
<file path=[Content_Types].xml><?xml version="1.0" encoding="utf-8"?>
<Types xmlns="http://schemas.openxmlformats.org/package/2006/content-types">
  <Default Extension="xml" ContentType="application/xml"/>
  <Default Extension="tif" ContentType="image/tif"/>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5"/>
  </p:notesMasterIdLst>
  <p:sldIdLst>
    <p:sldId id="256" r:id="rId2"/>
    <p:sldId id="257" r:id="rId3"/>
    <p:sldId id="259" r:id="rId4"/>
    <p:sldId id="258" r:id="rId5"/>
    <p:sldId id="260" r:id="rId6"/>
    <p:sldId id="261" r:id="rId7"/>
    <p:sldId id="262" r:id="rId8"/>
    <p:sldId id="263" r:id="rId9"/>
    <p:sldId id="264" r:id="rId10"/>
    <p:sldId id="265" r:id="rId11"/>
    <p:sldId id="277" r:id="rId12"/>
    <p:sldId id="278" r:id="rId13"/>
    <p:sldId id="279" r:id="rId14"/>
    <p:sldId id="280" r:id="rId15"/>
    <p:sldId id="281" r:id="rId16"/>
    <p:sldId id="282" r:id="rId17"/>
    <p:sldId id="283" r:id="rId18"/>
    <p:sldId id="284" r:id="rId19"/>
    <p:sldId id="285" r:id="rId20"/>
    <p:sldId id="286" r:id="rId21"/>
    <p:sldId id="287" r:id="rId22"/>
    <p:sldId id="288" r:id="rId23"/>
    <p:sldId id="289" r:id="rId24"/>
    <p:sldId id="290" r:id="rId25"/>
    <p:sldId id="291" r:id="rId26"/>
    <p:sldId id="292" r:id="rId27"/>
    <p:sldId id="293" r:id="rId28"/>
    <p:sldId id="294" r:id="rId29"/>
    <p:sldId id="295" r:id="rId30"/>
    <p:sldId id="296" r:id="rId31"/>
    <p:sldId id="426" r:id="rId32"/>
    <p:sldId id="424" r:id="rId33"/>
    <p:sldId id="425" r:id="rId34"/>
    <p:sldId id="416" r:id="rId35"/>
    <p:sldId id="418" r:id="rId36"/>
    <p:sldId id="419" r:id="rId37"/>
    <p:sldId id="420" r:id="rId38"/>
    <p:sldId id="421" r:id="rId39"/>
    <p:sldId id="422" r:id="rId40"/>
    <p:sldId id="423" r:id="rId41"/>
    <p:sldId id="415"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427" r:id="rId105"/>
    <p:sldId id="430" r:id="rId106"/>
    <p:sldId id="431" r:id="rId107"/>
    <p:sldId id="432" r:id="rId108"/>
    <p:sldId id="433" r:id="rId109"/>
    <p:sldId id="434" r:id="rId110"/>
    <p:sldId id="428" r:id="rId111"/>
    <p:sldId id="435" r:id="rId112"/>
    <p:sldId id="429" r:id="rId113"/>
    <p:sldId id="436"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Lst>
  <p:sldSz cx="100584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
          <a:latin typeface="Calibri"/>
          <a:ea typeface="Calibri"/>
          <a:cs typeface="Calibri"/>
        </a:font>
        <a:srgbClr val="000000"/>
      </a:tcTxStyle>
      <a:tcStyle>
        <a:tcBdr>
          <a:left>
            <a:ln w="9525" cap="flat">
              <a:solidFill>
                <a:srgbClr val="4A7EBB"/>
              </a:solidFill>
              <a:prstDash val="solid"/>
              <a:bevel/>
            </a:ln>
          </a:left>
          <a:right>
            <a:ln w="9525" cap="flat">
              <a:solidFill>
                <a:srgbClr val="4A7EBB"/>
              </a:solidFill>
              <a:prstDash val="solid"/>
              <a:bevel/>
            </a:ln>
          </a:right>
          <a:top>
            <a:ln w="9525" cap="flat">
              <a:solidFill>
                <a:srgbClr val="4A7EBB"/>
              </a:solidFill>
              <a:prstDash val="solid"/>
              <a:bevel/>
            </a:ln>
          </a:top>
          <a:bottom>
            <a:ln w="9525" cap="flat">
              <a:solidFill>
                <a:srgbClr val="4A7EBB"/>
              </a:solidFill>
              <a:prstDash val="solid"/>
              <a:bevel/>
            </a:ln>
          </a:bottom>
          <a:insideH>
            <a:ln w="9525" cap="flat">
              <a:solidFill>
                <a:srgbClr val="4A7EBB"/>
              </a:solidFill>
              <a:prstDash val="solid"/>
              <a:bevel/>
            </a:ln>
          </a:insideH>
          <a:insideV>
            <a:ln w="9525" cap="flat">
              <a:solidFill>
                <a:srgbClr val="4A7EBB"/>
              </a:solidFill>
              <a:prstDash val="solid"/>
              <a:bevel/>
            </a:ln>
          </a:insideV>
        </a:tcBdr>
        <a:fill>
          <a:solidFill>
            <a:schemeClr val="accent1">
              <a:alpha val="40000"/>
            </a:schemeClr>
          </a:solidFill>
        </a:fill>
      </a:tcStyle>
    </a:wholeTbl>
    <a:band2H>
      <a:tcTxStyle/>
      <a:tcStyle>
        <a:tcBdr/>
        <a:fill>
          <a:solidFill>
            <a:srgbClr val="FFFFFF"/>
          </a:solidFill>
        </a:fill>
      </a:tcStyle>
    </a:band2H>
    <a:firstCol>
      <a:tcTxStyle b="on" i="on">
        <a:font>
          <a:latin typeface="Calibri"/>
          <a:ea typeface="Calibri"/>
          <a:cs typeface="Calibri"/>
        </a:font>
        <a:srgbClr val="000000"/>
      </a:tcTxStyle>
      <a:tcStyle>
        <a:tcBdr>
          <a:left>
            <a:ln w="9525" cap="flat">
              <a:solidFill>
                <a:srgbClr val="4A7EBB"/>
              </a:solidFill>
              <a:prstDash val="solid"/>
              <a:bevel/>
            </a:ln>
          </a:left>
          <a:right>
            <a:ln w="25400" cap="flat">
              <a:solidFill>
                <a:schemeClr val="accent1"/>
              </a:solidFill>
              <a:prstDash val="solid"/>
              <a:bevel/>
            </a:ln>
          </a:right>
          <a:top>
            <a:ln w="9525" cap="flat">
              <a:solidFill>
                <a:srgbClr val="4A7EBB"/>
              </a:solidFill>
              <a:prstDash val="solid"/>
              <a:bevel/>
            </a:ln>
          </a:top>
          <a:bottom>
            <a:ln w="9525" cap="flat">
              <a:solidFill>
                <a:srgbClr val="4A7EBB"/>
              </a:solidFill>
              <a:prstDash val="solid"/>
              <a:bevel/>
            </a:ln>
          </a:bottom>
          <a:insideH>
            <a:ln w="9525" cap="flat">
              <a:solidFill>
                <a:srgbClr val="4A7EBB"/>
              </a:solidFill>
              <a:prstDash val="solid"/>
              <a:bevel/>
            </a:ln>
          </a:insideH>
          <a:insideV>
            <a:ln w="9525" cap="flat">
              <a:solidFill>
                <a:srgbClr val="4A7EBB"/>
              </a:solidFill>
              <a:prstDash val="solid"/>
              <a:bevel/>
            </a:ln>
          </a:insideV>
        </a:tcBdr>
        <a:fill>
          <a:solidFill>
            <a:schemeClr val="accent1">
              <a:alpha val="40000"/>
            </a:schemeClr>
          </a:solidFill>
        </a:fill>
      </a:tcStyle>
    </a:firstCol>
    <a:lastRow>
      <a:tcTxStyle b="on" i="on">
        <a:font>
          <a:latin typeface="Calibri"/>
          <a:ea typeface="Calibri"/>
          <a:cs typeface="Calibri"/>
        </a:font>
        <a:srgbClr val="000000"/>
      </a:tcTxStyle>
      <a:tcStyle>
        <a:tcBdr>
          <a:left>
            <a:ln w="12700" cap="flat">
              <a:noFill/>
              <a:miter lim="400000"/>
            </a:ln>
          </a:left>
          <a:right>
            <a:ln w="12700" cap="flat">
              <a:noFill/>
              <a:miter lim="400000"/>
            </a:ln>
          </a:right>
          <a:top>
            <a:ln w="25400" cap="flat">
              <a:solidFill>
                <a:schemeClr val="accent1"/>
              </a:solidFill>
              <a:prstDash val="solid"/>
              <a:bevel/>
            </a:ln>
          </a:top>
          <a:bottom>
            <a:ln w="25400" cap="flat">
              <a:solidFill>
                <a:schemeClr val="accent1"/>
              </a:solidFill>
              <a:prstDash val="solid"/>
              <a:bevel/>
            </a:ln>
          </a:bottom>
          <a:insideH>
            <a:ln w="12700" cap="flat">
              <a:noFill/>
              <a:miter lim="400000"/>
            </a:ln>
          </a:insideH>
          <a:insideV>
            <a:ln w="12700" cap="flat">
              <a:noFill/>
              <a:miter lim="400000"/>
            </a:ln>
          </a:insideV>
        </a:tcBdr>
        <a:fill>
          <a:noFill/>
        </a:fill>
      </a:tcStyle>
    </a:lastRow>
    <a:firstRow>
      <a:tcTxStyle b="on" i="on">
        <a:font>
          <a:latin typeface="Calibri"/>
          <a:ea typeface="Calibri"/>
          <a:cs typeface="Calibri"/>
        </a:font>
        <a:srgbClr val="FFFFFF"/>
      </a:tcTxStyle>
      <a:tcStyle>
        <a:tcBdr>
          <a:left>
            <a:ln w="12700" cap="flat">
              <a:noFill/>
              <a:miter lim="400000"/>
            </a:ln>
          </a:left>
          <a:right>
            <a:ln w="12700" cap="flat">
              <a:noFill/>
              <a:miter lim="400000"/>
            </a:ln>
          </a:right>
          <a:top>
            <a:ln w="9525" cap="flat">
              <a:solidFill>
                <a:srgbClr val="4A7EBB"/>
              </a:solidFill>
              <a:prstDash val="solid"/>
              <a:bevel/>
            </a:ln>
          </a:top>
          <a:bottom>
            <a:ln w="25400" cap="flat">
              <a:solidFill>
                <a:srgbClr val="FFFFFF"/>
              </a:solidFill>
              <a:prstDash val="solid"/>
              <a:bevel/>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FD7E7"/>
          </a:solidFill>
        </a:fill>
      </a:tcStyle>
    </a:wholeTbl>
    <a:band2H>
      <a:tcTxStyle/>
      <a:tcStyle>
        <a:tcBdr/>
        <a:fill>
          <a:solidFill>
            <a:srgbClr val="E8ECF4"/>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firstRow>
  </a:tblStyle>
  <a:tblStyle styleId="{EEE7283C-3CF3-47DC-8721-378D4A62B228}" styleName="">
    <a:tblBg/>
    <a:wholeTbl>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solidFill>
                <a:schemeClr val="accent1"/>
              </a:solidFill>
              <a:prstDash val="solid"/>
              <a:bevel/>
            </a:ln>
          </a:top>
          <a:bottom>
            <a:ln w="12700" cap="flat">
              <a:solidFill>
                <a:schemeClr val="accent1"/>
              </a:solidFill>
              <a:prstDash val="solid"/>
              <a:bevel/>
            </a:ln>
          </a:bottom>
          <a:insideH>
            <a:ln w="12700" cap="flat">
              <a:solidFill>
                <a:schemeClr val="accent1"/>
              </a:solidFill>
              <a:prstDash val="solid"/>
              <a:bevel/>
            </a:ln>
          </a:insideH>
          <a:insideV>
            <a:ln w="12700" cap="flat">
              <a:noFill/>
              <a:miter lim="400000"/>
            </a:ln>
          </a:insideV>
        </a:tcBdr>
        <a:fill>
          <a:solidFill>
            <a:srgbClr val="E8ECF4"/>
          </a:solidFill>
        </a:fill>
      </a:tcStyle>
    </a:wholeTbl>
    <a:band2H>
      <a:tcTxStyle/>
      <a:tcStyle>
        <a:tcBdr/>
        <a:fill>
          <a:solidFill>
            <a:srgbClr val="FFFFFF"/>
          </a:solidFill>
        </a:fill>
      </a:tcStyle>
    </a:band2H>
    <a:firstCol>
      <a:tcTxStyle b="on" i="on">
        <a:font>
          <a:latin typeface="Calibri"/>
          <a:ea typeface="Calibri"/>
          <a:cs typeface="Calibri"/>
        </a:font>
        <a:srgbClr val="000000"/>
      </a:tcTxStyle>
      <a:tcStyle>
        <a:tcBdr>
          <a:left>
            <a:ln w="12700" cap="flat">
              <a:solidFill>
                <a:schemeClr val="accent1"/>
              </a:solidFill>
              <a:prstDash val="solid"/>
              <a:bevel/>
            </a:ln>
          </a:left>
          <a:right>
            <a:ln w="12700" cap="flat">
              <a:noFill/>
              <a:miter lim="400000"/>
            </a:ln>
          </a:right>
          <a:top>
            <a:ln w="12700" cap="flat">
              <a:solidFill>
                <a:schemeClr val="accent1"/>
              </a:solidFill>
              <a:prstDash val="solid"/>
              <a:bevel/>
            </a:ln>
          </a:top>
          <a:bottom>
            <a:ln w="12700" cap="flat">
              <a:solidFill>
                <a:schemeClr val="accent1"/>
              </a:solidFill>
              <a:prstDash val="solid"/>
              <a:bevel/>
            </a:ln>
          </a:bottom>
          <a:insideH>
            <a:ln w="12700" cap="flat">
              <a:solidFill>
                <a:schemeClr val="accent1"/>
              </a:solidFill>
              <a:prstDash val="solid"/>
              <a:bevel/>
            </a:ln>
          </a:insideH>
          <a:insideV>
            <a:ln w="12700" cap="flat">
              <a:solidFill>
                <a:schemeClr val="accent1"/>
              </a:solidFill>
              <a:prstDash val="solid"/>
              <a:bevel/>
            </a:ln>
          </a:insideV>
        </a:tcBdr>
        <a:fill>
          <a:solidFill>
            <a:srgbClr val="E8ECF4"/>
          </a:solidFill>
        </a:fill>
      </a:tcStyle>
    </a:firstCol>
    <a:lastRow>
      <a:tcTxStyle b="on" i="on">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chemeClr val="accent1"/>
              </a:solidFill>
              <a:prstDash val="solid"/>
              <a:bevel/>
            </a:ln>
          </a:top>
          <a:bottom>
            <a:ln w="12700" cap="flat">
              <a:solidFill>
                <a:schemeClr val="accent1"/>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Calibri"/>
          <a:ea typeface="Calibri"/>
          <a:cs typeface="Calibri"/>
        </a:font>
        <a:srgbClr val="FFFFFF"/>
      </a:tcTxStyle>
      <a:tcStyle>
        <a:tcBdr>
          <a:left>
            <a:ln w="12700" cap="flat">
              <a:noFill/>
              <a:miter lim="400000"/>
            </a:ln>
          </a:left>
          <a:right>
            <a:ln w="12700" cap="flat">
              <a:noFill/>
              <a:miter lim="400000"/>
            </a:ln>
          </a:right>
          <a:top>
            <a:ln w="12700" cap="flat">
              <a:solidFill>
                <a:schemeClr val="accent1"/>
              </a:solidFill>
              <a:prstDash val="solid"/>
              <a:bevel/>
            </a:ln>
          </a:top>
          <a:bottom>
            <a:ln w="12700" cap="flat">
              <a:solidFill>
                <a:schemeClr val="accent1"/>
              </a:solidFill>
              <a:prstDash val="solid"/>
              <a:bevel/>
            </a:ln>
          </a:bottom>
          <a:insideH>
            <a:ln w="12700" cap="flat">
              <a:noFill/>
              <a:miter lim="400000"/>
            </a:ln>
          </a:insideH>
          <a:insideV>
            <a:ln w="12700" cap="flat">
              <a:noFill/>
              <a:miter lim="400000"/>
            </a:ln>
          </a:insideV>
        </a:tcBdr>
        <a:fill>
          <a:solidFill>
            <a:schemeClr val="accent1"/>
          </a:solidFill>
        </a:fill>
      </a:tcStyle>
    </a:firstRow>
  </a:tblStyle>
  <a:tblStyle styleId="{CF821DB8-F4EB-4A41-A1BA-3FCAFE7338EE}" styleName="">
    <a:tblBg/>
    <a:wholeTbl>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FFFFFF"/>
          </a:solidFill>
        </a:fill>
      </a:tcStyle>
    </a:band2H>
    <a:firstCol>
      <a:tcTxStyle b="on" i="on">
        <a:font>
          <a:latin typeface="Calibri"/>
          <a:ea typeface="Calibri"/>
          <a:cs typeface="Calibri"/>
        </a:font>
        <a:srgbClr val="000000"/>
      </a:tcTxStyle>
      <a:tcStyle>
        <a:tcBdr>
          <a:left>
            <a:ln w="9525" cap="flat">
              <a:solidFill>
                <a:srgbClr val="4A7EBB"/>
              </a:solidFill>
              <a:prstDash val="solid"/>
              <a:bevel/>
            </a:ln>
          </a:left>
          <a:right>
            <a:ln w="9525" cap="flat">
              <a:solidFill>
                <a:srgbClr val="4A7EBB"/>
              </a:solidFill>
              <a:prstDash val="solid"/>
              <a:bevel/>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n" i="on">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chemeClr val="accent1"/>
              </a:solidFill>
              <a:prstDash val="solid"/>
              <a:bevel/>
            </a:ln>
          </a:top>
          <a:bottom>
            <a:ln w="9525" cap="flat">
              <a:solidFill>
                <a:srgbClr val="4A7EBB"/>
              </a:solidFill>
              <a:prstDash val="solid"/>
              <a:bevel/>
            </a:ln>
          </a:bottom>
          <a:insideH>
            <a:ln w="12700" cap="flat">
              <a:noFill/>
              <a:miter lim="400000"/>
            </a:ln>
          </a:insideH>
          <a:insideV>
            <a:ln w="12700" cap="flat">
              <a:noFill/>
              <a:miter lim="400000"/>
            </a:ln>
          </a:insideV>
        </a:tcBdr>
        <a:fill>
          <a:noFill/>
        </a:fill>
      </a:tcStyle>
    </a:lastRow>
    <a:firstRow>
      <a:tcTxStyle b="on" i="on">
        <a:font>
          <a:latin typeface="Calibri"/>
          <a:ea typeface="Calibri"/>
          <a:cs typeface="Calibri"/>
        </a:font>
        <a:srgbClr val="FFFFFF"/>
      </a:tcTxStyle>
      <a:tcStyle>
        <a:tcBdr>
          <a:left>
            <a:ln w="12700" cap="flat">
              <a:noFill/>
              <a:miter lim="400000"/>
            </a:ln>
          </a:left>
          <a:right>
            <a:ln w="12700" cap="flat">
              <a:noFill/>
              <a:miter lim="400000"/>
            </a:ln>
          </a:right>
          <a:top>
            <a:ln w="9525" cap="flat">
              <a:solidFill>
                <a:srgbClr val="4A7EBB"/>
              </a:solidFill>
              <a:prstDash val="solid"/>
              <a:bevel/>
            </a:ln>
          </a:top>
          <a:bottom>
            <a:ln w="9525" cap="flat">
              <a:solidFill>
                <a:srgbClr val="4A7EBB"/>
              </a:solidFill>
              <a:prstDash val="solid"/>
              <a:bevel/>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EE7D0"/>
          </a:solidFill>
        </a:fill>
      </a:tcStyle>
    </a:wholeTbl>
    <a:band2H>
      <a:tcTxStyle/>
      <a:tcStyle>
        <a:tcBdr/>
        <a:fill>
          <a:solidFill>
            <a:srgbClr val="EFF3E9"/>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3"/>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3"/>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3"/>
          </a:solidFill>
        </a:fill>
      </a:tcStyle>
    </a:firstRow>
  </a:tblStyle>
  <a:tblStyle styleId="{2708684C-4D16-4618-839F-0558EEFCDFE6}"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CDCCE"/>
          </a:solidFill>
        </a:fill>
      </a:tcStyle>
    </a:wholeTbl>
    <a:band2H>
      <a:tcTxStyle/>
      <a:tcStyle>
        <a:tcBdr/>
        <a:fill>
          <a:solidFill>
            <a:srgbClr val="FDEEE8"/>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6"/>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6"/>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304"/>
    <p:restoredTop sz="72442"/>
  </p:normalViewPr>
  <p:slideViewPr>
    <p:cSldViewPr snapToGrid="0" snapToObjects="1">
      <p:cViewPr>
        <p:scale>
          <a:sx n="90" d="100"/>
          <a:sy n="90" d="100"/>
        </p:scale>
        <p:origin x="1096" y="-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notesMaster" Target="notesMasters/notesMaster1.xml"/><Relationship Id="rId166" Type="http://schemas.openxmlformats.org/officeDocument/2006/relationships/presProps" Target="presProps.xml"/><Relationship Id="rId167" Type="http://schemas.openxmlformats.org/officeDocument/2006/relationships/viewProps" Target="viewProps.xml"/><Relationship Id="rId168" Type="http://schemas.openxmlformats.org/officeDocument/2006/relationships/theme" Target="theme/theme1.xml"/><Relationship Id="rId169"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7" name="Shape 47"/>
          <p:cNvSpPr>
            <a:spLocks noGrp="1" noRot="1" noChangeAspect="1"/>
          </p:cNvSpPr>
          <p:nvPr>
            <p:ph type="sldImg"/>
          </p:nvPr>
        </p:nvSpPr>
        <p:spPr>
          <a:xfrm>
            <a:off x="1143000" y="685800"/>
            <a:ext cx="4572000" cy="3429000"/>
          </a:xfrm>
          <a:prstGeom prst="rect">
            <a:avLst/>
          </a:prstGeom>
        </p:spPr>
        <p:txBody>
          <a:bodyPr/>
          <a:lstStyle/>
          <a:p>
            <a:endParaRPr/>
          </a:p>
        </p:txBody>
      </p:sp>
      <p:sp>
        <p:nvSpPr>
          <p:cNvPr id="48" name="Shape 4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84803526"/>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 Id="rId3" Type="http://schemas.openxmlformats.org/officeDocument/2006/relationships/hyperlink" Target="http://www.albahari.com/threading/part3.aspx#_Multithreaded_Timers"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hape 60"/>
          <p:cNvSpPr>
            <a:spLocks noGrp="1" noRot="1" noChangeAspect="1"/>
          </p:cNvSpPr>
          <p:nvPr>
            <p:ph type="sldImg"/>
          </p:nvPr>
        </p:nvSpPr>
        <p:spPr>
          <a:xfrm>
            <a:off x="914400" y="685800"/>
            <a:ext cx="5029200" cy="3429000"/>
          </a:xfrm>
          <a:prstGeom prst="rect">
            <a:avLst/>
          </a:prstGeom>
        </p:spPr>
        <p:txBody>
          <a:bodyPr/>
          <a:lstStyle/>
          <a:p>
            <a:endParaRPr/>
          </a:p>
        </p:txBody>
      </p:sp>
      <p:sp>
        <p:nvSpPr>
          <p:cNvPr id="61" name="Shape 61"/>
          <p:cNvSpPr>
            <a:spLocks noGrp="1"/>
          </p:cNvSpPr>
          <p:nvPr>
            <p:ph type="body" sz="quarter" idx="1"/>
          </p:nvPr>
        </p:nvSpPr>
        <p:spPr>
          <a:prstGeom prst="rect">
            <a:avLst/>
          </a:prstGeom>
        </p:spPr>
        <p:txBody>
          <a:bodyPr/>
          <a:lstStyle/>
          <a:p>
            <a:r>
              <a:rPr dirty="0"/>
              <a:t>Многопоточная модель</a:t>
            </a:r>
          </a:p>
          <a:p>
            <a:endParaRPr dirty="0"/>
          </a:p>
          <a:p>
            <a:r>
              <a:rPr dirty="0"/>
              <a:t>Эта модель известна каждому. Наше приложение создает некоторое количество потоков (пул), передавая каждому из них задачу и данные для обработки. Задачи выполняются параллельно. Если потоки не имеют общих данных, то у нас не будет накладных расходов на синхронизацию, что делает работу достаточно быстрой. После завершения работы поток не убивается, а лежит в пуле, ожидая следующей задачи. Это убирает накладные расходы на создание и удаление потоков. </a:t>
            </a:r>
          </a:p>
          <a:p>
            <a:r>
              <a:rPr dirty="0"/>
              <a:t>http://blogs.msdn.com/b/ruericlippert/archive/2010/12/13/asynchrony-in-c-5-part-one.aspx</a:t>
            </a:r>
          </a:p>
          <a:p>
            <a:r>
              <a:rPr dirty="0"/>
              <a:t>https://sohabr.net/habr/post/260745/</a:t>
            </a:r>
          </a:p>
        </p:txBody>
      </p:sp>
    </p:spTree>
    <p:extLst>
      <p:ext uri="{BB962C8B-B14F-4D97-AF65-F5344CB8AC3E}">
        <p14:creationId xmlns:p14="http://schemas.microsoft.com/office/powerpoint/2010/main" val="4127760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Shape 478"/>
          <p:cNvSpPr>
            <a:spLocks noGrp="1" noRot="1" noChangeAspect="1"/>
          </p:cNvSpPr>
          <p:nvPr>
            <p:ph type="sldImg"/>
          </p:nvPr>
        </p:nvSpPr>
        <p:spPr>
          <a:xfrm>
            <a:off x="914400" y="685800"/>
            <a:ext cx="5029200" cy="3429000"/>
          </a:xfrm>
          <a:prstGeom prst="rect">
            <a:avLst/>
          </a:prstGeom>
        </p:spPr>
        <p:txBody>
          <a:bodyPr/>
          <a:lstStyle/>
          <a:p>
            <a:endParaRPr/>
          </a:p>
        </p:txBody>
      </p:sp>
      <p:sp>
        <p:nvSpPr>
          <p:cNvPr id="479" name="Shape 479"/>
          <p:cNvSpPr>
            <a:spLocks noGrp="1"/>
          </p:cNvSpPr>
          <p:nvPr>
            <p:ph type="body" sz="quarter" idx="1"/>
          </p:nvPr>
        </p:nvSpPr>
        <p:spPr>
          <a:prstGeom prst="rect">
            <a:avLst/>
          </a:prstGeom>
        </p:spPr>
        <p:txBody>
          <a:bodyPr/>
          <a:lstStyle/>
          <a:p>
            <a:pPr>
              <a:lnSpc>
                <a:spcPct val="100000"/>
              </a:lnSpc>
              <a:defRPr sz="1600">
                <a:latin typeface="Calibri"/>
                <a:ea typeface="Calibri"/>
                <a:cs typeface="Calibri"/>
                <a:sym typeface="Calibri"/>
              </a:defRPr>
            </a:pPr>
            <a:r>
              <a:t>Как было отмечено в предыдущей главе, создание и уничтожение потока занимает изрядное время. Кроме того, при наличии множества потоков впустую расходуется память и снижается производительность, ведь операционной системе приходится планировать исполнение потоков и выполнять переключения контекста. К счастью, среда CLR способна управлять собственным пулом потоков, то есть набором готовых потоков, доступных для использования приложениями. Для каждого экземпляра CLR существует свой пул, используемый всеми доменами приложений, находящимися под управлением экземпляра CLR. Если в один процесс загружаются несколько экземпляров CLR, для каждого из них формируется собственный пул. </a:t>
            </a:r>
          </a:p>
          <a:p>
            <a:pPr>
              <a:lnSpc>
                <a:spcPct val="100000"/>
              </a:lnSpc>
              <a:defRPr sz="1600">
                <a:latin typeface="Calibri"/>
                <a:ea typeface="Calibri"/>
                <a:cs typeface="Calibri"/>
                <a:sym typeface="Calibri"/>
              </a:defRPr>
            </a:pPr>
            <a:r>
              <a:t>Пул состоит из двух основных элементов: очереди методов и рабочих потоков. Характеристикой пула является его ёмкость – максимальное число рабочих потоков. При работе с пулом метод сначала помещается в очередь. Если у пула есть свободные рабочие потоки, метод извлекается из очереди и направляется свободному потоку для выполнения. Если свободных потоков нет, но ёмкость пула не достигнута, для обслуживания метода формируется новый рабочий поток. Однако этот поток создается с задержкой в полсекунды. Если за это время освободится какой-либо из рабочих потоков, то он будет назначен на выполнение метода, а новый рабочий поток создан не будет. Важным нюансом является то, что несколько первых рабочих потоков в пуле создаётся без полусекундной задержки.</a:t>
            </a:r>
          </a:p>
        </p:txBody>
      </p:sp>
    </p:spTree>
    <p:extLst>
      <p:ext uri="{BB962C8B-B14F-4D97-AF65-F5344CB8AC3E}">
        <p14:creationId xmlns:p14="http://schemas.microsoft.com/office/powerpoint/2010/main" val="2001100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Shape 485"/>
          <p:cNvSpPr>
            <a:spLocks noGrp="1" noRot="1" noChangeAspect="1"/>
          </p:cNvSpPr>
          <p:nvPr>
            <p:ph type="sldImg"/>
          </p:nvPr>
        </p:nvSpPr>
        <p:spPr>
          <a:xfrm>
            <a:off x="914400" y="685800"/>
            <a:ext cx="5029200" cy="3429000"/>
          </a:xfrm>
          <a:prstGeom prst="rect">
            <a:avLst/>
          </a:prstGeom>
        </p:spPr>
        <p:txBody>
          <a:bodyPr/>
          <a:lstStyle/>
          <a:p>
            <a:endParaRPr/>
          </a:p>
        </p:txBody>
      </p:sp>
      <p:sp>
        <p:nvSpPr>
          <p:cNvPr id="486" name="Shape 486"/>
          <p:cNvSpPr>
            <a:spLocks noGrp="1"/>
          </p:cNvSpPr>
          <p:nvPr>
            <p:ph type="body" sz="quarter" idx="1"/>
          </p:nvPr>
        </p:nvSpPr>
        <p:spPr>
          <a:prstGeom prst="rect">
            <a:avLst/>
          </a:prstGeom>
        </p:spPr>
        <p:txBody>
          <a:bodyPr/>
          <a:lstStyle/>
          <a:p>
            <a:pPr>
              <a:lnSpc>
                <a:spcPct val="100000"/>
              </a:lnSpc>
              <a:defRPr sz="1600">
                <a:latin typeface="Calibri"/>
                <a:ea typeface="Calibri"/>
                <a:cs typeface="Calibri"/>
                <a:sym typeface="Calibri"/>
              </a:defRPr>
            </a:pPr>
            <a:r>
              <a:rPr b="1" dirty="0"/>
              <a:t>При инициализации CLR пул потоков пуст. В его внутренней реализации поддерживается очередь запросов на выполнение операций. Для выполнения приложением асинхронной операции вызывается метод, размещающий соответствующий запрос в очереди пула потоков. Код пула извлекает записи из очереди и распределяет их среди потоков из пула. Если пул пуст, создается новый поток. Как уже отмечалось, создание потока отрицательно сказывается на производительности. Однако по завершении исполнения своего задания поток не уничтожается, а возвращается в пул и ожидает следующего запроса. Поскольку поток не уничтожается, производительность не страдает. </a:t>
            </a:r>
          </a:p>
          <a:p>
            <a:pPr>
              <a:lnSpc>
                <a:spcPct val="100000"/>
              </a:lnSpc>
              <a:defRPr sz="1600">
                <a:latin typeface="Calibri"/>
                <a:ea typeface="Calibri"/>
                <a:cs typeface="Calibri"/>
                <a:sym typeface="Calibri"/>
              </a:defRPr>
            </a:pPr>
            <a:r>
              <a:rPr b="1" dirty="0"/>
              <a:t>Когда приложение отправляет пулу много запросов, он пытается обслужить их все с помощью одного потока. Однако если приложение создает очередь запросов быстрее, чем поток из пула их обслуживает, создаются дополнительные потоки. Такой подход позволяет обойтись при обработке запросов небольшим количеством потоков. </a:t>
            </a:r>
          </a:p>
          <a:p>
            <a:pPr>
              <a:lnSpc>
                <a:spcPct val="100000"/>
              </a:lnSpc>
              <a:defRPr sz="1600">
                <a:latin typeface="Calibri"/>
                <a:ea typeface="Calibri"/>
                <a:cs typeface="Calibri"/>
                <a:sym typeface="Calibri"/>
              </a:defRPr>
            </a:pPr>
            <a:r>
              <a:rPr b="1" dirty="0"/>
              <a:t>Когда приложение прекращает отправлять запросы в пул, появляются незанятые потоки, впустую занимающие память. Поэтому через некоторое время бездействия (различное для разных версий CLR) поток пробуждается и самоуничтожается, освобождая ресурсы. Это опять отрицательно сказывается на производительности, но в данном случае это уже не столь важно, поскольку уничтожаемый поток все равно простаивал, а значит, приложение в данный момент не было особо загружено работой. </a:t>
            </a:r>
          </a:p>
        </p:txBody>
      </p:sp>
    </p:spTree>
    <p:extLst>
      <p:ext uri="{BB962C8B-B14F-4D97-AF65-F5344CB8AC3E}">
        <p14:creationId xmlns:p14="http://schemas.microsoft.com/office/powerpoint/2010/main" val="1998898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4400" y="685800"/>
            <a:ext cx="5029200" cy="3429000"/>
          </a:xfrm>
        </p:spPr>
      </p:sp>
      <p:sp>
        <p:nvSpPr>
          <p:cNvPr id="3" name="Notes Placeholder 2"/>
          <p:cNvSpPr>
            <a:spLocks noGrp="1"/>
          </p:cNvSpPr>
          <p:nvPr>
            <p:ph type="body" idx="1"/>
          </p:nvPr>
        </p:nvSpPr>
        <p:spPr/>
        <p:txBody>
          <a:bodyPr/>
          <a:lstStyle/>
          <a:p>
            <a:r>
              <a:rPr lang="en-US" sz="2200" b="1" dirty="0" smtClean="0">
                <a:effectLst/>
                <a:latin typeface="+mj-lt"/>
                <a:ea typeface="+mj-ea"/>
                <a:cs typeface="+mj-cs"/>
                <a:sym typeface="Helvetica Neue"/>
              </a:rPr>
              <a:t>public</a:t>
            </a:r>
            <a:r>
              <a:rPr lang="en-US" b="1" dirty="0" smtClean="0"/>
              <a:t> </a:t>
            </a:r>
            <a:r>
              <a:rPr lang="en-US" sz="2200" b="1" dirty="0" smtClean="0">
                <a:effectLst/>
                <a:latin typeface="+mj-lt"/>
                <a:ea typeface="+mj-ea"/>
                <a:cs typeface="+mj-cs"/>
                <a:sym typeface="Helvetica Neue"/>
              </a:rPr>
              <a:t>delegate</a:t>
            </a:r>
            <a:r>
              <a:rPr lang="en-US" b="1" dirty="0" smtClean="0"/>
              <a:t> </a:t>
            </a:r>
            <a:r>
              <a:rPr lang="en-US" sz="2200" b="1" dirty="0" smtClean="0">
                <a:effectLst/>
                <a:latin typeface="+mj-lt"/>
                <a:ea typeface="+mj-ea"/>
                <a:cs typeface="+mj-cs"/>
                <a:sym typeface="Helvetica Neue"/>
              </a:rPr>
              <a:t>void</a:t>
            </a:r>
            <a:r>
              <a:rPr lang="en-US" b="1" dirty="0" smtClean="0"/>
              <a:t> </a:t>
            </a:r>
            <a:r>
              <a:rPr lang="en-US" b="1" dirty="0" err="1" smtClean="0"/>
              <a:t>WaitCallback</a:t>
            </a:r>
            <a:r>
              <a:rPr lang="en-US" b="1" dirty="0" smtClean="0"/>
              <a:t>( </a:t>
            </a:r>
            <a:r>
              <a:rPr lang="en-US" sz="2200" b="1" dirty="0" smtClean="0">
                <a:effectLst/>
                <a:latin typeface="+mj-lt"/>
                <a:ea typeface="+mj-ea"/>
                <a:cs typeface="+mj-cs"/>
                <a:sym typeface="Helvetica Neue"/>
              </a:rPr>
              <a:t>object</a:t>
            </a:r>
            <a:r>
              <a:rPr lang="en-US" b="1" dirty="0" smtClean="0"/>
              <a:t> state )</a:t>
            </a:r>
          </a:p>
          <a:p>
            <a:endParaRPr lang="en-US" b="1" dirty="0" smtClean="0"/>
          </a:p>
          <a:p>
            <a:pPr marL="0" indent="0" fontAlgn="base">
              <a:buFont typeface="Arial" charset="0"/>
              <a:buNone/>
            </a:pPr>
            <a:r>
              <a:rPr lang="en-US" sz="2200" b="1" i="0" dirty="0" err="1" smtClean="0">
                <a:effectLst/>
                <a:latin typeface="+mj-lt"/>
                <a:ea typeface="+mj-ea"/>
                <a:cs typeface="+mj-cs"/>
                <a:sym typeface="Helvetica Neue"/>
              </a:rPr>
              <a:t>Запустить</a:t>
            </a:r>
            <a:r>
              <a:rPr lang="en-US" sz="2200" b="1" i="0" dirty="0" smtClean="0">
                <a:effectLst/>
                <a:latin typeface="+mj-lt"/>
                <a:ea typeface="+mj-ea"/>
                <a:cs typeface="+mj-cs"/>
                <a:sym typeface="Helvetica Neue"/>
              </a:rPr>
              <a:t> </a:t>
            </a:r>
            <a:r>
              <a:rPr lang="en-US" sz="2200" b="1" i="0" dirty="0" err="1" smtClean="0">
                <a:effectLst/>
                <a:latin typeface="+mj-lt"/>
                <a:ea typeface="+mj-ea"/>
                <a:cs typeface="+mj-cs"/>
                <a:sym typeface="Helvetica Neue"/>
              </a:rPr>
              <a:t>задачу</a:t>
            </a:r>
            <a:r>
              <a:rPr lang="en-US" sz="2200" b="1" i="0" dirty="0" smtClean="0">
                <a:effectLst/>
                <a:latin typeface="+mj-lt"/>
                <a:ea typeface="+mj-ea"/>
                <a:cs typeface="+mj-cs"/>
                <a:sym typeface="Helvetica Neue"/>
              </a:rPr>
              <a:t> </a:t>
            </a:r>
            <a:r>
              <a:rPr lang="en-US" sz="2200" b="1" i="0" dirty="0" err="1" smtClean="0">
                <a:effectLst/>
                <a:latin typeface="+mj-lt"/>
                <a:ea typeface="+mj-ea"/>
                <a:cs typeface="+mj-cs"/>
                <a:sym typeface="Helvetica Neue"/>
              </a:rPr>
              <a:t>на</a:t>
            </a:r>
            <a:r>
              <a:rPr lang="en-US" sz="2200" b="1" i="0" dirty="0" smtClean="0">
                <a:effectLst/>
                <a:latin typeface="+mj-lt"/>
                <a:ea typeface="+mj-ea"/>
                <a:cs typeface="+mj-cs"/>
                <a:sym typeface="Helvetica Neue"/>
              </a:rPr>
              <a:t> </a:t>
            </a:r>
            <a:r>
              <a:rPr lang="en-US" sz="2200" b="1" i="0" dirty="0" err="1" smtClean="0">
                <a:effectLst/>
                <a:latin typeface="+mj-lt"/>
                <a:ea typeface="+mj-ea"/>
                <a:cs typeface="+mj-cs"/>
                <a:sym typeface="Helvetica Neue"/>
              </a:rPr>
              <a:t>выполнение</a:t>
            </a:r>
            <a:r>
              <a:rPr lang="en-US" sz="2200" b="1" i="0" dirty="0" smtClean="0">
                <a:effectLst/>
                <a:latin typeface="+mj-lt"/>
                <a:ea typeface="+mj-ea"/>
                <a:cs typeface="+mj-cs"/>
                <a:sym typeface="Helvetica Neue"/>
              </a:rPr>
              <a:t> </a:t>
            </a:r>
            <a:r>
              <a:rPr lang="en-US" sz="2200" b="1" i="0" dirty="0" err="1" smtClean="0">
                <a:effectLst/>
                <a:latin typeface="+mj-lt"/>
                <a:ea typeface="+mj-ea"/>
                <a:cs typeface="+mj-cs"/>
                <a:sym typeface="Helvetica Neue"/>
              </a:rPr>
              <a:t>при</a:t>
            </a:r>
            <a:r>
              <a:rPr lang="en-US" sz="2200" b="1" i="0" dirty="0" smtClean="0">
                <a:effectLst/>
                <a:latin typeface="+mj-lt"/>
                <a:ea typeface="+mj-ea"/>
                <a:cs typeface="+mj-cs"/>
                <a:sym typeface="Helvetica Neue"/>
              </a:rPr>
              <a:t> </a:t>
            </a:r>
            <a:r>
              <a:rPr lang="en-US" sz="2200" b="1" i="0" dirty="0" err="1" smtClean="0">
                <a:effectLst/>
                <a:latin typeface="+mj-lt"/>
                <a:ea typeface="+mj-ea"/>
                <a:cs typeface="+mj-cs"/>
                <a:sym typeface="Helvetica Neue"/>
              </a:rPr>
              <a:t>помощи</a:t>
            </a:r>
            <a:r>
              <a:rPr lang="en-US" sz="2200" b="1" i="0" dirty="0" smtClean="0">
                <a:effectLst/>
                <a:latin typeface="+mj-lt"/>
                <a:ea typeface="+mj-ea"/>
                <a:cs typeface="+mj-cs"/>
                <a:sym typeface="Helvetica Neue"/>
              </a:rPr>
              <a:t> </a:t>
            </a:r>
            <a:r>
              <a:rPr lang="en-US" sz="2200" b="1" i="0" dirty="0" err="1" smtClean="0">
                <a:effectLst/>
                <a:latin typeface="+mj-lt"/>
                <a:ea typeface="+mj-ea"/>
                <a:cs typeface="+mj-cs"/>
                <a:sym typeface="Helvetica Neue"/>
              </a:rPr>
              <a:t>потока</a:t>
            </a:r>
            <a:r>
              <a:rPr lang="en-US" sz="2200" b="1" i="0" dirty="0" smtClean="0">
                <a:effectLst/>
                <a:latin typeface="+mj-lt"/>
                <a:ea typeface="+mj-ea"/>
                <a:cs typeface="+mj-cs"/>
                <a:sym typeface="Helvetica Neue"/>
              </a:rPr>
              <a:t>, </a:t>
            </a:r>
            <a:r>
              <a:rPr lang="en-US" sz="2200" b="1" i="0" dirty="0" err="1" smtClean="0">
                <a:effectLst/>
                <a:latin typeface="+mj-lt"/>
                <a:ea typeface="+mj-ea"/>
                <a:cs typeface="+mj-cs"/>
                <a:sym typeface="Helvetica Neue"/>
              </a:rPr>
              <a:t>взятого</a:t>
            </a:r>
            <a:r>
              <a:rPr lang="en-US" sz="2200" b="1" i="0" dirty="0" smtClean="0">
                <a:effectLst/>
                <a:latin typeface="+mj-lt"/>
                <a:ea typeface="+mj-ea"/>
                <a:cs typeface="+mj-cs"/>
                <a:sym typeface="Helvetica Neue"/>
              </a:rPr>
              <a:t> </a:t>
            </a:r>
            <a:r>
              <a:rPr lang="en-US" sz="2200" b="1" i="0" dirty="0" err="1" smtClean="0">
                <a:effectLst/>
                <a:latin typeface="+mj-lt"/>
                <a:ea typeface="+mj-ea"/>
                <a:cs typeface="+mj-cs"/>
                <a:sym typeface="Helvetica Neue"/>
              </a:rPr>
              <a:t>в</a:t>
            </a:r>
            <a:r>
              <a:rPr lang="en-US" sz="2200" b="1" i="0" dirty="0" smtClean="0">
                <a:effectLst/>
                <a:latin typeface="+mj-lt"/>
                <a:ea typeface="+mj-ea"/>
                <a:cs typeface="+mj-cs"/>
                <a:sym typeface="Helvetica Neue"/>
              </a:rPr>
              <a:t> </a:t>
            </a:r>
            <a:r>
              <a:rPr lang="en-US" sz="2200" b="1" i="0" dirty="0" err="1" smtClean="0">
                <a:effectLst/>
                <a:latin typeface="+mj-lt"/>
                <a:ea typeface="+mj-ea"/>
                <a:cs typeface="+mj-cs"/>
                <a:sym typeface="Helvetica Neue"/>
              </a:rPr>
              <a:t>пуле</a:t>
            </a:r>
            <a:r>
              <a:rPr lang="en-US" sz="2200" b="1" i="0" dirty="0" smtClean="0">
                <a:effectLst/>
                <a:latin typeface="+mj-lt"/>
                <a:ea typeface="+mj-ea"/>
                <a:cs typeface="+mj-cs"/>
                <a:sym typeface="Helvetica Neue"/>
              </a:rPr>
              <a:t>, </a:t>
            </a:r>
            <a:r>
              <a:rPr lang="en-US" sz="2200" b="1" i="0" dirty="0" err="1" smtClean="0">
                <a:effectLst/>
                <a:latin typeface="+mj-lt"/>
                <a:ea typeface="+mj-ea"/>
                <a:cs typeface="+mj-cs"/>
                <a:sym typeface="Helvetica Neue"/>
              </a:rPr>
              <a:t>можно</a:t>
            </a:r>
            <a:r>
              <a:rPr lang="en-US" sz="2200" b="1" i="0" dirty="0" smtClean="0">
                <a:effectLst/>
                <a:latin typeface="+mj-lt"/>
                <a:ea typeface="+mj-ea"/>
                <a:cs typeface="+mj-cs"/>
                <a:sym typeface="Helvetica Neue"/>
              </a:rPr>
              <a:t> </a:t>
            </a:r>
            <a:r>
              <a:rPr lang="en-US" sz="2200" b="1" i="0" dirty="0" err="1" smtClean="0">
                <a:effectLst/>
                <a:latin typeface="+mj-lt"/>
                <a:ea typeface="+mj-ea"/>
                <a:cs typeface="+mj-cs"/>
                <a:sym typeface="Helvetica Neue"/>
              </a:rPr>
              <a:t>с</a:t>
            </a:r>
            <a:r>
              <a:rPr lang="en-US" sz="2200" b="1" i="0" dirty="0" smtClean="0">
                <a:effectLst/>
                <a:latin typeface="+mj-lt"/>
                <a:ea typeface="+mj-ea"/>
                <a:cs typeface="+mj-cs"/>
                <a:sym typeface="Helvetica Neue"/>
              </a:rPr>
              <a:t> </a:t>
            </a:r>
            <a:r>
              <a:rPr lang="en-US" sz="2200" b="1" i="0" dirty="0" err="1" smtClean="0">
                <a:effectLst/>
                <a:latin typeface="+mj-lt"/>
                <a:ea typeface="+mj-ea"/>
                <a:cs typeface="+mj-cs"/>
                <a:sym typeface="Helvetica Neue"/>
              </a:rPr>
              <a:t>помощью</a:t>
            </a:r>
            <a:r>
              <a:rPr lang="en-US" sz="2200" b="1" i="0" dirty="0" smtClean="0">
                <a:effectLst/>
                <a:latin typeface="+mj-lt"/>
                <a:ea typeface="+mj-ea"/>
                <a:cs typeface="+mj-cs"/>
                <a:sym typeface="Helvetica Neue"/>
              </a:rPr>
              <a:t>:</a:t>
            </a:r>
            <a:r>
              <a:rPr lang="en-US" b="1" dirty="0" smtClean="0"/>
              <a:t/>
            </a:r>
            <a:br>
              <a:rPr lang="en-US" b="1" dirty="0" smtClean="0"/>
            </a:br>
            <a:endParaRPr lang="en-US" b="1" dirty="0" smtClean="0"/>
          </a:p>
          <a:p>
            <a:pPr marL="342900" indent="-342900" fontAlgn="base">
              <a:buFont typeface="Arial" charset="0"/>
              <a:buChar char="•"/>
            </a:pPr>
            <a:r>
              <a:rPr lang="en-US" sz="2200" b="1" i="0" dirty="0" err="1" smtClean="0">
                <a:effectLst/>
                <a:latin typeface="+mj-lt"/>
                <a:ea typeface="+mj-ea"/>
                <a:cs typeface="+mj-cs"/>
                <a:sym typeface="Helvetica Neue"/>
              </a:rPr>
              <a:t>класса</a:t>
            </a:r>
            <a:r>
              <a:rPr lang="en-US" sz="2200" b="1" i="0" dirty="0" smtClean="0">
                <a:effectLst/>
                <a:latin typeface="+mj-lt"/>
                <a:ea typeface="+mj-ea"/>
                <a:cs typeface="+mj-cs"/>
                <a:sym typeface="Helvetica Neue"/>
              </a:rPr>
              <a:t> </a:t>
            </a:r>
            <a:r>
              <a:rPr lang="en-US" sz="2200" b="1" i="0" dirty="0" err="1" smtClean="0">
                <a:effectLst/>
                <a:latin typeface="+mj-lt"/>
                <a:ea typeface="+mj-ea"/>
                <a:cs typeface="+mj-cs"/>
                <a:sym typeface="Helvetica Neue"/>
              </a:rPr>
              <a:t>ThreadPool</a:t>
            </a:r>
            <a:r>
              <a:rPr lang="en-US" sz="2200" b="1" i="0" dirty="0" smtClean="0">
                <a:effectLst/>
                <a:latin typeface="+mj-lt"/>
                <a:ea typeface="+mj-ea"/>
                <a:cs typeface="+mj-cs"/>
                <a:sym typeface="Helvetica Neue"/>
              </a:rPr>
              <a:t>: </a:t>
            </a:r>
            <a:r>
              <a:rPr lang="en-US" sz="2200" b="1" i="0" dirty="0" err="1" smtClean="0">
                <a:effectLst/>
                <a:latin typeface="+mj-lt"/>
                <a:ea typeface="+mj-ea"/>
                <a:cs typeface="+mj-cs"/>
                <a:sym typeface="Helvetica Neue"/>
              </a:rPr>
              <a:t>ThreadPool.QueueUserWorkItem</a:t>
            </a:r>
            <a:endParaRPr lang="en-US" sz="2200" b="1" i="0" dirty="0" smtClean="0">
              <a:effectLst/>
              <a:latin typeface="+mj-lt"/>
              <a:ea typeface="+mj-ea"/>
              <a:cs typeface="+mj-cs"/>
              <a:sym typeface="Helvetica Neue"/>
            </a:endParaRPr>
          </a:p>
          <a:p>
            <a:pPr marL="342900" indent="-342900" fontAlgn="base">
              <a:buFont typeface="Arial" charset="0"/>
              <a:buChar char="•"/>
            </a:pPr>
            <a:r>
              <a:rPr lang="en-US" sz="2200" b="1" i="0" dirty="0" err="1" smtClean="0">
                <a:effectLst/>
                <a:latin typeface="+mj-lt"/>
                <a:ea typeface="+mj-ea"/>
                <a:cs typeface="+mj-cs"/>
                <a:sym typeface="Helvetica Neue"/>
              </a:rPr>
              <a:t>асинхронных</a:t>
            </a:r>
            <a:r>
              <a:rPr lang="en-US" sz="2200" b="1" i="0" dirty="0" smtClean="0">
                <a:effectLst/>
                <a:latin typeface="+mj-lt"/>
                <a:ea typeface="+mj-ea"/>
                <a:cs typeface="+mj-cs"/>
                <a:sym typeface="Helvetica Neue"/>
              </a:rPr>
              <a:t> </a:t>
            </a:r>
            <a:r>
              <a:rPr lang="en-US" sz="2200" b="1" i="0" dirty="0" err="1" smtClean="0">
                <a:effectLst/>
                <a:latin typeface="+mj-lt"/>
                <a:ea typeface="+mj-ea"/>
                <a:cs typeface="+mj-cs"/>
                <a:sym typeface="Helvetica Neue"/>
              </a:rPr>
              <a:t>делегатов</a:t>
            </a:r>
            <a:r>
              <a:rPr lang="en-US" sz="2200" b="1" i="0" dirty="0" smtClean="0">
                <a:effectLst/>
                <a:latin typeface="+mj-lt"/>
                <a:ea typeface="+mj-ea"/>
                <a:cs typeface="+mj-cs"/>
                <a:sym typeface="Helvetica Neue"/>
              </a:rPr>
              <a:t> (</a:t>
            </a:r>
            <a:r>
              <a:rPr lang="en-US" sz="2200" b="1" i="0" dirty="0" err="1" smtClean="0">
                <a:effectLst/>
                <a:latin typeface="+mj-lt"/>
                <a:ea typeface="+mj-ea"/>
                <a:cs typeface="+mj-cs"/>
                <a:sym typeface="Helvetica Neue"/>
              </a:rPr>
              <a:t>пара</a:t>
            </a:r>
            <a:r>
              <a:rPr lang="en-US" sz="2200" b="1" i="0" dirty="0" smtClean="0">
                <a:effectLst/>
                <a:latin typeface="+mj-lt"/>
                <a:ea typeface="+mj-ea"/>
                <a:cs typeface="+mj-cs"/>
                <a:sym typeface="Helvetica Neue"/>
              </a:rPr>
              <a:t> </a:t>
            </a:r>
            <a:r>
              <a:rPr lang="en-US" sz="2200" b="1" i="0" dirty="0" err="1" smtClean="0">
                <a:effectLst/>
                <a:latin typeface="+mj-lt"/>
                <a:ea typeface="+mj-ea"/>
                <a:cs typeface="+mj-cs"/>
                <a:sym typeface="Helvetica Neue"/>
              </a:rPr>
              <a:t>методов</a:t>
            </a:r>
            <a:r>
              <a:rPr lang="en-US" sz="2200" b="1" i="0" dirty="0" smtClean="0">
                <a:effectLst/>
                <a:latin typeface="+mj-lt"/>
                <a:ea typeface="+mj-ea"/>
                <a:cs typeface="+mj-cs"/>
                <a:sym typeface="Helvetica Neue"/>
              </a:rPr>
              <a:t> </a:t>
            </a:r>
            <a:r>
              <a:rPr lang="en-US" sz="2200" b="1" i="0" dirty="0" err="1" smtClean="0">
                <a:effectLst/>
                <a:latin typeface="+mj-lt"/>
                <a:ea typeface="+mj-ea"/>
                <a:cs typeface="+mj-cs"/>
                <a:sym typeface="Helvetica Neue"/>
              </a:rPr>
              <a:t>делегата</a:t>
            </a:r>
            <a:r>
              <a:rPr lang="en-US" sz="2200" b="1" i="0" dirty="0" smtClean="0">
                <a:effectLst/>
                <a:latin typeface="+mj-lt"/>
                <a:ea typeface="+mj-ea"/>
                <a:cs typeface="+mj-cs"/>
                <a:sym typeface="Helvetica Neue"/>
              </a:rPr>
              <a:t>: </a:t>
            </a:r>
            <a:r>
              <a:rPr lang="en-US" sz="2200" b="1" i="0" dirty="0" err="1" smtClean="0">
                <a:effectLst/>
                <a:latin typeface="+mj-lt"/>
                <a:ea typeface="+mj-ea"/>
                <a:cs typeface="+mj-cs"/>
                <a:sym typeface="Helvetica Neue"/>
              </a:rPr>
              <a:t>BeginInvoke</a:t>
            </a:r>
            <a:r>
              <a:rPr lang="en-US" sz="2200" b="1" i="0" dirty="0" smtClean="0">
                <a:effectLst/>
                <a:latin typeface="+mj-lt"/>
                <a:ea typeface="+mj-ea"/>
                <a:cs typeface="+mj-cs"/>
                <a:sym typeface="Helvetica Neue"/>
              </a:rPr>
              <a:t>() </a:t>
            </a:r>
            <a:r>
              <a:rPr lang="en-US" sz="2200" b="1" i="0" dirty="0" err="1" smtClean="0">
                <a:effectLst/>
                <a:latin typeface="+mj-lt"/>
                <a:ea typeface="+mj-ea"/>
                <a:cs typeface="+mj-cs"/>
                <a:sym typeface="Helvetica Neue"/>
              </a:rPr>
              <a:t>и</a:t>
            </a:r>
            <a:r>
              <a:rPr lang="en-US" sz="2200" b="1" i="0" dirty="0" smtClean="0">
                <a:effectLst/>
                <a:latin typeface="+mj-lt"/>
                <a:ea typeface="+mj-ea"/>
                <a:cs typeface="+mj-cs"/>
                <a:sym typeface="Helvetica Neue"/>
              </a:rPr>
              <a:t> </a:t>
            </a:r>
            <a:r>
              <a:rPr lang="en-US" sz="2200" b="1" i="0" dirty="0" err="1" smtClean="0">
                <a:effectLst/>
                <a:latin typeface="+mj-lt"/>
                <a:ea typeface="+mj-ea"/>
                <a:cs typeface="+mj-cs"/>
                <a:sym typeface="Helvetica Neue"/>
              </a:rPr>
              <a:t>EndInvoke</a:t>
            </a:r>
            <a:r>
              <a:rPr lang="en-US" sz="2200" b="1" i="0" dirty="0" smtClean="0">
                <a:effectLst/>
                <a:latin typeface="+mj-lt"/>
                <a:ea typeface="+mj-ea"/>
                <a:cs typeface="+mj-cs"/>
                <a:sym typeface="Helvetica Neue"/>
              </a:rPr>
              <a:t>())</a:t>
            </a:r>
          </a:p>
          <a:p>
            <a:pPr marL="342900" indent="-342900" fontAlgn="base">
              <a:buFont typeface="Arial" charset="0"/>
              <a:buChar char="•"/>
            </a:pPr>
            <a:r>
              <a:rPr lang="en-US" sz="2200" b="1" i="0" dirty="0" err="1" smtClean="0">
                <a:effectLst/>
                <a:latin typeface="+mj-lt"/>
                <a:ea typeface="+mj-ea"/>
                <a:cs typeface="+mj-cs"/>
                <a:sym typeface="Helvetica Neue"/>
              </a:rPr>
              <a:t>класса</a:t>
            </a:r>
            <a:r>
              <a:rPr lang="en-US" sz="2200" b="1" i="0" dirty="0" smtClean="0">
                <a:effectLst/>
                <a:latin typeface="+mj-lt"/>
                <a:ea typeface="+mj-ea"/>
                <a:cs typeface="+mj-cs"/>
                <a:sym typeface="Helvetica Neue"/>
              </a:rPr>
              <a:t> </a:t>
            </a:r>
            <a:r>
              <a:rPr lang="en-US" sz="2200" b="1" i="0" dirty="0" err="1" smtClean="0">
                <a:effectLst/>
                <a:latin typeface="+mj-lt"/>
                <a:ea typeface="+mj-ea"/>
                <a:cs typeface="+mj-cs"/>
                <a:sym typeface="Helvetica Neue"/>
              </a:rPr>
              <a:t>BackgroundWorker</a:t>
            </a:r>
            <a:endParaRPr lang="en-US" sz="2200" b="1" i="0" dirty="0" smtClean="0">
              <a:effectLst/>
              <a:latin typeface="+mj-lt"/>
              <a:ea typeface="+mj-ea"/>
              <a:cs typeface="+mj-cs"/>
              <a:sym typeface="Helvetica Neue"/>
            </a:endParaRPr>
          </a:p>
          <a:p>
            <a:pPr marL="342900" indent="-342900" fontAlgn="base">
              <a:buFont typeface="Arial" charset="0"/>
              <a:buChar char="•"/>
            </a:pPr>
            <a:r>
              <a:rPr lang="en-US" sz="2200" b="1" i="0" dirty="0" smtClean="0">
                <a:effectLst/>
                <a:latin typeface="+mj-lt"/>
                <a:ea typeface="+mj-ea"/>
                <a:cs typeface="+mj-cs"/>
                <a:sym typeface="Helvetica Neue"/>
              </a:rPr>
              <a:t>TPL (Task Parallel Library, </a:t>
            </a:r>
            <a:r>
              <a:rPr lang="en-US" sz="2200" b="1" i="0" dirty="0" err="1" smtClean="0">
                <a:effectLst/>
                <a:latin typeface="+mj-lt"/>
                <a:ea typeface="+mj-ea"/>
                <a:cs typeface="+mj-cs"/>
                <a:sym typeface="Helvetica Neue"/>
              </a:rPr>
              <a:t>о</a:t>
            </a:r>
            <a:r>
              <a:rPr lang="en-US" sz="2200" b="1" i="0" dirty="0" smtClean="0">
                <a:effectLst/>
                <a:latin typeface="+mj-lt"/>
                <a:ea typeface="+mj-ea"/>
                <a:cs typeface="+mj-cs"/>
                <a:sym typeface="Helvetica Neue"/>
              </a:rPr>
              <a:t> </a:t>
            </a:r>
            <a:r>
              <a:rPr lang="en-US" sz="2200" b="1" i="0" dirty="0" err="1" smtClean="0">
                <a:effectLst/>
                <a:latin typeface="+mj-lt"/>
                <a:ea typeface="+mj-ea"/>
                <a:cs typeface="+mj-cs"/>
                <a:sym typeface="Helvetica Neue"/>
              </a:rPr>
              <a:t>которой</a:t>
            </a:r>
            <a:r>
              <a:rPr lang="en-US" sz="2200" b="1" i="0" dirty="0" smtClean="0">
                <a:effectLst/>
                <a:latin typeface="+mj-lt"/>
                <a:ea typeface="+mj-ea"/>
                <a:cs typeface="+mj-cs"/>
                <a:sym typeface="Helvetica Neue"/>
              </a:rPr>
              <a:t> </a:t>
            </a:r>
            <a:r>
              <a:rPr lang="en-US" sz="2200" b="1" i="0" dirty="0" err="1" smtClean="0">
                <a:effectLst/>
                <a:latin typeface="+mj-lt"/>
                <a:ea typeface="+mj-ea"/>
                <a:cs typeface="+mj-cs"/>
                <a:sym typeface="Helvetica Neue"/>
              </a:rPr>
              <a:t>мы</a:t>
            </a:r>
            <a:r>
              <a:rPr lang="en-US" sz="2200" b="1" i="0" dirty="0" smtClean="0">
                <a:effectLst/>
                <a:latin typeface="+mj-lt"/>
                <a:ea typeface="+mj-ea"/>
                <a:cs typeface="+mj-cs"/>
                <a:sym typeface="Helvetica Neue"/>
              </a:rPr>
              <a:t> </a:t>
            </a:r>
            <a:r>
              <a:rPr lang="en-US" sz="2200" b="1" i="0" dirty="0" err="1" smtClean="0">
                <a:effectLst/>
                <a:latin typeface="+mj-lt"/>
                <a:ea typeface="+mj-ea"/>
                <a:cs typeface="+mj-cs"/>
                <a:sym typeface="Helvetica Neue"/>
              </a:rPr>
              <a:t>еще</a:t>
            </a:r>
            <a:r>
              <a:rPr lang="en-US" sz="2200" b="1" i="0" dirty="0" smtClean="0">
                <a:effectLst/>
                <a:latin typeface="+mj-lt"/>
                <a:ea typeface="+mj-ea"/>
                <a:cs typeface="+mj-cs"/>
                <a:sym typeface="Helvetica Neue"/>
              </a:rPr>
              <a:t> </a:t>
            </a:r>
            <a:r>
              <a:rPr lang="en-US" sz="2200" b="1" i="0" dirty="0" err="1" smtClean="0">
                <a:effectLst/>
                <a:latin typeface="+mj-lt"/>
                <a:ea typeface="+mj-ea"/>
                <a:cs typeface="+mj-cs"/>
                <a:sym typeface="Helvetica Neue"/>
              </a:rPr>
              <a:t>поговорим</a:t>
            </a:r>
            <a:r>
              <a:rPr lang="en-US" sz="2200" b="1" i="0" dirty="0" smtClean="0">
                <a:effectLst/>
                <a:latin typeface="+mj-lt"/>
                <a:ea typeface="+mj-ea"/>
                <a:cs typeface="+mj-cs"/>
                <a:sym typeface="Helvetica Neue"/>
              </a:rPr>
              <a:t> </a:t>
            </a:r>
            <a:r>
              <a:rPr lang="en-US" sz="2200" b="1" i="0" dirty="0" err="1" smtClean="0">
                <a:effectLst/>
                <a:latin typeface="+mj-lt"/>
                <a:ea typeface="+mj-ea"/>
                <a:cs typeface="+mj-cs"/>
                <a:sym typeface="Helvetica Neue"/>
              </a:rPr>
              <a:t>ниже</a:t>
            </a:r>
            <a:r>
              <a:rPr lang="en-US" sz="2200" b="1" i="0" dirty="0" smtClean="0">
                <a:effectLst/>
                <a:latin typeface="+mj-lt"/>
                <a:ea typeface="+mj-ea"/>
                <a:cs typeface="+mj-cs"/>
                <a:sym typeface="Helvetica Neue"/>
              </a:rPr>
              <a:t>)</a:t>
            </a:r>
          </a:p>
          <a:p>
            <a:pPr marL="342900" indent="-342900" fontAlgn="base">
              <a:buFont typeface="Arial" charset="0"/>
              <a:buChar char="•"/>
            </a:pPr>
            <a:r>
              <a:rPr lang="en-US" b="1" dirty="0" smtClean="0"/>
              <a:t/>
            </a:r>
            <a:br>
              <a:rPr lang="en-US" b="1" dirty="0" smtClean="0"/>
            </a:br>
            <a:r>
              <a:rPr lang="en-US" sz="2200" b="1" i="0" dirty="0" err="1" smtClean="0">
                <a:effectLst/>
                <a:latin typeface="+mj-lt"/>
                <a:ea typeface="+mj-ea"/>
                <a:cs typeface="+mj-cs"/>
                <a:sym typeface="Helvetica Neue"/>
              </a:rPr>
              <a:t>Следующие</a:t>
            </a:r>
            <a:r>
              <a:rPr lang="en-US" sz="2200" b="1" i="0" dirty="0" smtClean="0">
                <a:effectLst/>
                <a:latin typeface="+mj-lt"/>
                <a:ea typeface="+mj-ea"/>
                <a:cs typeface="+mj-cs"/>
                <a:sym typeface="Helvetica Neue"/>
              </a:rPr>
              <a:t> </a:t>
            </a:r>
            <a:r>
              <a:rPr lang="en-US" sz="2200" b="1" i="0" dirty="0" err="1" smtClean="0">
                <a:effectLst/>
                <a:latin typeface="+mj-lt"/>
                <a:ea typeface="+mj-ea"/>
                <a:cs typeface="+mj-cs"/>
                <a:sym typeface="Helvetica Neue"/>
              </a:rPr>
              <a:t>конструкции</a:t>
            </a:r>
            <a:r>
              <a:rPr lang="en-US" sz="2200" b="1" i="0" dirty="0" smtClean="0">
                <a:effectLst/>
                <a:latin typeface="+mj-lt"/>
                <a:ea typeface="+mj-ea"/>
                <a:cs typeface="+mj-cs"/>
                <a:sym typeface="Helvetica Neue"/>
              </a:rPr>
              <a:t> </a:t>
            </a:r>
            <a:r>
              <a:rPr lang="en-US" sz="2200" b="1" i="0" dirty="0" err="1" smtClean="0">
                <a:effectLst/>
                <a:latin typeface="+mj-lt"/>
                <a:ea typeface="+mj-ea"/>
                <a:cs typeface="+mj-cs"/>
                <a:sym typeface="Helvetica Neue"/>
              </a:rPr>
              <a:t>также</a:t>
            </a:r>
            <a:r>
              <a:rPr lang="en-US" sz="2200" b="1" i="0" dirty="0" smtClean="0">
                <a:effectLst/>
                <a:latin typeface="+mj-lt"/>
                <a:ea typeface="+mj-ea"/>
                <a:cs typeface="+mj-cs"/>
                <a:sym typeface="Helvetica Neue"/>
              </a:rPr>
              <a:t> </a:t>
            </a:r>
            <a:r>
              <a:rPr lang="en-US" sz="2200" b="1" i="0" dirty="0" err="1" smtClean="0">
                <a:effectLst/>
                <a:latin typeface="+mj-lt"/>
                <a:ea typeface="+mj-ea"/>
                <a:cs typeface="+mj-cs"/>
                <a:sym typeface="Helvetica Neue"/>
              </a:rPr>
              <a:t>используют</a:t>
            </a:r>
            <a:r>
              <a:rPr lang="en-US" sz="2200" b="1" i="0" dirty="0" smtClean="0">
                <a:effectLst/>
                <a:latin typeface="+mj-lt"/>
                <a:ea typeface="+mj-ea"/>
                <a:cs typeface="+mj-cs"/>
                <a:sym typeface="Helvetica Neue"/>
              </a:rPr>
              <a:t> </a:t>
            </a:r>
            <a:r>
              <a:rPr lang="en-US" sz="2200" b="1" i="0" dirty="0" err="1" smtClean="0">
                <a:effectLst/>
                <a:latin typeface="+mj-lt"/>
                <a:ea typeface="+mj-ea"/>
                <a:cs typeface="+mj-cs"/>
                <a:sym typeface="Helvetica Neue"/>
              </a:rPr>
              <a:t>пул</a:t>
            </a:r>
            <a:r>
              <a:rPr lang="en-US" sz="2200" b="1" i="0" dirty="0" smtClean="0">
                <a:effectLst/>
                <a:latin typeface="+mj-lt"/>
                <a:ea typeface="+mj-ea"/>
                <a:cs typeface="+mj-cs"/>
                <a:sym typeface="Helvetica Neue"/>
              </a:rPr>
              <a:t> </a:t>
            </a:r>
            <a:r>
              <a:rPr lang="en-US" sz="2200" b="1" i="0" dirty="0" err="1" smtClean="0">
                <a:effectLst/>
                <a:latin typeface="+mj-lt"/>
                <a:ea typeface="+mj-ea"/>
                <a:cs typeface="+mj-cs"/>
                <a:sym typeface="Helvetica Neue"/>
              </a:rPr>
              <a:t>потоков</a:t>
            </a:r>
            <a:r>
              <a:rPr lang="en-US" sz="2200" b="1" i="0" dirty="0" smtClean="0">
                <a:effectLst/>
                <a:latin typeface="+mj-lt"/>
                <a:ea typeface="+mj-ea"/>
                <a:cs typeface="+mj-cs"/>
                <a:sym typeface="Helvetica Neue"/>
              </a:rPr>
              <a:t>, </a:t>
            </a:r>
            <a:r>
              <a:rPr lang="en-US" sz="2200" b="1" i="0" dirty="0" err="1" smtClean="0">
                <a:effectLst/>
                <a:latin typeface="+mj-lt"/>
                <a:ea typeface="+mj-ea"/>
                <a:cs typeface="+mj-cs"/>
                <a:sym typeface="Helvetica Neue"/>
              </a:rPr>
              <a:t>но</a:t>
            </a:r>
            <a:r>
              <a:rPr lang="en-US" sz="2200" b="1" i="0" dirty="0" smtClean="0">
                <a:effectLst/>
                <a:latin typeface="+mj-lt"/>
                <a:ea typeface="+mj-ea"/>
                <a:cs typeface="+mj-cs"/>
                <a:sym typeface="Helvetica Neue"/>
              </a:rPr>
              <a:t> </a:t>
            </a:r>
            <a:r>
              <a:rPr lang="en-US" sz="2200" b="1" i="0" dirty="0" err="1" smtClean="0">
                <a:effectLst/>
                <a:latin typeface="+mj-lt"/>
                <a:ea typeface="+mj-ea"/>
                <a:cs typeface="+mj-cs"/>
                <a:sym typeface="Helvetica Neue"/>
              </a:rPr>
              <a:t>делают</a:t>
            </a:r>
            <a:r>
              <a:rPr lang="en-US" sz="2200" b="1" i="0" dirty="0" smtClean="0">
                <a:effectLst/>
                <a:latin typeface="+mj-lt"/>
                <a:ea typeface="+mj-ea"/>
                <a:cs typeface="+mj-cs"/>
                <a:sym typeface="Helvetica Neue"/>
              </a:rPr>
              <a:t> </a:t>
            </a:r>
            <a:r>
              <a:rPr lang="en-US" sz="2200" b="1" i="0" dirty="0" err="1" smtClean="0">
                <a:effectLst/>
                <a:latin typeface="+mj-lt"/>
                <a:ea typeface="+mj-ea"/>
                <a:cs typeface="+mj-cs"/>
                <a:sym typeface="Helvetica Neue"/>
              </a:rPr>
              <a:t>это</a:t>
            </a:r>
            <a:r>
              <a:rPr lang="en-US" sz="2200" b="1" i="0" dirty="0" smtClean="0">
                <a:effectLst/>
                <a:latin typeface="+mj-lt"/>
                <a:ea typeface="+mj-ea"/>
                <a:cs typeface="+mj-cs"/>
                <a:sym typeface="Helvetica Neue"/>
              </a:rPr>
              <a:t> </a:t>
            </a:r>
            <a:r>
              <a:rPr lang="en-US" sz="2200" b="1" i="0" dirty="0" err="1" smtClean="0">
                <a:effectLst/>
                <a:latin typeface="+mj-lt"/>
                <a:ea typeface="+mj-ea"/>
                <a:cs typeface="+mj-cs"/>
                <a:sym typeface="Helvetica Neue"/>
              </a:rPr>
              <a:t>неявно</a:t>
            </a:r>
            <a:r>
              <a:rPr lang="en-US" sz="2200" b="1" i="0" dirty="0" smtClean="0">
                <a:effectLst/>
                <a:latin typeface="+mj-lt"/>
                <a:ea typeface="+mj-ea"/>
                <a:cs typeface="+mj-cs"/>
                <a:sym typeface="Helvetica Neue"/>
              </a:rPr>
              <a:t>, </a:t>
            </a:r>
            <a:r>
              <a:rPr lang="en-US" sz="2200" b="1" i="0" dirty="0" err="1" smtClean="0">
                <a:effectLst/>
                <a:latin typeface="+mj-lt"/>
                <a:ea typeface="+mj-ea"/>
                <a:cs typeface="+mj-cs"/>
                <a:sym typeface="Helvetica Neue"/>
              </a:rPr>
              <a:t>о</a:t>
            </a:r>
            <a:r>
              <a:rPr lang="en-US" sz="2200" b="1" i="0" dirty="0" smtClean="0">
                <a:effectLst/>
                <a:latin typeface="+mj-lt"/>
                <a:ea typeface="+mj-ea"/>
                <a:cs typeface="+mj-cs"/>
                <a:sym typeface="Helvetica Neue"/>
              </a:rPr>
              <a:t> </a:t>
            </a:r>
            <a:r>
              <a:rPr lang="en-US" sz="2200" b="1" i="0" dirty="0" err="1" smtClean="0">
                <a:effectLst/>
                <a:latin typeface="+mj-lt"/>
                <a:ea typeface="+mj-ea"/>
                <a:cs typeface="+mj-cs"/>
                <a:sym typeface="Helvetica Neue"/>
              </a:rPr>
              <a:t>чем</a:t>
            </a:r>
            <a:r>
              <a:rPr lang="en-US" sz="2200" b="1" i="0" dirty="0" smtClean="0">
                <a:effectLst/>
                <a:latin typeface="+mj-lt"/>
                <a:ea typeface="+mj-ea"/>
                <a:cs typeface="+mj-cs"/>
                <a:sym typeface="Helvetica Neue"/>
              </a:rPr>
              <a:t> </a:t>
            </a:r>
            <a:r>
              <a:rPr lang="en-US" sz="2200" b="1" i="0" dirty="0" err="1" smtClean="0">
                <a:effectLst/>
                <a:latin typeface="+mj-lt"/>
                <a:ea typeface="+mj-ea"/>
                <a:cs typeface="+mj-cs"/>
                <a:sym typeface="Helvetica Neue"/>
              </a:rPr>
              <a:t>важно</a:t>
            </a:r>
            <a:r>
              <a:rPr lang="en-US" sz="2200" b="1" i="0" dirty="0" smtClean="0">
                <a:effectLst/>
                <a:latin typeface="+mj-lt"/>
                <a:ea typeface="+mj-ea"/>
                <a:cs typeface="+mj-cs"/>
                <a:sym typeface="Helvetica Neue"/>
              </a:rPr>
              <a:t> </a:t>
            </a:r>
            <a:r>
              <a:rPr lang="en-US" sz="2200" b="1" i="0" dirty="0" err="1" smtClean="0">
                <a:effectLst/>
                <a:latin typeface="+mj-lt"/>
                <a:ea typeface="+mj-ea"/>
                <a:cs typeface="+mj-cs"/>
                <a:sym typeface="Helvetica Neue"/>
              </a:rPr>
              <a:t>знать</a:t>
            </a:r>
            <a:r>
              <a:rPr lang="en-US" sz="2200" b="1" i="0" dirty="0" smtClean="0">
                <a:effectLst/>
                <a:latin typeface="+mj-lt"/>
                <a:ea typeface="+mj-ea"/>
                <a:cs typeface="+mj-cs"/>
                <a:sym typeface="Helvetica Neue"/>
              </a:rPr>
              <a:t> </a:t>
            </a:r>
            <a:r>
              <a:rPr lang="en-US" sz="2200" b="1" i="0" dirty="0" err="1" smtClean="0">
                <a:effectLst/>
                <a:latin typeface="+mj-lt"/>
                <a:ea typeface="+mj-ea"/>
                <a:cs typeface="+mj-cs"/>
                <a:sym typeface="Helvetica Neue"/>
              </a:rPr>
              <a:t>и</a:t>
            </a:r>
            <a:r>
              <a:rPr lang="en-US" sz="2200" b="1" i="0" dirty="0" smtClean="0">
                <a:effectLst/>
                <a:latin typeface="+mj-lt"/>
                <a:ea typeface="+mj-ea"/>
                <a:cs typeface="+mj-cs"/>
                <a:sym typeface="Helvetica Neue"/>
              </a:rPr>
              <a:t> </a:t>
            </a:r>
            <a:r>
              <a:rPr lang="en-US" sz="2200" b="1" i="0" dirty="0" err="1" smtClean="0">
                <a:effectLst/>
                <a:latin typeface="+mj-lt"/>
                <a:ea typeface="+mj-ea"/>
                <a:cs typeface="+mj-cs"/>
                <a:sym typeface="Helvetica Neue"/>
              </a:rPr>
              <a:t>помнить</a:t>
            </a:r>
            <a:r>
              <a:rPr lang="en-US" sz="2200" b="1" i="0" dirty="0" smtClean="0">
                <a:effectLst/>
                <a:latin typeface="+mj-lt"/>
                <a:ea typeface="+mj-ea"/>
                <a:cs typeface="+mj-cs"/>
                <a:sym typeface="Helvetica Neue"/>
              </a:rPr>
              <a:t>:</a:t>
            </a:r>
            <a:r>
              <a:rPr lang="en-US" b="1" dirty="0" smtClean="0"/>
              <a:t/>
            </a:r>
            <a:br>
              <a:rPr lang="en-US" b="1" dirty="0" smtClean="0"/>
            </a:br>
            <a:r>
              <a:rPr lang="en-US" b="1" dirty="0" smtClean="0"/>
              <a:t/>
            </a:r>
            <a:br>
              <a:rPr lang="en-US" b="1" dirty="0" smtClean="0"/>
            </a:br>
            <a:r>
              <a:rPr lang="en-US" sz="2200" b="1" i="0" dirty="0" smtClean="0">
                <a:effectLst/>
                <a:latin typeface="+mj-lt"/>
                <a:ea typeface="+mj-ea"/>
                <a:cs typeface="+mj-cs"/>
                <a:sym typeface="Helvetica Neue"/>
              </a:rPr>
              <a:t>WCF, </a:t>
            </a:r>
            <a:r>
              <a:rPr lang="en-US" sz="2200" b="1" i="0" dirty="0" err="1" smtClean="0">
                <a:effectLst/>
                <a:latin typeface="+mj-lt"/>
                <a:ea typeface="+mj-ea"/>
                <a:cs typeface="+mj-cs"/>
                <a:sym typeface="Helvetica Neue"/>
              </a:rPr>
              <a:t>Remoting</a:t>
            </a:r>
            <a:r>
              <a:rPr lang="en-US" sz="2200" b="1" i="0" dirty="0" smtClean="0">
                <a:effectLst/>
                <a:latin typeface="+mj-lt"/>
                <a:ea typeface="+mj-ea"/>
                <a:cs typeface="+mj-cs"/>
                <a:sym typeface="Helvetica Neue"/>
              </a:rPr>
              <a:t>, ASP.NET, ASMX Web Services</a:t>
            </a:r>
          </a:p>
          <a:p>
            <a:pPr marL="342900" indent="-342900" fontAlgn="base">
              <a:buFont typeface="Arial" charset="0"/>
              <a:buChar char="•"/>
            </a:pPr>
            <a:r>
              <a:rPr lang="en-US" sz="2200" b="1" i="0" u="none" strike="noStrike" dirty="0" smtClean="0">
                <a:effectLst/>
                <a:latin typeface="+mj-lt"/>
                <a:ea typeface="+mj-ea"/>
                <a:cs typeface="+mj-cs"/>
                <a:sym typeface="Helvetica Neue"/>
                <a:hlinkClick r:id="rId3"/>
              </a:rPr>
              <a:t>System.Timers.Timer</a:t>
            </a:r>
            <a:r>
              <a:rPr lang="en-US" sz="2200" b="1" i="0" dirty="0" smtClean="0">
                <a:effectLst/>
                <a:latin typeface="+mj-lt"/>
                <a:ea typeface="+mj-ea"/>
                <a:cs typeface="+mj-cs"/>
                <a:sym typeface="Helvetica Neue"/>
              </a:rPr>
              <a:t> </a:t>
            </a:r>
            <a:r>
              <a:rPr lang="en-US" sz="2200" b="1" i="0" dirty="0" err="1" smtClean="0">
                <a:effectLst/>
                <a:latin typeface="+mj-lt"/>
                <a:ea typeface="+mj-ea"/>
                <a:cs typeface="+mj-cs"/>
                <a:sym typeface="Helvetica Neue"/>
              </a:rPr>
              <a:t>и</a:t>
            </a:r>
            <a:r>
              <a:rPr lang="en-US" sz="2200" b="1" i="0" dirty="0" smtClean="0">
                <a:effectLst/>
                <a:latin typeface="+mj-lt"/>
                <a:ea typeface="+mj-ea"/>
                <a:cs typeface="+mj-cs"/>
                <a:sym typeface="Helvetica Neue"/>
              </a:rPr>
              <a:t> </a:t>
            </a:r>
            <a:r>
              <a:rPr lang="en-US" sz="2200" b="1" i="0" u="none" strike="noStrike" dirty="0" smtClean="0">
                <a:effectLst/>
                <a:latin typeface="+mj-lt"/>
                <a:ea typeface="+mj-ea"/>
                <a:cs typeface="+mj-cs"/>
                <a:sym typeface="Helvetica Neue"/>
                <a:hlinkClick r:id="rId3"/>
              </a:rPr>
              <a:t>System.Threading.Timer</a:t>
            </a:r>
            <a:endParaRPr lang="en-US" sz="2200" b="1" i="0" dirty="0" smtClean="0">
              <a:effectLst/>
              <a:latin typeface="+mj-lt"/>
              <a:ea typeface="+mj-ea"/>
              <a:cs typeface="+mj-cs"/>
              <a:sym typeface="Helvetica Neue"/>
            </a:endParaRPr>
          </a:p>
          <a:p>
            <a:pPr marL="342900" indent="-342900" fontAlgn="base">
              <a:buFont typeface="Arial" charset="0"/>
              <a:buChar char="•"/>
            </a:pPr>
            <a:r>
              <a:rPr lang="en-US" sz="2200" b="1" i="0" dirty="0" smtClean="0">
                <a:effectLst/>
                <a:latin typeface="+mj-lt"/>
                <a:ea typeface="+mj-ea"/>
                <a:cs typeface="+mj-cs"/>
                <a:sym typeface="Helvetica Neue"/>
              </a:rPr>
              <a:t>EAP (the event-based asynchronous pattern, </a:t>
            </a:r>
            <a:r>
              <a:rPr lang="en-US" sz="2200" b="1" i="0" dirty="0" err="1" smtClean="0">
                <a:effectLst/>
                <a:latin typeface="+mj-lt"/>
                <a:ea typeface="+mj-ea"/>
                <a:cs typeface="+mj-cs"/>
                <a:sym typeface="Helvetica Neue"/>
              </a:rPr>
              <a:t>о</a:t>
            </a:r>
            <a:r>
              <a:rPr lang="en-US" sz="2200" b="1" i="0" dirty="0" smtClean="0">
                <a:effectLst/>
                <a:latin typeface="+mj-lt"/>
                <a:ea typeface="+mj-ea"/>
                <a:cs typeface="+mj-cs"/>
                <a:sym typeface="Helvetica Neue"/>
              </a:rPr>
              <a:t> </a:t>
            </a:r>
            <a:r>
              <a:rPr lang="en-US" sz="2200" b="1" i="0" dirty="0" err="1" smtClean="0">
                <a:effectLst/>
                <a:latin typeface="+mj-lt"/>
                <a:ea typeface="+mj-ea"/>
                <a:cs typeface="+mj-cs"/>
                <a:sym typeface="Helvetica Neue"/>
              </a:rPr>
              <a:t>нем</a:t>
            </a:r>
            <a:r>
              <a:rPr lang="en-US" sz="2200" b="1" i="0" dirty="0" smtClean="0">
                <a:effectLst/>
                <a:latin typeface="+mj-lt"/>
                <a:ea typeface="+mj-ea"/>
                <a:cs typeface="+mj-cs"/>
                <a:sym typeface="Helvetica Neue"/>
              </a:rPr>
              <a:t> </a:t>
            </a:r>
            <a:r>
              <a:rPr lang="en-US" sz="2200" b="1" i="0" dirty="0" err="1" smtClean="0">
                <a:effectLst/>
                <a:latin typeface="+mj-lt"/>
                <a:ea typeface="+mj-ea"/>
                <a:cs typeface="+mj-cs"/>
                <a:sym typeface="Helvetica Neue"/>
              </a:rPr>
              <a:t>поговорим</a:t>
            </a:r>
            <a:r>
              <a:rPr lang="en-US" sz="2200" b="1" i="0" dirty="0" smtClean="0">
                <a:effectLst/>
                <a:latin typeface="+mj-lt"/>
                <a:ea typeface="+mj-ea"/>
                <a:cs typeface="+mj-cs"/>
                <a:sym typeface="Helvetica Neue"/>
              </a:rPr>
              <a:t> </a:t>
            </a:r>
            <a:r>
              <a:rPr lang="en-US" sz="2200" b="1" i="0" dirty="0" err="1" smtClean="0">
                <a:effectLst/>
                <a:latin typeface="+mj-lt"/>
                <a:ea typeface="+mj-ea"/>
                <a:cs typeface="+mj-cs"/>
                <a:sym typeface="Helvetica Neue"/>
              </a:rPr>
              <a:t>дальше</a:t>
            </a:r>
            <a:r>
              <a:rPr lang="en-US" sz="2200" b="1" i="0" dirty="0" smtClean="0">
                <a:effectLst/>
                <a:latin typeface="+mj-lt"/>
                <a:ea typeface="+mj-ea"/>
                <a:cs typeface="+mj-cs"/>
                <a:sym typeface="Helvetica Neue"/>
              </a:rPr>
              <a:t>)</a:t>
            </a:r>
          </a:p>
          <a:p>
            <a:pPr marL="342900" indent="-342900" fontAlgn="base">
              <a:buFont typeface="Arial" charset="0"/>
              <a:buChar char="•"/>
            </a:pPr>
            <a:r>
              <a:rPr lang="en-US" sz="2200" b="1" i="0" dirty="0" smtClean="0">
                <a:effectLst/>
                <a:latin typeface="+mj-lt"/>
                <a:ea typeface="+mj-ea"/>
                <a:cs typeface="+mj-cs"/>
                <a:sym typeface="Helvetica Neue"/>
              </a:rPr>
              <a:t>PLINQ</a:t>
            </a:r>
          </a:p>
          <a:p>
            <a:endParaRPr lang="en-US" b="1" dirty="0"/>
          </a:p>
        </p:txBody>
      </p:sp>
    </p:spTree>
    <p:extLst>
      <p:ext uri="{BB962C8B-B14F-4D97-AF65-F5344CB8AC3E}">
        <p14:creationId xmlns:p14="http://schemas.microsoft.com/office/powerpoint/2010/main" val="1909850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4400" y="685800"/>
            <a:ext cx="5029200" cy="3429000"/>
          </a:xfrm>
        </p:spPr>
      </p:sp>
      <p:sp>
        <p:nvSpPr>
          <p:cNvPr id="3" name="Notes Placeholder 2"/>
          <p:cNvSpPr>
            <a:spLocks noGrp="1"/>
          </p:cNvSpPr>
          <p:nvPr>
            <p:ph type="body" idx="1"/>
          </p:nvPr>
        </p:nvSpPr>
        <p:spPr/>
        <p:txBody>
          <a:bodyPr/>
          <a:lstStyle/>
          <a:p>
            <a:r>
              <a:rPr lang="en-US" sz="2200" dirty="0" smtClean="0">
                <a:effectLst/>
                <a:latin typeface="+mj-lt"/>
                <a:ea typeface="+mj-ea"/>
                <a:cs typeface="+mj-cs"/>
                <a:sym typeface="Helvetica Neue"/>
              </a:rPr>
              <a:t>1023 in Framework 4.0 in a 32-bit environment </a:t>
            </a:r>
          </a:p>
          <a:p>
            <a:r>
              <a:rPr lang="en-US" sz="2200" dirty="0" smtClean="0">
                <a:effectLst/>
                <a:latin typeface="+mj-lt"/>
                <a:ea typeface="+mj-ea"/>
                <a:cs typeface="+mj-cs"/>
                <a:sym typeface="Helvetica Neue"/>
              </a:rPr>
              <a:t>32768 in Framework 4.0 in a 64-bit environment </a:t>
            </a:r>
          </a:p>
          <a:p>
            <a:r>
              <a:rPr lang="en-US" sz="2200" dirty="0" smtClean="0">
                <a:effectLst/>
                <a:latin typeface="+mj-lt"/>
                <a:ea typeface="+mj-ea"/>
                <a:cs typeface="+mj-cs"/>
                <a:sym typeface="Helvetica Neue"/>
              </a:rPr>
              <a:t>250 per core in Framework 3.5 </a:t>
            </a:r>
          </a:p>
          <a:p>
            <a:r>
              <a:rPr lang="en-US" sz="2200" dirty="0" smtClean="0">
                <a:effectLst/>
                <a:latin typeface="+mj-lt"/>
                <a:ea typeface="+mj-ea"/>
                <a:cs typeface="+mj-cs"/>
                <a:sym typeface="Helvetica Neue"/>
              </a:rPr>
              <a:t>25 per core in Framework 2.0 </a:t>
            </a:r>
          </a:p>
          <a:p>
            <a:endParaRPr lang="en-US" dirty="0"/>
          </a:p>
        </p:txBody>
      </p:sp>
    </p:spTree>
    <p:extLst>
      <p:ext uri="{BB962C8B-B14F-4D97-AF65-F5344CB8AC3E}">
        <p14:creationId xmlns:p14="http://schemas.microsoft.com/office/powerpoint/2010/main" val="1143195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Shape 537"/>
          <p:cNvSpPr>
            <a:spLocks noGrp="1" noRot="1" noChangeAspect="1"/>
          </p:cNvSpPr>
          <p:nvPr>
            <p:ph type="sldImg"/>
          </p:nvPr>
        </p:nvSpPr>
        <p:spPr>
          <a:prstGeom prst="rect">
            <a:avLst/>
          </a:prstGeom>
        </p:spPr>
        <p:txBody>
          <a:bodyPr/>
          <a:lstStyle/>
          <a:p>
            <a:endParaRPr/>
          </a:p>
        </p:txBody>
      </p:sp>
      <p:sp>
        <p:nvSpPr>
          <p:cNvPr id="538" name="Shape 538"/>
          <p:cNvSpPr>
            <a:spLocks noGrp="1"/>
          </p:cNvSpPr>
          <p:nvPr>
            <p:ph type="body" sz="quarter" idx="1"/>
          </p:nvPr>
        </p:nvSpPr>
        <p:spPr>
          <a:prstGeom prst="rect">
            <a:avLst/>
          </a:prstGeom>
        </p:spPr>
        <p:txBody>
          <a:bodyPr/>
          <a:lstStyle/>
          <a:p>
            <a:r>
              <a:t>Синхронизация это координация параллельно выполняемых действий с целью получения предсказуемых результатов</a:t>
            </a:r>
          </a:p>
        </p:txBody>
      </p:sp>
    </p:spTree>
    <p:extLst>
      <p:ext uri="{BB962C8B-B14F-4D97-AF65-F5344CB8AC3E}">
        <p14:creationId xmlns:p14="http://schemas.microsoft.com/office/powerpoint/2010/main" val="15859903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a:spLocks noGrp="1" noRot="1" noChangeAspect="1"/>
          </p:cNvSpPr>
          <p:nvPr>
            <p:ph type="sldImg"/>
          </p:nvPr>
        </p:nvSpPr>
        <p:spPr>
          <a:xfrm>
            <a:off x="914400" y="685800"/>
            <a:ext cx="5029200" cy="3429000"/>
          </a:xfrm>
          <a:prstGeom prst="rect">
            <a:avLst/>
          </a:prstGeom>
        </p:spPr>
        <p:txBody>
          <a:bodyPr/>
          <a:lstStyle/>
          <a:p>
            <a:endParaRPr/>
          </a:p>
        </p:txBody>
      </p:sp>
      <p:sp>
        <p:nvSpPr>
          <p:cNvPr id="176" name="Shape 176"/>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r>
              <a:t>http://www.rsdn.ru/article/dotnet/CSThreading1.xml</a:t>
            </a:r>
          </a:p>
        </p:txBody>
      </p:sp>
    </p:spTree>
    <p:extLst>
      <p:ext uri="{BB962C8B-B14F-4D97-AF65-F5344CB8AC3E}">
        <p14:creationId xmlns:p14="http://schemas.microsoft.com/office/powerpoint/2010/main" val="19836140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Shape 325"/>
          <p:cNvSpPr>
            <a:spLocks noGrp="1" noRot="1" noChangeAspect="1"/>
          </p:cNvSpPr>
          <p:nvPr>
            <p:ph type="sldImg"/>
          </p:nvPr>
        </p:nvSpPr>
        <p:spPr>
          <a:xfrm>
            <a:off x="914400" y="685800"/>
            <a:ext cx="5029200" cy="3429000"/>
          </a:xfrm>
          <a:prstGeom prst="rect">
            <a:avLst/>
          </a:prstGeom>
        </p:spPr>
        <p:txBody>
          <a:bodyPr/>
          <a:lstStyle/>
          <a:p>
            <a:endParaRPr/>
          </a:p>
        </p:txBody>
      </p:sp>
      <p:sp>
        <p:nvSpPr>
          <p:cNvPr id="326" name="Shape 326"/>
          <p:cNvSpPr>
            <a:spLocks noGrp="1"/>
          </p:cNvSpPr>
          <p:nvPr>
            <p:ph type="body" sz="quarter" idx="1"/>
          </p:nvPr>
        </p:nvSpPr>
        <p:spPr>
          <a:prstGeom prst="rect">
            <a:avLst/>
          </a:prstGeom>
        </p:spPr>
        <p:txBody>
          <a:bodyPr/>
          <a:lstStyle/>
          <a:p>
            <a:pPr>
              <a:defRPr sz="1400"/>
            </a:pPr>
            <a:r>
              <a:rPr dirty="0"/>
              <a:t>операция с которая тратит большую часть времени на ожидание</a:t>
            </a:r>
          </a:p>
          <a:p>
            <a:pPr>
              <a:defRPr sz="1400"/>
            </a:pPr>
            <a:r>
              <a:rPr dirty="0"/>
              <a:t>	операция с интенcивным вводом-выводом (Thread.Sleep Thread.Join)</a:t>
            </a:r>
          </a:p>
          <a:p>
            <a:pPr>
              <a:defRPr sz="1400"/>
            </a:pPr>
            <a:r>
              <a:rPr dirty="0"/>
              <a:t>	на время ожидания поток блокируется</a:t>
            </a:r>
          </a:p>
          <a:p>
            <a:pPr>
              <a:defRPr sz="1400"/>
            </a:pPr>
            <a:r>
              <a:rPr dirty="0"/>
              <a:t>	заблокированный поток немедленно возвращает свой квант процессорного</a:t>
            </a:r>
          </a:p>
          <a:p>
            <a:pPr>
              <a:defRPr sz="1400"/>
            </a:pPr>
            <a:r>
              <a:rPr dirty="0"/>
              <a:t>	времени и не потребляет процессорное время до тех пор, пока</a:t>
            </a:r>
          </a:p>
          <a:p>
            <a:pPr>
              <a:defRPr sz="1400"/>
            </a:pPr>
            <a:r>
              <a:rPr dirty="0"/>
              <a:t>	не нарушится условие блокировки</a:t>
            </a:r>
          </a:p>
          <a:p>
            <a:pPr>
              <a:defRPr sz="1400"/>
            </a:pPr>
            <a:r>
              <a:rPr dirty="0"/>
              <a:t>	при блокировке или деблокировке ОС выполняется переключение контекста</a:t>
            </a:r>
          </a:p>
          <a:p>
            <a:pPr>
              <a:defRPr sz="1400"/>
            </a:pPr>
            <a:r>
              <a:rPr dirty="0"/>
              <a:t>	противоположность - операции с интенсивными вычислениями -</a:t>
            </a:r>
          </a:p>
          <a:p>
            <a:pPr>
              <a:defRPr sz="1400"/>
            </a:pPr>
            <a:r>
              <a:rPr dirty="0"/>
              <a:t>	большая часть времени на вычисления с привлечением цт</a:t>
            </a:r>
          </a:p>
        </p:txBody>
      </p:sp>
    </p:spTree>
    <p:extLst>
      <p:ext uri="{BB962C8B-B14F-4D97-AF65-F5344CB8AC3E}">
        <p14:creationId xmlns:p14="http://schemas.microsoft.com/office/powerpoint/2010/main" val="2416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Shape 320"/>
          <p:cNvSpPr>
            <a:spLocks noGrp="1" noRot="1" noChangeAspect="1"/>
          </p:cNvSpPr>
          <p:nvPr>
            <p:ph type="sldImg"/>
          </p:nvPr>
        </p:nvSpPr>
        <p:spPr>
          <a:xfrm>
            <a:off x="914400" y="685800"/>
            <a:ext cx="5029200" cy="3429000"/>
          </a:xfrm>
          <a:prstGeom prst="rect">
            <a:avLst/>
          </a:prstGeom>
        </p:spPr>
        <p:txBody>
          <a:bodyPr/>
          <a:lstStyle/>
          <a:p>
            <a:endParaRPr/>
          </a:p>
        </p:txBody>
      </p:sp>
      <p:sp>
        <p:nvSpPr>
          <p:cNvPr id="321" name="Shape 321"/>
          <p:cNvSpPr>
            <a:spLocks noGrp="1"/>
          </p:cNvSpPr>
          <p:nvPr>
            <p:ph type="body" sz="quarter" idx="1"/>
          </p:nvPr>
        </p:nvSpPr>
        <p:spPr>
          <a:prstGeom prst="rect">
            <a:avLst/>
          </a:prstGeom>
        </p:spPr>
        <p:txBody>
          <a:bodyPr/>
          <a:lstStyle>
            <a:lvl1pPr>
              <a:lnSpc>
                <a:spcPct val="100000"/>
              </a:lnSpc>
              <a:defRPr sz="1600"/>
            </a:lvl1pPr>
          </a:lstStyle>
          <a:p>
            <a:r>
              <a:t>Класс Thread также предоставляет метод SpinWait, который не отказывается от времени CPU, а наоборот, загружает процессор в цикле на заданное количество итераций. 50 итераций эквивалентны паузе примерно в микросекунду, хотя это зависит от скорости и загрузки CPU. Технически SpinWait – не блокирующий метод: ThreadState такого потока не устанавливается в WaitSleepJoin, и поток не может быть прерван из другого потока. SpinWait редко используется – его главное применение это ожидание ресурса, который должен освободится очень скоро (в течении микросекунд) без вызова Sleep и траты процессорного времени на переключение потока. Однако эта методика выгодна только на многопроцессорных компьютерах, на однопроцессорном компьютере у ресурса нет никакого шанса освободиться, пока ожидающий на SpinWait поток не растратит остаток кванта времени, а значит, требуемый результат недостижим изначально. А частые или продолжительные вызовы SpinWait впустую растрачивает время CPU.</a:t>
            </a:r>
          </a:p>
        </p:txBody>
      </p:sp>
    </p:spTree>
    <p:extLst>
      <p:ext uri="{BB962C8B-B14F-4D97-AF65-F5344CB8AC3E}">
        <p14:creationId xmlns:p14="http://schemas.microsoft.com/office/powerpoint/2010/main" val="655858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Shape 545"/>
          <p:cNvSpPr>
            <a:spLocks noGrp="1" noRot="1" noChangeAspect="1"/>
          </p:cNvSpPr>
          <p:nvPr>
            <p:ph type="sldImg"/>
          </p:nvPr>
        </p:nvSpPr>
        <p:spPr>
          <a:xfrm>
            <a:off x="914400" y="685800"/>
            <a:ext cx="5029200" cy="3429000"/>
          </a:xfrm>
          <a:prstGeom prst="rect">
            <a:avLst/>
          </a:prstGeom>
        </p:spPr>
        <p:txBody>
          <a:bodyPr/>
          <a:lstStyle/>
          <a:p>
            <a:endParaRPr/>
          </a:p>
        </p:txBody>
      </p:sp>
      <p:sp>
        <p:nvSpPr>
          <p:cNvPr id="546" name="Shape 546"/>
          <p:cNvSpPr>
            <a:spLocks noGrp="1"/>
          </p:cNvSpPr>
          <p:nvPr>
            <p:ph type="body" sz="quarter" idx="1"/>
          </p:nvPr>
        </p:nvSpPr>
        <p:spPr>
          <a:prstGeom prst="rect">
            <a:avLst/>
          </a:prstGeom>
        </p:spPr>
        <p:txBody>
          <a:bodyPr/>
          <a:lstStyle/>
          <a:p>
            <a:pPr defTabSz="914400">
              <a:lnSpc>
                <a:spcPct val="100000"/>
              </a:lnSpc>
              <a:spcBef>
                <a:spcPts val="400"/>
              </a:spcBef>
              <a:defRPr sz="1600">
                <a:latin typeface="Calibri"/>
                <a:ea typeface="Calibri"/>
                <a:cs typeface="Calibri"/>
                <a:sym typeface="Calibri"/>
              </a:defRPr>
            </a:pPr>
            <a:r>
              <a:rPr lang="ru-RU" sz="1600" b="0" i="1" dirty="0" smtClean="0">
                <a:effectLst/>
                <a:latin typeface="+mj-lt"/>
                <a:ea typeface="+mj-ea"/>
                <a:cs typeface="+mj-cs"/>
                <a:sym typeface="Calibri"/>
              </a:rPr>
              <a:t>Простейшие методы блокировки</a:t>
            </a:r>
            <a:endParaRPr lang="en-US" sz="1600" b="0" i="1" dirty="0" smtClean="0">
              <a:effectLst/>
              <a:latin typeface="+mj-lt"/>
              <a:ea typeface="+mj-ea"/>
              <a:cs typeface="+mj-cs"/>
              <a:sym typeface="Calibri"/>
            </a:endParaRPr>
          </a:p>
          <a:p>
            <a:pPr defTabSz="914400">
              <a:lnSpc>
                <a:spcPct val="100000"/>
              </a:lnSpc>
              <a:spcBef>
                <a:spcPts val="400"/>
              </a:spcBef>
              <a:defRPr sz="1600">
                <a:latin typeface="Calibri"/>
                <a:ea typeface="Calibri"/>
                <a:cs typeface="Calibri"/>
                <a:sym typeface="Calibri"/>
              </a:defRPr>
            </a:pPr>
            <a:r>
              <a:rPr lang="ru-RU" sz="1600" b="0" i="1" dirty="0" smtClean="0">
                <a:effectLst/>
                <a:latin typeface="+mj-lt"/>
                <a:ea typeface="+mj-ea"/>
                <a:cs typeface="+mj-cs"/>
                <a:sym typeface="Calibri"/>
              </a:rPr>
              <a:t>Блокировочные конструкции</a:t>
            </a:r>
            <a:endParaRPr lang="en-US" sz="1600" b="0" i="1" dirty="0" smtClean="0">
              <a:effectLst/>
              <a:latin typeface="+mj-lt"/>
              <a:ea typeface="+mj-ea"/>
              <a:cs typeface="+mj-cs"/>
              <a:sym typeface="Calibri"/>
            </a:endParaRPr>
          </a:p>
          <a:p>
            <a:pPr defTabSz="914400">
              <a:lnSpc>
                <a:spcPct val="100000"/>
              </a:lnSpc>
              <a:spcBef>
                <a:spcPts val="400"/>
              </a:spcBef>
              <a:defRPr sz="1600">
                <a:latin typeface="Calibri"/>
                <a:ea typeface="Calibri"/>
                <a:cs typeface="Calibri"/>
                <a:sym typeface="Calibri"/>
              </a:defRPr>
            </a:pPr>
            <a:r>
              <a:rPr lang="ru-RU" sz="1600" b="0" i="1" dirty="0" smtClean="0">
                <a:effectLst/>
                <a:latin typeface="+mj-lt"/>
                <a:ea typeface="+mj-ea"/>
                <a:cs typeface="+mj-cs"/>
                <a:sym typeface="Calibri"/>
              </a:rPr>
              <a:t>Сигнальные конструкции</a:t>
            </a:r>
            <a:endParaRPr lang="en-US" sz="1600" b="0" i="1" dirty="0" smtClean="0">
              <a:effectLst/>
              <a:latin typeface="+mj-lt"/>
              <a:ea typeface="+mj-ea"/>
              <a:cs typeface="+mj-cs"/>
              <a:sym typeface="Calibri"/>
            </a:endParaRPr>
          </a:p>
          <a:p>
            <a:pPr defTabSz="914400">
              <a:lnSpc>
                <a:spcPct val="100000"/>
              </a:lnSpc>
              <a:spcBef>
                <a:spcPts val="400"/>
              </a:spcBef>
              <a:defRPr sz="1600">
                <a:latin typeface="Calibri"/>
                <a:ea typeface="Calibri"/>
                <a:cs typeface="Calibri"/>
                <a:sym typeface="Calibri"/>
              </a:defRPr>
            </a:pPr>
            <a:r>
              <a:rPr lang="ru-RU" sz="1600" b="0" i="1" dirty="0" smtClean="0">
                <a:effectLst/>
                <a:latin typeface="+mj-lt"/>
                <a:ea typeface="+mj-ea"/>
                <a:cs typeface="+mj-cs"/>
                <a:sym typeface="Calibri"/>
              </a:rPr>
              <a:t>Не блокирующие конструкции синхронизации</a:t>
            </a:r>
            <a:r>
              <a:rPr lang="ru-RU" sz="1600" dirty="0" smtClean="0">
                <a:latin typeface="+mj-lt"/>
                <a:ea typeface="+mj-ea"/>
                <a:cs typeface="+mj-cs"/>
                <a:sym typeface="Calibri"/>
              </a:rPr>
              <a:t/>
            </a:r>
            <a:br>
              <a:rPr lang="ru-RU" sz="1600" dirty="0" smtClean="0">
                <a:latin typeface="+mj-lt"/>
                <a:ea typeface="+mj-ea"/>
                <a:cs typeface="+mj-cs"/>
                <a:sym typeface="Calibri"/>
              </a:rPr>
            </a:br>
            <a:endParaRPr lang="en-US" sz="1600" dirty="0" smtClean="0">
              <a:latin typeface="+mj-lt"/>
              <a:ea typeface="+mj-ea"/>
              <a:cs typeface="+mj-cs"/>
              <a:sym typeface="Calibri"/>
            </a:endParaRPr>
          </a:p>
          <a:p>
            <a:pPr marL="0" marR="0" indent="0" defTabSz="457200" eaLnBrk="1" fontAlgn="base" latinLnBrk="0" hangingPunct="1">
              <a:lnSpc>
                <a:spcPct val="117999"/>
              </a:lnSpc>
              <a:spcBef>
                <a:spcPts val="0"/>
              </a:spcBef>
              <a:spcAft>
                <a:spcPts val="0"/>
              </a:spcAft>
              <a:buClrTx/>
              <a:buSzTx/>
              <a:buFontTx/>
              <a:buNone/>
              <a:tabLst/>
              <a:defRPr/>
            </a:pPr>
            <a:r>
              <a:rPr lang="ru-RU" sz="2200" b="0" i="0" dirty="0" smtClean="0">
                <a:effectLst/>
                <a:latin typeface="+mj-lt"/>
                <a:ea typeface="+mj-ea"/>
                <a:cs typeface="+mj-cs"/>
                <a:sym typeface="Helvetica Neue"/>
              </a:rPr>
              <a:t>Блокировка вызывающего кода</a:t>
            </a:r>
            <a:r>
              <a:rPr lang="en-US" sz="2200" b="0" i="0" dirty="0" smtClean="0">
                <a:effectLst/>
                <a:latin typeface="+mj-lt"/>
                <a:ea typeface="+mj-ea"/>
                <a:cs typeface="+mj-cs"/>
                <a:sym typeface="Helvetica Neue"/>
              </a:rPr>
              <a:t> Blocking</a:t>
            </a:r>
          </a:p>
          <a:p>
            <a:pPr fontAlgn="base"/>
            <a:endParaRPr lang="ru-RU" sz="2200" b="0" i="0" dirty="0" smtClean="0">
              <a:effectLst/>
              <a:latin typeface="+mj-lt"/>
              <a:ea typeface="+mj-ea"/>
              <a:cs typeface="+mj-cs"/>
              <a:sym typeface="Helvetica Neue"/>
            </a:endParaRPr>
          </a:p>
          <a:p>
            <a:pPr marL="0" marR="0" indent="0" defTabSz="457200" eaLnBrk="1" fontAlgn="base" latinLnBrk="0" hangingPunct="1">
              <a:lnSpc>
                <a:spcPct val="117999"/>
              </a:lnSpc>
              <a:spcBef>
                <a:spcPts val="0"/>
              </a:spcBef>
              <a:spcAft>
                <a:spcPts val="0"/>
              </a:spcAft>
              <a:buClrTx/>
              <a:buSzTx/>
              <a:buFontTx/>
              <a:buNone/>
              <a:tabLst/>
              <a:defRPr/>
            </a:pPr>
            <a:r>
              <a:rPr lang="ru-RU" sz="2200" b="0" i="0" dirty="0" smtClean="0">
                <a:effectLst/>
                <a:latin typeface="+mj-lt"/>
                <a:ea typeface="+mj-ea"/>
                <a:cs typeface="+mj-cs"/>
                <a:sym typeface="Helvetica Neue"/>
              </a:rPr>
              <a:t>Конструкции, ограничивающие доступ к кускам кода</a:t>
            </a:r>
            <a:r>
              <a:rPr lang="en-US" sz="2200" b="0" i="0" dirty="0" smtClean="0">
                <a:effectLst/>
                <a:latin typeface="+mj-lt"/>
                <a:ea typeface="+mj-ea"/>
                <a:cs typeface="+mj-cs"/>
                <a:sym typeface="Helvetica Neue"/>
              </a:rPr>
              <a:t> Locking</a:t>
            </a:r>
          </a:p>
          <a:p>
            <a:pPr fontAlgn="base"/>
            <a:endParaRPr lang="ru-RU" sz="2200" b="0" i="0" dirty="0" smtClean="0">
              <a:effectLst/>
              <a:latin typeface="+mj-lt"/>
              <a:ea typeface="+mj-ea"/>
              <a:cs typeface="+mj-cs"/>
              <a:sym typeface="Helvetica Neue"/>
            </a:endParaRPr>
          </a:p>
          <a:p>
            <a:pPr marL="0" marR="0" indent="0" defTabSz="457200" eaLnBrk="1" fontAlgn="base" latinLnBrk="0" hangingPunct="1">
              <a:lnSpc>
                <a:spcPct val="117999"/>
              </a:lnSpc>
              <a:spcBef>
                <a:spcPts val="0"/>
              </a:spcBef>
              <a:spcAft>
                <a:spcPts val="0"/>
              </a:spcAft>
              <a:buClrTx/>
              <a:buSzTx/>
              <a:buFontTx/>
              <a:buNone/>
              <a:tabLst/>
              <a:defRPr/>
            </a:pPr>
            <a:r>
              <a:rPr lang="ru-RU" sz="2200" b="0" i="0" dirty="0" smtClean="0">
                <a:effectLst/>
                <a:latin typeface="+mj-lt"/>
                <a:ea typeface="+mj-ea"/>
                <a:cs typeface="+mj-cs"/>
                <a:sym typeface="Helvetica Neue"/>
              </a:rPr>
              <a:t>Сигнализирующие конструкции</a:t>
            </a:r>
            <a:r>
              <a:rPr lang="en-US" sz="2200" b="0" i="0" dirty="0" smtClean="0">
                <a:effectLst/>
                <a:latin typeface="+mj-lt"/>
                <a:ea typeface="+mj-ea"/>
                <a:cs typeface="+mj-cs"/>
                <a:sym typeface="Helvetica Neue"/>
              </a:rPr>
              <a:t> Signaling</a:t>
            </a:r>
          </a:p>
          <a:p>
            <a:pPr fontAlgn="base"/>
            <a:endParaRPr lang="ru-RU" sz="2200" b="0" i="0" dirty="0" smtClean="0">
              <a:effectLst/>
              <a:latin typeface="+mj-lt"/>
              <a:ea typeface="+mj-ea"/>
              <a:cs typeface="+mj-cs"/>
              <a:sym typeface="Helvetica Neue"/>
            </a:endParaRPr>
          </a:p>
          <a:p>
            <a:pPr marL="0" marR="0" indent="0" defTabSz="457200" eaLnBrk="1" fontAlgn="base" latinLnBrk="0" hangingPunct="1">
              <a:lnSpc>
                <a:spcPct val="117999"/>
              </a:lnSpc>
              <a:spcBef>
                <a:spcPts val="0"/>
              </a:spcBef>
              <a:spcAft>
                <a:spcPts val="0"/>
              </a:spcAft>
              <a:buClrTx/>
              <a:buSzTx/>
              <a:buFontTx/>
              <a:buNone/>
              <a:tabLst/>
              <a:defRPr/>
            </a:pPr>
            <a:r>
              <a:rPr lang="ru-RU" sz="2200" b="0" i="0" dirty="0" smtClean="0">
                <a:effectLst/>
                <a:latin typeface="+mj-lt"/>
                <a:ea typeface="+mj-ea"/>
                <a:cs typeface="+mj-cs"/>
                <a:sym typeface="Helvetica Neue"/>
              </a:rPr>
              <a:t>Неблокирующая блокировка</a:t>
            </a:r>
            <a:r>
              <a:rPr lang="en-US" sz="2200" b="0" i="0" dirty="0" smtClean="0">
                <a:effectLst/>
                <a:latin typeface="+mj-lt"/>
                <a:ea typeface="+mj-ea"/>
                <a:cs typeface="+mj-cs"/>
                <a:sym typeface="Helvetica Neue"/>
              </a:rPr>
              <a:t> </a:t>
            </a:r>
            <a:r>
              <a:rPr lang="en-US" sz="2200" b="0" i="0" dirty="0" err="1" smtClean="0">
                <a:effectLst/>
                <a:latin typeface="+mj-lt"/>
                <a:ea typeface="+mj-ea"/>
                <a:cs typeface="+mj-cs"/>
                <a:sym typeface="Helvetica Neue"/>
              </a:rPr>
              <a:t>Nonblocking</a:t>
            </a:r>
            <a:r>
              <a:rPr lang="en-US" sz="2200" b="0" i="0" dirty="0" smtClean="0">
                <a:effectLst/>
                <a:latin typeface="+mj-lt"/>
                <a:ea typeface="+mj-ea"/>
                <a:cs typeface="+mj-cs"/>
                <a:sym typeface="Helvetica Neue"/>
              </a:rPr>
              <a:t> synchronization</a:t>
            </a:r>
          </a:p>
          <a:p>
            <a:pPr fontAlgn="base"/>
            <a:endParaRPr lang="ru-RU" sz="2200" b="0" i="0" dirty="0" smtClean="0">
              <a:effectLst/>
              <a:latin typeface="+mj-lt"/>
              <a:ea typeface="+mj-ea"/>
              <a:cs typeface="+mj-cs"/>
              <a:sym typeface="Helvetica Neue"/>
            </a:endParaRPr>
          </a:p>
          <a:p>
            <a:pPr defTabSz="914400">
              <a:lnSpc>
                <a:spcPct val="100000"/>
              </a:lnSpc>
              <a:spcBef>
                <a:spcPts val="400"/>
              </a:spcBef>
              <a:defRPr sz="1600">
                <a:latin typeface="Calibri"/>
                <a:ea typeface="Calibri"/>
                <a:cs typeface="Calibri"/>
                <a:sym typeface="Calibri"/>
              </a:defRPr>
            </a:pPr>
            <a:endParaRPr lang="en-US" sz="1600" dirty="0" smtClean="0">
              <a:latin typeface="+mj-lt"/>
              <a:ea typeface="+mj-ea"/>
              <a:cs typeface="+mj-cs"/>
              <a:sym typeface="Calibri"/>
            </a:endParaRPr>
          </a:p>
          <a:p>
            <a:pPr defTabSz="914400">
              <a:lnSpc>
                <a:spcPct val="100000"/>
              </a:lnSpc>
              <a:spcBef>
                <a:spcPts val="400"/>
              </a:spcBef>
              <a:defRPr sz="1600">
                <a:latin typeface="Calibri"/>
                <a:ea typeface="Calibri"/>
                <a:cs typeface="Calibri"/>
                <a:sym typeface="Calibri"/>
              </a:defRPr>
            </a:pPr>
            <a:endParaRPr lang="en-US" dirty="0" smtClean="0"/>
          </a:p>
          <a:p>
            <a:pPr defTabSz="914400">
              <a:lnSpc>
                <a:spcPct val="100000"/>
              </a:lnSpc>
              <a:spcBef>
                <a:spcPts val="400"/>
              </a:spcBef>
              <a:defRPr sz="1600">
                <a:latin typeface="Calibri"/>
                <a:ea typeface="Calibri"/>
                <a:cs typeface="Calibri"/>
                <a:sym typeface="Calibri"/>
              </a:defRPr>
            </a:pPr>
            <a:endParaRPr lang="en-US" dirty="0" smtClean="0"/>
          </a:p>
          <a:p>
            <a:pPr defTabSz="914400">
              <a:lnSpc>
                <a:spcPct val="100000"/>
              </a:lnSpc>
              <a:spcBef>
                <a:spcPts val="400"/>
              </a:spcBef>
              <a:defRPr sz="1600">
                <a:latin typeface="Calibri"/>
                <a:ea typeface="Calibri"/>
                <a:cs typeface="Calibri"/>
                <a:sym typeface="Calibri"/>
              </a:defRPr>
            </a:pPr>
            <a:r>
              <a:rPr dirty="0" smtClean="0"/>
              <a:t>Монопольное </a:t>
            </a:r>
            <a:r>
              <a:rPr dirty="0"/>
              <a:t>блокирование (lock, mutex, spinlock) – конструкции позволяют выполнять некоторое действие или запускать определенный раздел кода только одному потоку </a:t>
            </a:r>
            <a:r>
              <a:rPr dirty="0" smtClean="0"/>
              <a:t>одновременно</a:t>
            </a:r>
            <a:r>
              <a:rPr lang="en-US" dirty="0" smtClean="0"/>
              <a:t> </a:t>
            </a:r>
            <a:endParaRPr dirty="0"/>
          </a:p>
          <a:p>
            <a:pPr defTabSz="914400">
              <a:lnSpc>
                <a:spcPct val="100000"/>
              </a:lnSpc>
              <a:spcBef>
                <a:spcPts val="400"/>
              </a:spcBef>
              <a:defRPr sz="1600">
                <a:latin typeface="Calibri"/>
                <a:ea typeface="Calibri"/>
                <a:cs typeface="Calibri"/>
                <a:sym typeface="Calibri"/>
              </a:defRPr>
            </a:pPr>
            <a:r>
              <a:rPr dirty="0"/>
              <a:t>Немонопольное блокирование – ограничивать параллелизм</a:t>
            </a:r>
          </a:p>
          <a:p>
            <a:pPr defTabSz="914400">
              <a:lnSpc>
                <a:spcPct val="100000"/>
              </a:lnSpc>
              <a:spcBef>
                <a:spcPts val="400"/>
              </a:spcBef>
              <a:defRPr sz="1600">
                <a:latin typeface="Calibri"/>
                <a:ea typeface="Calibri"/>
                <a:cs typeface="Calibri"/>
                <a:sym typeface="Calibri"/>
              </a:defRPr>
            </a:pPr>
            <a:r>
              <a:rPr dirty="0"/>
              <a:t>Сигнализирующие конструкции – позволяет блокировать память вплоть до получения одного или нескольких уведомлений из другого потока (потоков)</a:t>
            </a:r>
          </a:p>
        </p:txBody>
      </p:sp>
    </p:spTree>
    <p:extLst>
      <p:ext uri="{BB962C8B-B14F-4D97-AF65-F5344CB8AC3E}">
        <p14:creationId xmlns:p14="http://schemas.microsoft.com/office/powerpoint/2010/main" val="13743440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 name="Shape 553"/>
          <p:cNvSpPr>
            <a:spLocks noGrp="1" noRot="1" noChangeAspect="1"/>
          </p:cNvSpPr>
          <p:nvPr>
            <p:ph type="sldImg"/>
          </p:nvPr>
        </p:nvSpPr>
        <p:spPr>
          <a:xfrm>
            <a:off x="914400" y="685800"/>
            <a:ext cx="5029200" cy="3429000"/>
          </a:xfrm>
          <a:prstGeom prst="rect">
            <a:avLst/>
          </a:prstGeom>
        </p:spPr>
        <p:txBody>
          <a:bodyPr/>
          <a:lstStyle/>
          <a:p>
            <a:endParaRPr/>
          </a:p>
        </p:txBody>
      </p:sp>
      <p:sp>
        <p:nvSpPr>
          <p:cNvPr id="554" name="Shape 554"/>
          <p:cNvSpPr>
            <a:spLocks noGrp="1"/>
          </p:cNvSpPr>
          <p:nvPr>
            <p:ph type="body" sz="quarter" idx="1"/>
          </p:nvPr>
        </p:nvSpPr>
        <p:spPr>
          <a:prstGeom prst="rect">
            <a:avLst/>
          </a:prstGeom>
        </p:spPr>
        <p:txBody>
          <a:bodyPr/>
          <a:lstStyle/>
          <a:p>
            <a:pPr defTabSz="914400">
              <a:lnSpc>
                <a:spcPct val="100000"/>
              </a:lnSpc>
              <a:spcBef>
                <a:spcPts val="400"/>
              </a:spcBef>
              <a:defRPr sz="1600">
                <a:latin typeface="Calibri"/>
                <a:ea typeface="Calibri"/>
                <a:cs typeface="Calibri"/>
                <a:sym typeface="Calibri"/>
              </a:defRPr>
            </a:pPr>
            <a:r>
              <a:rPr b="1" dirty="0"/>
              <a:t>Thread.Sleep</a:t>
            </a:r>
            <a:r>
              <a:rPr b="1" i="1" dirty="0"/>
              <a:t> </a:t>
            </a:r>
            <a:r>
              <a:rPr dirty="0"/>
              <a:t>отпускает CPU и сообщает, что потоку не должно выделяться время в указанный период</a:t>
            </a:r>
          </a:p>
          <a:p>
            <a:pPr defTabSz="914400">
              <a:lnSpc>
                <a:spcPct val="100000"/>
              </a:lnSpc>
              <a:spcBef>
                <a:spcPts val="400"/>
              </a:spcBef>
              <a:defRPr sz="1600">
                <a:latin typeface="Calibri"/>
                <a:ea typeface="Calibri"/>
                <a:cs typeface="Calibri"/>
                <a:sym typeface="Calibri"/>
              </a:defRPr>
            </a:pPr>
            <a:r>
              <a:rPr b="1" dirty="0"/>
              <a:t>SpinWait</a:t>
            </a:r>
            <a:r>
              <a:rPr dirty="0"/>
              <a:t>, который не отказывается от времени CPU, а наоборот, загружает процессор в цикле на заданное количество итераций. 50 итераций эквивалентны паузе примерно в микросекунду, хотя это зависит от скорости и загрузки CPU.</a:t>
            </a:r>
          </a:p>
          <a:p>
            <a:pPr defTabSz="914400">
              <a:lnSpc>
                <a:spcPct val="100000"/>
              </a:lnSpc>
              <a:spcBef>
                <a:spcPts val="400"/>
              </a:spcBef>
              <a:defRPr sz="1600">
                <a:latin typeface="Calibri"/>
                <a:ea typeface="Calibri"/>
                <a:cs typeface="Calibri"/>
                <a:sym typeface="Calibri"/>
              </a:defRPr>
            </a:pPr>
            <a:r>
              <a:rPr dirty="0"/>
              <a:t>Технически </a:t>
            </a:r>
            <a:r>
              <a:rPr b="1" dirty="0"/>
              <a:t>SpinWait</a:t>
            </a:r>
            <a:r>
              <a:rPr dirty="0"/>
              <a:t> – не блокирующий метод: </a:t>
            </a:r>
            <a:r>
              <a:rPr b="1" dirty="0"/>
              <a:t>ThreadState</a:t>
            </a:r>
            <a:r>
              <a:rPr dirty="0"/>
              <a:t> такого потока не устанавливается в </a:t>
            </a:r>
            <a:r>
              <a:rPr b="1" dirty="0"/>
              <a:t>WaitSleepJoin(состояние заблокированного потока)</a:t>
            </a:r>
          </a:p>
          <a:p>
            <a:pPr defTabSz="914400">
              <a:lnSpc>
                <a:spcPct val="100000"/>
              </a:lnSpc>
              <a:spcBef>
                <a:spcPts val="400"/>
              </a:spcBef>
              <a:defRPr sz="1600">
                <a:latin typeface="Calibri"/>
                <a:ea typeface="Calibri"/>
                <a:cs typeface="Calibri"/>
                <a:sym typeface="Calibri"/>
              </a:defRPr>
            </a:pPr>
            <a:endParaRPr b="1" dirty="0"/>
          </a:p>
          <a:p>
            <a:pPr defTabSz="914400">
              <a:lnSpc>
                <a:spcPct val="100000"/>
              </a:lnSpc>
              <a:spcBef>
                <a:spcPts val="400"/>
              </a:spcBef>
              <a:defRPr sz="1600">
                <a:latin typeface="Calibri"/>
                <a:ea typeface="Calibri"/>
                <a:cs typeface="Calibri"/>
                <a:sym typeface="Calibri"/>
              </a:defRPr>
            </a:pPr>
            <a:r>
              <a:rPr dirty="0"/>
              <a:t>Монопольное блокирование (lock, mutex, spinlock) – конструкции позволяют выполнять некоторое действие или запускать определенный раздел кода только одному потоку одновременно</a:t>
            </a:r>
          </a:p>
          <a:p>
            <a:pPr defTabSz="914400">
              <a:lnSpc>
                <a:spcPct val="100000"/>
              </a:lnSpc>
              <a:spcBef>
                <a:spcPts val="400"/>
              </a:spcBef>
              <a:defRPr sz="1600">
                <a:latin typeface="Calibri"/>
                <a:ea typeface="Calibri"/>
                <a:cs typeface="Calibri"/>
                <a:sym typeface="Calibri"/>
              </a:defRPr>
            </a:pPr>
            <a:r>
              <a:rPr dirty="0"/>
              <a:t>Немонопольное блокирование – ограничивать параллелизм</a:t>
            </a:r>
          </a:p>
          <a:p>
            <a:pPr defTabSz="914400">
              <a:lnSpc>
                <a:spcPct val="100000"/>
              </a:lnSpc>
              <a:spcBef>
                <a:spcPts val="400"/>
              </a:spcBef>
              <a:defRPr sz="1600">
                <a:latin typeface="Calibri"/>
                <a:ea typeface="Calibri"/>
                <a:cs typeface="Calibri"/>
                <a:sym typeface="Calibri"/>
              </a:defRPr>
            </a:pPr>
            <a:r>
              <a:rPr dirty="0"/>
              <a:t>Сигнализирующие конструкции – позволяет блокировать память вплоть до получения одного или нескольких уведомлений из другого потока (потоков)</a:t>
            </a:r>
          </a:p>
        </p:txBody>
      </p:sp>
    </p:spTree>
    <p:extLst>
      <p:ext uri="{BB962C8B-B14F-4D97-AF65-F5344CB8AC3E}">
        <p14:creationId xmlns:p14="http://schemas.microsoft.com/office/powerpoint/2010/main" val="760313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4400" y="685800"/>
            <a:ext cx="50292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89073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 name="Shape 595"/>
          <p:cNvSpPr>
            <a:spLocks noGrp="1" noRot="1" noChangeAspect="1"/>
          </p:cNvSpPr>
          <p:nvPr>
            <p:ph type="sldImg"/>
          </p:nvPr>
        </p:nvSpPr>
        <p:spPr>
          <a:xfrm>
            <a:off x="914400" y="685800"/>
            <a:ext cx="5029200" cy="3429000"/>
          </a:xfrm>
          <a:prstGeom prst="rect">
            <a:avLst/>
          </a:prstGeom>
        </p:spPr>
        <p:txBody>
          <a:bodyPr/>
          <a:lstStyle/>
          <a:p>
            <a:endParaRPr/>
          </a:p>
        </p:txBody>
      </p:sp>
      <p:sp>
        <p:nvSpPr>
          <p:cNvPr id="596" name="Shape 596"/>
          <p:cNvSpPr>
            <a:spLocks noGrp="1"/>
          </p:cNvSpPr>
          <p:nvPr>
            <p:ph type="body" sz="quarter" idx="1"/>
          </p:nvPr>
        </p:nvSpPr>
        <p:spPr>
          <a:prstGeom prst="rect">
            <a:avLst/>
          </a:prstGeom>
        </p:spPr>
        <p:txBody>
          <a:bodyPr/>
          <a:lstStyle/>
          <a:p>
            <a:pPr defTabSz="914400">
              <a:lnSpc>
                <a:spcPct val="100000"/>
              </a:lnSpc>
              <a:spcBef>
                <a:spcPts val="400"/>
              </a:spcBef>
              <a:defRPr sz="1600">
                <a:latin typeface="Calibri"/>
                <a:ea typeface="Calibri"/>
                <a:cs typeface="Calibri"/>
                <a:sym typeface="Calibri"/>
              </a:defRPr>
            </a:pPr>
            <a:r>
              <a:t>Технически </a:t>
            </a:r>
            <a:r>
              <a:rPr b="1"/>
              <a:t>SpinWait</a:t>
            </a:r>
            <a:r>
              <a:t> (spin вращение) – не блокирующий метод:</a:t>
            </a:r>
            <a:r>
              <a:rPr b="1"/>
              <a:t>ThreadState</a:t>
            </a:r>
            <a:r>
              <a:t> такого потока не устанавливается в </a:t>
            </a:r>
            <a:r>
              <a:rPr b="1"/>
              <a:t>WaitSleepJoin,</a:t>
            </a:r>
            <a:r>
              <a:t> и поток не может быть прерван из другого потока. </a:t>
            </a:r>
            <a:r>
              <a:rPr b="1"/>
              <a:t>SpinWait</a:t>
            </a:r>
            <a:r>
              <a:t> редко используется – его главное применение это ожидание ресурса, который должен освободится очень скоро (в течении микросекунд) без вызова </a:t>
            </a:r>
            <a:r>
              <a:rPr b="1"/>
              <a:t>Sleep</a:t>
            </a:r>
            <a:r>
              <a:t> и траты процессорного времени на переключение потока. Однако эта методика выгодна только на многопроцессорных компьютерах, на однопроцессорном компьютере у ресурса нет никакого шанса освободиться, пока ожидающий на </a:t>
            </a:r>
            <a:r>
              <a:rPr b="1"/>
              <a:t>SpinWait </a:t>
            </a:r>
            <a:r>
              <a:t>поток не растратит остаток кванта времени, а значит, требуемый результат недостижим изначально. А частые или продолжительные вызовы </a:t>
            </a:r>
            <a:r>
              <a:rPr b="1"/>
              <a:t>SpinWait</a:t>
            </a:r>
            <a:r>
              <a:t> впустую растрачивает время CPU.</a:t>
            </a:r>
          </a:p>
        </p:txBody>
      </p:sp>
    </p:spTree>
    <p:extLst>
      <p:ext uri="{BB962C8B-B14F-4D97-AF65-F5344CB8AC3E}">
        <p14:creationId xmlns:p14="http://schemas.microsoft.com/office/powerpoint/2010/main" val="14771710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Shape 611"/>
          <p:cNvSpPr>
            <a:spLocks noGrp="1" noRot="1" noChangeAspect="1"/>
          </p:cNvSpPr>
          <p:nvPr>
            <p:ph type="sldImg"/>
          </p:nvPr>
        </p:nvSpPr>
        <p:spPr>
          <a:prstGeom prst="rect">
            <a:avLst/>
          </a:prstGeom>
        </p:spPr>
        <p:txBody>
          <a:bodyPr/>
          <a:lstStyle/>
          <a:p>
            <a:endParaRPr/>
          </a:p>
        </p:txBody>
      </p:sp>
      <p:sp>
        <p:nvSpPr>
          <p:cNvPr id="612" name="Shape 612"/>
          <p:cNvSpPr>
            <a:spLocks noGrp="1"/>
          </p:cNvSpPr>
          <p:nvPr>
            <p:ph type="body" sz="quarter" idx="1"/>
          </p:nvPr>
        </p:nvSpPr>
        <p:spPr>
          <a:prstGeom prst="rect">
            <a:avLst/>
          </a:prstGeom>
        </p:spPr>
        <p:txBody>
          <a:bodyPr/>
          <a:lstStyle/>
          <a:p>
            <a:pPr defTabSz="914400">
              <a:lnSpc>
                <a:spcPct val="100000"/>
              </a:lnSpc>
              <a:spcBef>
                <a:spcPts val="400"/>
              </a:spcBef>
              <a:defRPr sz="1200">
                <a:latin typeface="Calibri"/>
                <a:ea typeface="Calibri"/>
                <a:cs typeface="Calibri"/>
                <a:sym typeface="Calibri"/>
              </a:defRPr>
            </a:pPr>
            <a:r>
              <a:t>Технически </a:t>
            </a:r>
            <a:r>
              <a:rPr b="1"/>
              <a:t>SpinWait</a:t>
            </a:r>
            <a:r>
              <a:t> – не блокирующий метод:</a:t>
            </a:r>
            <a:r>
              <a:rPr b="1"/>
              <a:t>ThreadState</a:t>
            </a:r>
            <a:r>
              <a:t> такого потока не устанавливается в </a:t>
            </a:r>
            <a:r>
              <a:rPr b="1"/>
              <a:t>WaitSleepJoin,</a:t>
            </a:r>
            <a:r>
              <a:t> и поток не может быть прерван из другого потока. </a:t>
            </a:r>
            <a:r>
              <a:rPr b="1"/>
              <a:t>SpinWait</a:t>
            </a:r>
            <a:r>
              <a:t> редко используется – его главное применение это ожидание ресурса, который должен освободится очень скоро (в течении микросекунд) без вызова </a:t>
            </a:r>
            <a:r>
              <a:rPr b="1"/>
              <a:t>Sleep</a:t>
            </a:r>
            <a:r>
              <a:t> и траты процессорного времени на переключение потока. Однако эта методика выгодна только на многопроцессорных компьютерах, на однопроцессорном компьютере у ресурса нет никакого шанса освободиться, пока ожидающий на </a:t>
            </a:r>
            <a:r>
              <a:rPr b="1"/>
              <a:t>SpinWait</a:t>
            </a:r>
            <a:r>
              <a:t>поток не растратит остаток кванта времени, а значит, требуемый результат недостижим изначально. А частые или продолжительные вызовы </a:t>
            </a:r>
            <a:r>
              <a:rPr b="1"/>
              <a:t>SpinWait</a:t>
            </a:r>
            <a:r>
              <a:t> впустую растрачивает время CPU.</a:t>
            </a:r>
          </a:p>
        </p:txBody>
      </p:sp>
    </p:spTree>
    <p:extLst>
      <p:ext uri="{BB962C8B-B14F-4D97-AF65-F5344CB8AC3E}">
        <p14:creationId xmlns:p14="http://schemas.microsoft.com/office/powerpoint/2010/main" val="3564268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 name="Shape 630"/>
          <p:cNvSpPr>
            <a:spLocks noGrp="1" noRot="1" noChangeAspect="1"/>
          </p:cNvSpPr>
          <p:nvPr>
            <p:ph type="sldImg"/>
          </p:nvPr>
        </p:nvSpPr>
        <p:spPr>
          <a:xfrm>
            <a:off x="914400" y="685800"/>
            <a:ext cx="5029200" cy="3429000"/>
          </a:xfrm>
          <a:prstGeom prst="rect">
            <a:avLst/>
          </a:prstGeom>
        </p:spPr>
        <p:txBody>
          <a:bodyPr/>
          <a:lstStyle/>
          <a:p>
            <a:endParaRPr/>
          </a:p>
        </p:txBody>
      </p:sp>
      <p:sp>
        <p:nvSpPr>
          <p:cNvPr id="631" name="Shape 631"/>
          <p:cNvSpPr>
            <a:spLocks noGrp="1"/>
          </p:cNvSpPr>
          <p:nvPr>
            <p:ph type="body" sz="quarter" idx="1"/>
          </p:nvPr>
        </p:nvSpPr>
        <p:spPr>
          <a:prstGeom prst="rect">
            <a:avLst/>
          </a:prstGeom>
        </p:spPr>
        <p:txBody>
          <a:bodyPr/>
          <a:lstStyle/>
          <a:p>
            <a:pPr defTabSz="914400">
              <a:lnSpc>
                <a:spcPct val="100000"/>
              </a:lnSpc>
              <a:spcBef>
                <a:spcPts val="400"/>
              </a:spcBef>
              <a:defRPr sz="1200">
                <a:latin typeface="Calibri"/>
                <a:ea typeface="Calibri"/>
                <a:cs typeface="Calibri"/>
                <a:sym typeface="Calibri"/>
              </a:defRPr>
            </a:pPr>
            <a:r>
              <a:t>Технически </a:t>
            </a:r>
            <a:r>
              <a:rPr b="1"/>
              <a:t>SpinWait</a:t>
            </a:r>
            <a:r>
              <a:t> – не блокирующий метод:</a:t>
            </a:r>
            <a:r>
              <a:rPr b="1"/>
              <a:t>ThreadState</a:t>
            </a:r>
            <a:r>
              <a:t> такого потока не устанавливается в </a:t>
            </a:r>
            <a:r>
              <a:rPr b="1"/>
              <a:t>WaitSleepJoin,</a:t>
            </a:r>
            <a:r>
              <a:t> и поток не может быть прерван из другого потока. </a:t>
            </a:r>
            <a:r>
              <a:rPr b="1"/>
              <a:t>SpinWait</a:t>
            </a:r>
            <a:r>
              <a:t> редко используется – его главное применение это ожидание ресурса, который должен освободится очень скоро (в течении микросекунд) без вызова </a:t>
            </a:r>
            <a:r>
              <a:rPr b="1"/>
              <a:t>Sleep</a:t>
            </a:r>
            <a:r>
              <a:t> и траты процессорного времени на переключение потока. Однако эта методика выгодна только на многопроцессорных компьютерах, на однопроцессорном компьютере у ресурса нет никакого шанса освободиться, пока ожидающий на </a:t>
            </a:r>
            <a:r>
              <a:rPr b="1"/>
              <a:t>SpinWait</a:t>
            </a:r>
            <a:r>
              <a:t>поток не растратит остаток кванта времени, а значит, требуемый результат недостижим изначально. А частые или продолжительные вызовы </a:t>
            </a:r>
            <a:r>
              <a:rPr b="1"/>
              <a:t>SpinWait</a:t>
            </a:r>
            <a:r>
              <a:t> впустую растрачивает время CPU.</a:t>
            </a:r>
          </a:p>
        </p:txBody>
      </p:sp>
    </p:spTree>
    <p:extLst>
      <p:ext uri="{BB962C8B-B14F-4D97-AF65-F5344CB8AC3E}">
        <p14:creationId xmlns:p14="http://schemas.microsoft.com/office/powerpoint/2010/main" val="9451172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 name="Shape 652"/>
          <p:cNvSpPr>
            <a:spLocks noGrp="1" noRot="1" noChangeAspect="1"/>
          </p:cNvSpPr>
          <p:nvPr>
            <p:ph type="sldImg"/>
          </p:nvPr>
        </p:nvSpPr>
        <p:spPr>
          <a:xfrm>
            <a:off x="914400" y="685800"/>
            <a:ext cx="5029200" cy="3429000"/>
          </a:xfrm>
          <a:prstGeom prst="rect">
            <a:avLst/>
          </a:prstGeom>
        </p:spPr>
        <p:txBody>
          <a:bodyPr/>
          <a:lstStyle/>
          <a:p>
            <a:endParaRPr/>
          </a:p>
        </p:txBody>
      </p:sp>
      <p:sp>
        <p:nvSpPr>
          <p:cNvPr id="653" name="Shape 653"/>
          <p:cNvSpPr>
            <a:spLocks noGrp="1"/>
          </p:cNvSpPr>
          <p:nvPr>
            <p:ph type="body" sz="quarter" idx="1"/>
          </p:nvPr>
        </p:nvSpPr>
        <p:spPr>
          <a:prstGeom prst="rect">
            <a:avLst/>
          </a:prstGeom>
        </p:spPr>
        <p:txBody>
          <a:bodyPr/>
          <a:lstStyle/>
          <a:p>
            <a:pPr algn="just" defTabSz="914400">
              <a:lnSpc>
                <a:spcPct val="100000"/>
              </a:lnSpc>
              <a:spcBef>
                <a:spcPts val="1000"/>
              </a:spcBef>
              <a:defRPr sz="1500">
                <a:latin typeface="Calibri"/>
                <a:ea typeface="Calibri"/>
                <a:cs typeface="Calibri"/>
                <a:sym typeface="Calibri"/>
              </a:defRPr>
            </a:pPr>
            <a:r>
              <a:t>Взаимо-исключающий доступ</a:t>
            </a:r>
          </a:p>
          <a:p>
            <a:pPr algn="just" defTabSz="914400">
              <a:lnSpc>
                <a:spcPct val="100000"/>
              </a:lnSpc>
              <a:spcBef>
                <a:spcPts val="1000"/>
              </a:spcBef>
              <a:defRPr sz="1500">
                <a:latin typeface="Calibri"/>
                <a:ea typeface="Calibri"/>
                <a:cs typeface="Calibri"/>
                <a:sym typeface="Calibri"/>
              </a:defRPr>
            </a:pPr>
            <a:r>
              <a:t>Если за блокировку борются несколько потоков, они ставятся в очередь ожидания – «ready queue» – и обслуживаются, как только это становится возможным, по принципу «первым пришел – первым обслужен»</a:t>
            </a:r>
          </a:p>
          <a:p>
            <a:pPr algn="just" defTabSz="914400">
              <a:lnSpc>
                <a:spcPct val="100000"/>
              </a:lnSpc>
              <a:spcBef>
                <a:spcPts val="1000"/>
              </a:spcBef>
              <a:defRPr sz="1500">
                <a:latin typeface="Calibri"/>
                <a:ea typeface="Calibri"/>
                <a:cs typeface="Calibri"/>
                <a:sym typeface="Calibri"/>
              </a:defRPr>
            </a:pPr>
            <a:r>
              <a:t>Эксклюзивная блокировка, обеспечивает последовательный доступ к тому, что она защищает, так что выполняемые потоки уже не могут наложиться друг на друга. В данном случае защищена как логика внутри метода </a:t>
            </a:r>
            <a:r>
              <a:rPr b="1"/>
              <a:t>Go</a:t>
            </a:r>
            <a:r>
              <a:t>, так и поля </a:t>
            </a:r>
            <a:r>
              <a:rPr b="1"/>
              <a:t>value1</a:t>
            </a:r>
            <a:r>
              <a:t> и </a:t>
            </a:r>
            <a:r>
              <a:rPr b="1"/>
              <a:t>valuee2</a:t>
            </a:r>
          </a:p>
          <a:p>
            <a:pPr defTabSz="914400">
              <a:lnSpc>
                <a:spcPct val="100000"/>
              </a:lnSpc>
              <a:spcBef>
                <a:spcPts val="400"/>
              </a:spcBef>
              <a:defRPr sz="1500">
                <a:latin typeface="Calibri"/>
                <a:ea typeface="Calibri"/>
                <a:cs typeface="Calibri"/>
                <a:sym typeface="Calibri"/>
              </a:defRPr>
            </a:pPr>
            <a:r>
              <a:t>Поток, заблокированный на время ожидания освобождения блокировки, имеет свойство </a:t>
            </a:r>
            <a:r>
              <a:rPr b="1"/>
              <a:t>ThreadState,</a:t>
            </a:r>
            <a:r>
              <a:t>установленное в </a:t>
            </a:r>
            <a:r>
              <a:rPr b="1"/>
              <a:t>WaitSleepJoin</a:t>
            </a:r>
          </a:p>
        </p:txBody>
      </p:sp>
    </p:spTree>
    <p:extLst>
      <p:ext uri="{BB962C8B-B14F-4D97-AF65-F5344CB8AC3E}">
        <p14:creationId xmlns:p14="http://schemas.microsoft.com/office/powerpoint/2010/main" val="18899471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 name="Shape 731"/>
          <p:cNvSpPr>
            <a:spLocks noGrp="1" noRot="1" noChangeAspect="1"/>
          </p:cNvSpPr>
          <p:nvPr>
            <p:ph type="sldImg"/>
          </p:nvPr>
        </p:nvSpPr>
        <p:spPr>
          <a:xfrm>
            <a:off x="914400" y="685800"/>
            <a:ext cx="5029200" cy="3429000"/>
          </a:xfrm>
          <a:prstGeom prst="rect">
            <a:avLst/>
          </a:prstGeom>
        </p:spPr>
        <p:txBody>
          <a:bodyPr/>
          <a:lstStyle/>
          <a:p>
            <a:endParaRPr/>
          </a:p>
        </p:txBody>
      </p:sp>
      <p:sp>
        <p:nvSpPr>
          <p:cNvPr id="732" name="Shape 732"/>
          <p:cNvSpPr>
            <a:spLocks noGrp="1"/>
          </p:cNvSpPr>
          <p:nvPr>
            <p:ph type="body" sz="quarter" idx="1"/>
          </p:nvPr>
        </p:nvSpPr>
        <p:spPr>
          <a:prstGeom prst="rect">
            <a:avLst/>
          </a:prstGeom>
        </p:spPr>
        <p:txBody>
          <a:bodyPr/>
          <a:lstStyle/>
          <a:p>
            <a:pPr defTabSz="914400">
              <a:lnSpc>
                <a:spcPct val="100000"/>
              </a:lnSpc>
              <a:spcBef>
                <a:spcPts val="400"/>
              </a:spcBef>
              <a:defRPr sz="1200">
                <a:latin typeface="Calibri"/>
                <a:ea typeface="Calibri"/>
                <a:cs typeface="Calibri"/>
                <a:sym typeface="Calibri"/>
              </a:defRPr>
            </a:pPr>
            <a:r>
              <a:rPr b="1" dirty="0"/>
              <a:t>Блокировки и атомарность?</a:t>
            </a:r>
          </a:p>
          <a:p>
            <a:pPr defTabSz="914400">
              <a:lnSpc>
                <a:spcPct val="100000"/>
              </a:lnSpc>
              <a:spcBef>
                <a:spcPts val="400"/>
              </a:spcBef>
              <a:defRPr sz="1200">
                <a:latin typeface="Calibri"/>
                <a:ea typeface="Calibri"/>
                <a:cs typeface="Calibri"/>
                <a:sym typeface="Calibri"/>
              </a:defRPr>
            </a:pPr>
            <a:r>
              <a:rPr b="1" dirty="0"/>
              <a:t>Соображения о производительности</a:t>
            </a:r>
            <a:r>
              <a:rPr dirty="0"/>
              <a:t>?</a:t>
            </a:r>
          </a:p>
          <a:p>
            <a:pPr defTabSz="914400">
              <a:lnSpc>
                <a:spcPct val="100000"/>
              </a:lnSpc>
              <a:spcBef>
                <a:spcPts val="400"/>
              </a:spcBef>
              <a:defRPr sz="1200">
                <a:latin typeface="Calibri"/>
                <a:ea typeface="Calibri"/>
                <a:cs typeface="Calibri"/>
                <a:sym typeface="Calibri"/>
              </a:defRPr>
            </a:pPr>
            <a:r>
              <a:rPr dirty="0"/>
              <a:t>Блокировка сама по себе очень быстра: она требует десятков наносекунд, если собственно блокирования не происходит. Если требуется блокирование, то последующее переключение задач занимает уже микросекунды или даже миллисекунды на перепланировку потоков. Однако сравните это с часами, которые вы должны будете потратить, не поставив </a:t>
            </a:r>
            <a:r>
              <a:rPr b="1" dirty="0"/>
              <a:t>lock</a:t>
            </a:r>
            <a:r>
              <a:rPr dirty="0"/>
              <a:t> там, где надо.</a:t>
            </a:r>
          </a:p>
          <a:p>
            <a:pPr defTabSz="914400">
              <a:lnSpc>
                <a:spcPct val="100000"/>
              </a:lnSpc>
              <a:spcBef>
                <a:spcPts val="400"/>
              </a:spcBef>
              <a:defRPr sz="1200">
                <a:latin typeface="Calibri"/>
                <a:ea typeface="Calibri"/>
                <a:cs typeface="Calibri"/>
                <a:sym typeface="Calibri"/>
              </a:defRPr>
            </a:pPr>
            <a:r>
              <a:rPr dirty="0"/>
              <a:t>Метод, который является потокобезопасным при любых сценариях, называется реентерабельным. Типы общего назначения редко являются полностью потокобезопасными по следующим причинам:</a:t>
            </a:r>
          </a:p>
          <a:p>
            <a:pPr marL="171450" indent="-171450" defTabSz="914400">
              <a:lnSpc>
                <a:spcPct val="100000"/>
              </a:lnSpc>
              <a:spcBef>
                <a:spcPts val="400"/>
              </a:spcBef>
              <a:buSzPct val="100000"/>
              <a:buFont typeface="Arial"/>
              <a:buChar char="•"/>
              <a:defRPr sz="1200">
                <a:latin typeface="Calibri"/>
                <a:ea typeface="Calibri"/>
                <a:cs typeface="Calibri"/>
                <a:sym typeface="Calibri"/>
              </a:defRPr>
            </a:pPr>
            <a:r>
              <a:rPr dirty="0"/>
              <a:t>разработка с учетом полной потоковой безопасности может быть очень трудоемкой, особенно если тип имеет много полей (каждое поле потенциально может участвовать в многопоточном взаимодействии)</a:t>
            </a:r>
          </a:p>
          <a:p>
            <a:pPr marL="171450" indent="-171450" defTabSz="914400">
              <a:lnSpc>
                <a:spcPct val="100000"/>
              </a:lnSpc>
              <a:spcBef>
                <a:spcPts val="400"/>
              </a:spcBef>
              <a:buSzPct val="100000"/>
              <a:buFont typeface="Arial"/>
              <a:buChar char="•"/>
              <a:defRPr sz="1200">
                <a:latin typeface="Calibri"/>
                <a:ea typeface="Calibri"/>
                <a:cs typeface="Calibri"/>
                <a:sym typeface="Calibri"/>
              </a:defRPr>
            </a:pPr>
            <a:r>
              <a:rPr dirty="0"/>
              <a:t>потоковая безопасность может сказаться на производительности (независимо от того, используется ли реально многопоточность)</a:t>
            </a:r>
          </a:p>
          <a:p>
            <a:pPr marL="171450" indent="-171450" defTabSz="914400">
              <a:lnSpc>
                <a:spcPct val="100000"/>
              </a:lnSpc>
              <a:spcBef>
                <a:spcPts val="400"/>
              </a:spcBef>
              <a:buSzPct val="100000"/>
              <a:buFont typeface="Arial"/>
              <a:buChar char="•"/>
              <a:defRPr sz="1200">
                <a:latin typeface="Calibri"/>
                <a:ea typeface="Calibri"/>
                <a:cs typeface="Calibri"/>
                <a:sym typeface="Calibri"/>
              </a:defRPr>
            </a:pPr>
            <a:r>
              <a:rPr dirty="0"/>
              <a:t>потокобезопасный тип не обязательно делает использующую его программу потокобезопасной, а дальнейшая работа по ее обеспечению может сделать потокобезопасность типа избыточной.</a:t>
            </a:r>
          </a:p>
          <a:p>
            <a:pPr defTabSz="914400">
              <a:lnSpc>
                <a:spcPct val="100000"/>
              </a:lnSpc>
              <a:spcBef>
                <a:spcPts val="400"/>
              </a:spcBef>
              <a:defRPr sz="1200">
                <a:latin typeface="Calibri"/>
                <a:ea typeface="Calibri"/>
                <a:cs typeface="Calibri"/>
                <a:sym typeface="Calibri"/>
              </a:defRPr>
            </a:pPr>
            <a:r>
              <a:rPr dirty="0"/>
              <a:t>Поэтому потокобезопасность реализуется обычно только там, где она действительно требуется в многопоточном сценарии.</a:t>
            </a:r>
          </a:p>
          <a:p>
            <a:pPr defTabSz="914400">
              <a:lnSpc>
                <a:spcPct val="100000"/>
              </a:lnSpc>
              <a:spcBef>
                <a:spcPts val="400"/>
              </a:spcBef>
              <a:defRPr sz="1200">
                <a:latin typeface="Calibri"/>
                <a:ea typeface="Calibri"/>
                <a:cs typeface="Calibri"/>
                <a:sym typeface="Calibri"/>
              </a:defRPr>
            </a:pPr>
            <a:endParaRPr dirty="0"/>
          </a:p>
          <a:p>
            <a:pPr defTabSz="914400">
              <a:lnSpc>
                <a:spcPct val="100000"/>
              </a:lnSpc>
              <a:spcBef>
                <a:spcPts val="400"/>
              </a:spcBef>
              <a:defRPr sz="1200">
                <a:latin typeface="Calibri"/>
                <a:ea typeface="Calibri"/>
                <a:cs typeface="Calibri"/>
                <a:sym typeface="Calibri"/>
              </a:defRPr>
            </a:pPr>
            <a:r>
              <a:rPr dirty="0"/>
              <a:t>В качестве альтернативы блокировке в таких простых случаях можно использовать неблокирующие конструкции синхронизации</a:t>
            </a:r>
          </a:p>
          <a:p>
            <a:pPr defTabSz="914400">
              <a:lnSpc>
                <a:spcPct val="100000"/>
              </a:lnSpc>
              <a:spcBef>
                <a:spcPts val="400"/>
              </a:spcBef>
              <a:defRPr sz="1200">
                <a:latin typeface="Calibri"/>
                <a:ea typeface="Calibri"/>
                <a:cs typeface="Calibri"/>
                <a:sym typeface="Calibri"/>
              </a:defRPr>
            </a:pPr>
            <a:r>
              <a:rPr dirty="0"/>
              <a:t>Если группа переменных всегда читается и записывается в пределах одной блокировки, можно сказать, что переменные читаются и пишутся атомарно</a:t>
            </a:r>
          </a:p>
        </p:txBody>
      </p:sp>
    </p:spTree>
    <p:extLst>
      <p:ext uri="{BB962C8B-B14F-4D97-AF65-F5344CB8AC3E}">
        <p14:creationId xmlns:p14="http://schemas.microsoft.com/office/powerpoint/2010/main" val="4917054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 name="Shape 743"/>
          <p:cNvSpPr>
            <a:spLocks noGrp="1" noRot="1" noChangeAspect="1"/>
          </p:cNvSpPr>
          <p:nvPr>
            <p:ph type="sldImg"/>
          </p:nvPr>
        </p:nvSpPr>
        <p:spPr>
          <a:xfrm>
            <a:off x="914400" y="685800"/>
            <a:ext cx="5029200" cy="3429000"/>
          </a:xfrm>
          <a:prstGeom prst="rect">
            <a:avLst/>
          </a:prstGeom>
        </p:spPr>
        <p:txBody>
          <a:bodyPr/>
          <a:lstStyle/>
          <a:p>
            <a:endParaRPr/>
          </a:p>
        </p:txBody>
      </p:sp>
      <p:sp>
        <p:nvSpPr>
          <p:cNvPr id="744" name="Shape 744"/>
          <p:cNvSpPr>
            <a:spLocks noGrp="1"/>
          </p:cNvSpPr>
          <p:nvPr>
            <p:ph type="body" sz="quarter" idx="1"/>
          </p:nvPr>
        </p:nvSpPr>
        <p:spPr>
          <a:prstGeom prst="rect">
            <a:avLst/>
          </a:prstGeom>
        </p:spPr>
        <p:txBody>
          <a:bodyPr/>
          <a:lstStyle/>
          <a:p>
            <a:pPr>
              <a:lnSpc>
                <a:spcPct val="100000"/>
              </a:lnSpc>
              <a:defRPr sz="1700"/>
            </a:pPr>
            <a:r>
              <a:t>примитивные конструкции для синхронизации по- токов. Под «примитивными» я подразумеваю простейшие конструкции, которые доступны в коде. Они бывают двух видов: пользовательского режима и режима ядра. По возможности нужно задействовать первые, так как они значительно быстрее вторых и используют для координации потоков специальные директивы процес- сора. То есть координация имеет место уже на аппаратном уровне (и именно это обеспечивает быстродействие). Однако одновременно это означает, что блокировка потоков на уровне примитивной конструкции пользовательского режима опера- ционной системой Windows просто не распознается. А так как заблокированным таким способом поток пула не считается таковым, пул не создает дополнительных потоков для восполнения загрузки процессора. Кроме того, блокировка происходит на очень короткое время. </a:t>
            </a:r>
          </a:p>
          <a:p>
            <a:pPr>
              <a:lnSpc>
                <a:spcPct val="100000"/>
              </a:lnSpc>
              <a:defRPr sz="1700"/>
            </a:pPr>
            <a:r>
              <a:t>CLR гарантирует атомарность чтения и записи следующих типов данных: Boolean, Char, (S)Byte, (U)Int16, (U)Int32, (U)IntPtr, Single и ссылочных типов. Это озна- чает, что все байты переменной читаются или записываются одновременно </a:t>
            </a:r>
          </a:p>
          <a:p>
            <a:pPr>
              <a:lnSpc>
                <a:spcPct val="100000"/>
              </a:lnSpc>
              <a:defRPr sz="1700"/>
            </a:pPr>
            <a:r>
              <a:t>Хотя атомарный доступ к переменной гарантирует, что чтение и запись осу- ществляются одновременно, из-за работы компилятора и оптимизации процессора вы не можете знать, когда именно произойдет чтение или запись. Примитивные конструкции пользовательского режима, рассмотренные в этом разделе, управляют временем выполнения этих атомарных операций. Кроме того, они обеспечивают атомарность и управление временем выполнения для переменных типов данных U(Int64) и Double. </a:t>
            </a:r>
          </a:p>
          <a:p>
            <a:pPr>
              <a:lnSpc>
                <a:spcPct val="100000"/>
              </a:lnSpc>
              <a:defRPr sz="1700"/>
            </a:pPr>
            <a:r>
              <a:t>Примитивные конструкций синхронизации потоков пользовательского режима делятся на два типа: </a:t>
            </a:r>
          </a:p>
          <a:p>
            <a:pPr>
              <a:lnSpc>
                <a:spcPct val="100000"/>
              </a:lnSpc>
              <a:defRPr sz="1700"/>
            </a:pPr>
            <a:r>
              <a:t>􏰀 Volatile-конструкции выполняют для переменной, содержащей данные простого типа, атомарную операцию чтения или записи. </a:t>
            </a:r>
          </a:p>
          <a:p>
            <a:pPr>
              <a:lnSpc>
                <a:spcPct val="100000"/>
              </a:lnSpc>
              <a:defRPr sz="1700"/>
            </a:pPr>
            <a:r>
              <a:t>􏰀 Interlocked-конструкции выполняют для переменной, содержащей данные про- стого типа, атомарную операцию чтения и записи </a:t>
            </a:r>
          </a:p>
        </p:txBody>
      </p:sp>
    </p:spTree>
    <p:extLst>
      <p:ext uri="{BB962C8B-B14F-4D97-AF65-F5344CB8AC3E}">
        <p14:creationId xmlns:p14="http://schemas.microsoft.com/office/powerpoint/2010/main" val="19185026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Shape 774"/>
          <p:cNvSpPr>
            <a:spLocks noGrp="1" noRot="1" noChangeAspect="1"/>
          </p:cNvSpPr>
          <p:nvPr>
            <p:ph type="sldImg"/>
          </p:nvPr>
        </p:nvSpPr>
        <p:spPr>
          <a:xfrm>
            <a:off x="914400" y="685800"/>
            <a:ext cx="5029200" cy="3429000"/>
          </a:xfrm>
          <a:prstGeom prst="rect">
            <a:avLst/>
          </a:prstGeom>
        </p:spPr>
        <p:txBody>
          <a:bodyPr/>
          <a:lstStyle/>
          <a:p>
            <a:endParaRPr/>
          </a:p>
        </p:txBody>
      </p:sp>
      <p:sp>
        <p:nvSpPr>
          <p:cNvPr id="775" name="Shape 775"/>
          <p:cNvSpPr>
            <a:spLocks noGrp="1"/>
          </p:cNvSpPr>
          <p:nvPr>
            <p:ph type="body" sz="quarter" idx="1"/>
          </p:nvPr>
        </p:nvSpPr>
        <p:spPr>
          <a:prstGeom prst="rect">
            <a:avLst/>
          </a:prstGeom>
        </p:spPr>
        <p:txBody>
          <a:bodyPr/>
          <a:lstStyle/>
          <a:p>
            <a:pPr>
              <a:lnSpc>
                <a:spcPct val="100000"/>
              </a:lnSpc>
              <a:defRPr sz="1700"/>
            </a:pPr>
            <a:r>
              <a:t>Примитивные конструкции для синхронизации потоков. Под «примитивными» я подразумеваю простейшие конструкции, которые доступны в коде. Они бывают двух видов: пользовательского режима и режима ядра. По возможности нужно задействовать первые, так как они значительно быстрее вторых и используют для координации потоков специальные директивы процес- сора. То есть координация имеет место уже на аппаратном уровне (и именно это обеспечивает быстродействие). Однако одновременно это означает, что блокировка потоков на уровне примитивной конструкции пользовательского режима опера- ционной системой Windows просто не распознается. А так как заблокированным таким способом поток пула не считается таковым, пул не создает дополнительных потоков для восполнения загрузки процессора. Кроме того, блокировка происходит на очень короткое время. </a:t>
            </a:r>
          </a:p>
          <a:p>
            <a:pPr>
              <a:lnSpc>
                <a:spcPct val="100000"/>
              </a:lnSpc>
              <a:defRPr sz="1700"/>
            </a:pPr>
            <a:r>
              <a:t>CLR гарантирует атомарность чтения и записи следующих типов данных: Boolean, Char, (S)Byte, (U)Int16, (U)Int32, (U)IntPtr, Single и ссылочных типов. Это озна- чает, что все байты переменной читаются или записываются одновременно </a:t>
            </a:r>
          </a:p>
          <a:p>
            <a:pPr>
              <a:lnSpc>
                <a:spcPct val="100000"/>
              </a:lnSpc>
              <a:defRPr sz="1700"/>
            </a:pPr>
            <a:r>
              <a:t>Хотя атомарный доступ к переменной гарантирует, что чтение и запись осу- ществляются одновременно, из-за работы компилятора и оптимизации процессора вы не можете знать, когда именно произойдет чтение или запись. Примитивные конструкции пользовательского режима, рассмотренные в этом разделе, управляют временем выполнения этих атомарных операций. Кроме того, они обеспечивают атомарность и управление временем выполнения для переменных типов данных U(Int64) и Double. </a:t>
            </a:r>
          </a:p>
        </p:txBody>
      </p:sp>
    </p:spTree>
    <p:extLst>
      <p:ext uri="{BB962C8B-B14F-4D97-AF65-F5344CB8AC3E}">
        <p14:creationId xmlns:p14="http://schemas.microsoft.com/office/powerpoint/2010/main" val="7523927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914400" y="685800"/>
            <a:ext cx="50292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defTabSz="914400">
              <a:lnSpc>
                <a:spcPct val="90000"/>
              </a:lnSpc>
              <a:spcBef>
                <a:spcPts val="400"/>
              </a:spcBef>
              <a:defRPr sz="1200">
                <a:latin typeface="Calibri"/>
                <a:ea typeface="Calibri"/>
                <a:cs typeface="Calibri"/>
                <a:sym typeface="Calibri"/>
              </a:defRPr>
            </a:pPr>
            <a:r>
              <a:t>Прерывание потока освобождает его только от текущего (или следующего) ожидания, но не завершает поток (если, конечно, </a:t>
            </a:r>
            <a:r>
              <a:rPr b="1"/>
              <a:t>ThreadInterruptedException</a:t>
            </a:r>
            <a:r>
              <a:t> не останется необработанным)</a:t>
            </a:r>
          </a:p>
          <a:p>
            <a:pPr defTabSz="914400">
              <a:lnSpc>
                <a:spcPct val="90000"/>
              </a:lnSpc>
              <a:spcBef>
                <a:spcPts val="400"/>
              </a:spcBef>
              <a:defRPr sz="1200">
                <a:latin typeface="Calibri"/>
                <a:ea typeface="Calibri"/>
                <a:cs typeface="Calibri"/>
                <a:sym typeface="Calibri"/>
              </a:defRPr>
            </a:pPr>
            <a:r>
              <a:t>Если </a:t>
            </a:r>
            <a:r>
              <a:rPr b="1"/>
              <a:t>Interrupt</a:t>
            </a:r>
            <a:r>
              <a:t> вызывается для неблокированного потока, поток продолжает исполнение до точки следующей блокировки, в которой и генерируется исключение </a:t>
            </a:r>
            <a:r>
              <a:rPr b="1"/>
              <a:t>ThreadInterruptedException.</a:t>
            </a:r>
            <a:r>
              <a:t> Это поведение освобождает от необходимости вставлять проверки:</a:t>
            </a:r>
          </a:p>
          <a:p>
            <a:pPr defTabSz="914400">
              <a:lnSpc>
                <a:spcPct val="90000"/>
              </a:lnSpc>
              <a:spcBef>
                <a:spcPts val="400"/>
              </a:spcBef>
              <a:defRPr sz="1200">
                <a:latin typeface="Calibri"/>
                <a:ea typeface="Calibri"/>
                <a:cs typeface="Calibri"/>
                <a:sym typeface="Calibri"/>
              </a:defRPr>
            </a:pPr>
            <a:r>
              <a:t>if ((worker.ThreadState &amp; ThreadState.WaitSleepJoin) &gt; 0) worker.Interrupt();</a:t>
            </a:r>
          </a:p>
          <a:p>
            <a:pPr defTabSz="914400">
              <a:lnSpc>
                <a:spcPct val="90000"/>
              </a:lnSpc>
              <a:spcBef>
                <a:spcPts val="400"/>
              </a:spcBef>
              <a:defRPr sz="1200">
                <a:latin typeface="Calibri"/>
                <a:ea typeface="Calibri"/>
                <a:cs typeface="Calibri"/>
                <a:sym typeface="Calibri"/>
              </a:defRPr>
            </a:pPr>
            <a:r>
              <a:t>которые не являются потокобезопасными, так как могут быть прерваны другим потоком между оператором </a:t>
            </a:r>
            <a:r>
              <a:rPr b="1"/>
              <a:t>if</a:t>
            </a:r>
            <a:r>
              <a:t> и </a:t>
            </a:r>
            <a:r>
              <a:rPr b="1"/>
              <a:t>worker.Interrupt</a:t>
            </a:r>
            <a:r>
              <a:t>.</a:t>
            </a:r>
          </a:p>
          <a:p>
            <a:pPr defTabSz="914400">
              <a:lnSpc>
                <a:spcPct val="90000"/>
              </a:lnSpc>
              <a:spcBef>
                <a:spcPts val="400"/>
              </a:spcBef>
              <a:defRPr sz="1200">
                <a:latin typeface="Calibri"/>
                <a:ea typeface="Calibri"/>
                <a:cs typeface="Calibri"/>
                <a:sym typeface="Calibri"/>
              </a:defRPr>
            </a:pPr>
            <a:r>
              <a:t>Вызов </a:t>
            </a:r>
            <a:r>
              <a:rPr b="1"/>
              <a:t>Interrupt</a:t>
            </a:r>
            <a:r>
              <a:t> без должных на то оснований таит в себе опасность, так как любой метод framework-а, или другой сторонний метод в стеке вызовов может получить его раньше, чем ваш код, которому он предназначался. Все, что для этого требуется – чтобы поток хотя бы кратковременно встал на простой блокировке или синхронизации доступа к ресурсу, и любой ждущий своего часа </a:t>
            </a:r>
            <a:r>
              <a:rPr b="1"/>
              <a:t>Interrupt </a:t>
            </a:r>
            <a:r>
              <a:t>тут же сработает. Если метод изначально не разрабатывался с учетом возможности такого прерывания (с соответствующим кодом очистки в блоках </a:t>
            </a:r>
            <a:r>
              <a:rPr b="1"/>
              <a:t>finally</a:t>
            </a:r>
            <a:r>
              <a:t>), объекты могут остаться в неработоспособном состоянии, или ресурсы будут освобождены не полностью.</a:t>
            </a:r>
          </a:p>
          <a:p>
            <a:pPr defTabSz="914400">
              <a:lnSpc>
                <a:spcPct val="90000"/>
              </a:lnSpc>
              <a:spcBef>
                <a:spcPts val="400"/>
              </a:spcBef>
              <a:defRPr sz="1200">
                <a:latin typeface="Calibri"/>
                <a:ea typeface="Calibri"/>
                <a:cs typeface="Calibri"/>
                <a:sym typeface="Calibri"/>
              </a:defRPr>
            </a:pPr>
            <a:r>
              <a:t>Прерывать исполнение потока безопасно, если вы точно знаете, чем сейчас занят поток. Позже мы рассмотрим сигнальные конструкции, обеспечивающие такую возможность.</a:t>
            </a:r>
          </a:p>
          <a:p>
            <a:pPr defTabSz="914400">
              <a:lnSpc>
                <a:spcPct val="90000"/>
              </a:lnSpc>
              <a:spcBef>
                <a:spcPts val="400"/>
              </a:spcBef>
              <a:defRPr sz="1200">
                <a:latin typeface="Calibri"/>
                <a:ea typeface="Calibri"/>
                <a:cs typeface="Calibri"/>
                <a:sym typeface="Calibri"/>
              </a:defRPr>
            </a:pPr>
            <a:endParaRPr/>
          </a:p>
        </p:txBody>
      </p:sp>
    </p:spTree>
    <p:extLst>
      <p:ext uri="{BB962C8B-B14F-4D97-AF65-F5344CB8AC3E}">
        <p14:creationId xmlns:p14="http://schemas.microsoft.com/office/powerpoint/2010/main" val="12640950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 name="Shape 811"/>
          <p:cNvSpPr>
            <a:spLocks noGrp="1" noRot="1" noChangeAspect="1"/>
          </p:cNvSpPr>
          <p:nvPr>
            <p:ph type="sldImg"/>
          </p:nvPr>
        </p:nvSpPr>
        <p:spPr>
          <a:xfrm>
            <a:off x="914400" y="685800"/>
            <a:ext cx="5029200" cy="3429000"/>
          </a:xfrm>
          <a:prstGeom prst="rect">
            <a:avLst/>
          </a:prstGeom>
        </p:spPr>
        <p:txBody>
          <a:bodyPr/>
          <a:lstStyle/>
          <a:p>
            <a:endParaRPr/>
          </a:p>
        </p:txBody>
      </p:sp>
      <p:sp>
        <p:nvSpPr>
          <p:cNvPr id="812" name="Shape 812"/>
          <p:cNvSpPr>
            <a:spLocks noGrp="1"/>
          </p:cNvSpPr>
          <p:nvPr>
            <p:ph type="body" sz="quarter" idx="1"/>
          </p:nvPr>
        </p:nvSpPr>
        <p:spPr>
          <a:prstGeom prst="rect">
            <a:avLst/>
          </a:prstGeom>
        </p:spPr>
        <p:txBody>
          <a:bodyPr/>
          <a:lstStyle/>
          <a:p>
            <a:pPr defTabSz="914400">
              <a:lnSpc>
                <a:spcPct val="90000"/>
              </a:lnSpc>
              <a:spcBef>
                <a:spcPts val="400"/>
              </a:spcBef>
              <a:defRPr sz="1200">
                <a:latin typeface="Calibri"/>
                <a:ea typeface="Calibri"/>
                <a:cs typeface="Calibri"/>
                <a:sym typeface="Calibri"/>
              </a:defRPr>
            </a:pPr>
            <a:r>
              <a:t>Иногда поток полезно прервать до его нормального завершения. Например, отладчику может понадобиться прервать вышедший из-под контроля поток. После прерывания поток удаляется из системы и не может быть начат снова. Для прерывания потока до его нормального завершения служит </a:t>
            </a:r>
            <a:r>
              <a:rPr b="1"/>
              <a:t>метод Abort()</a:t>
            </a:r>
            <a:r>
              <a:t>. Ниже приведена простейшая форма этого метода:</a:t>
            </a:r>
          </a:p>
          <a:p>
            <a:pPr defTabSz="914400">
              <a:lnSpc>
                <a:spcPct val="90000"/>
              </a:lnSpc>
              <a:spcBef>
                <a:spcPts val="400"/>
              </a:spcBef>
              <a:defRPr sz="1200">
                <a:latin typeface="Calibri"/>
                <a:ea typeface="Calibri"/>
                <a:cs typeface="Calibri"/>
                <a:sym typeface="Calibri"/>
              </a:defRPr>
            </a:pPr>
            <a:r>
              <a:rPr i="1"/>
              <a:t>public void Abort()</a:t>
            </a:r>
          </a:p>
          <a:p>
            <a:pPr defTabSz="914400">
              <a:lnSpc>
                <a:spcPct val="90000"/>
              </a:lnSpc>
              <a:spcBef>
                <a:spcPts val="400"/>
              </a:spcBef>
              <a:defRPr sz="1200">
                <a:latin typeface="Calibri"/>
                <a:ea typeface="Calibri"/>
                <a:cs typeface="Calibri"/>
                <a:sym typeface="Calibri"/>
              </a:defRPr>
            </a:pPr>
            <a:r>
              <a:t>Метод Abort() создает необходимые условия для генерирования исключения ThreadAbortException в том потоке, для которого он был вызван. Это исключение приводит к прерыванию потока и может быть перехвачено и в коде-программы, но в этом случае оно автоматически генерируется еще раз, чтобы остановить поток. Метод Abort() не всегда способен остановить поток немедленно, поэтому если поток требуется остановить перед тем, как продолжить выполнение программы, то после метода Abort() следует сразу же вызвать метод Join().</a:t>
            </a:r>
          </a:p>
          <a:p>
            <a:pPr defTabSz="914400">
              <a:lnSpc>
                <a:spcPct val="90000"/>
              </a:lnSpc>
              <a:spcBef>
                <a:spcPts val="400"/>
              </a:spcBef>
              <a:defRPr sz="1200">
                <a:latin typeface="Calibri"/>
                <a:ea typeface="Calibri"/>
                <a:cs typeface="Calibri"/>
                <a:sym typeface="Calibri"/>
              </a:defRPr>
            </a:pPr>
            <a:r>
              <a:t>Кроме того, в самых редких случаях методу Abort() вообще не удается остановить поток. Это происходит, например, в том случае, если кодовый блок finally входит в бесконечный цикл.</a:t>
            </a:r>
          </a:p>
          <a:p>
            <a:pPr defTabSz="914400">
              <a:lnSpc>
                <a:spcPct val="90000"/>
              </a:lnSpc>
              <a:spcBef>
                <a:spcPts val="400"/>
              </a:spcBef>
              <a:defRPr sz="1200">
                <a:latin typeface="Calibri"/>
                <a:ea typeface="Calibri"/>
                <a:cs typeface="Calibri"/>
                <a:sym typeface="Calibri"/>
              </a:defRPr>
            </a:pPr>
            <a:r>
              <a:t>тод Abort() не следует применять в качестве обычного средства прерывания потока, поскольку он предназначен для особых случаев. Обычно поток должен завершаться естественным образом, чтобы произошел возврат из метода, выполняющего роль точки входа в него.</a:t>
            </a:r>
          </a:p>
          <a:p>
            <a:pPr defTabSz="914400">
              <a:lnSpc>
                <a:spcPct val="90000"/>
              </a:lnSpc>
              <a:spcBef>
                <a:spcPts val="400"/>
              </a:spcBef>
              <a:defRPr sz="1200">
                <a:latin typeface="Calibri"/>
                <a:ea typeface="Calibri"/>
                <a:cs typeface="Calibri"/>
                <a:sym typeface="Calibri"/>
              </a:defRPr>
            </a:pPr>
            <a:r>
              <a:t>В некоторых случаях оказывается полезной другая форма метода Abort (), приведенная ниже в общем виде:</a:t>
            </a:r>
          </a:p>
          <a:p>
            <a:pPr defTabSz="914400">
              <a:lnSpc>
                <a:spcPct val="90000"/>
              </a:lnSpc>
              <a:spcBef>
                <a:spcPts val="400"/>
              </a:spcBef>
              <a:defRPr sz="1200">
                <a:latin typeface="Calibri"/>
                <a:ea typeface="Calibri"/>
                <a:cs typeface="Calibri"/>
                <a:sym typeface="Calibri"/>
              </a:defRPr>
            </a:pPr>
            <a:r>
              <a:rPr i="1"/>
              <a:t>public void Abort(object stateInfo)</a:t>
            </a:r>
          </a:p>
          <a:p>
            <a:pPr defTabSz="914400">
              <a:lnSpc>
                <a:spcPct val="90000"/>
              </a:lnSpc>
              <a:spcBef>
                <a:spcPts val="400"/>
              </a:spcBef>
              <a:defRPr sz="1200">
                <a:latin typeface="Calibri"/>
                <a:ea typeface="Calibri"/>
                <a:cs typeface="Calibri"/>
                <a:sym typeface="Calibri"/>
              </a:defRPr>
            </a:pPr>
            <a:r>
              <a:t>где stateInfo обозначает любую информацию, которую требуется передать потоку, когда он останавливается. Эта информация доступна посредством свойства </a:t>
            </a:r>
            <a:r>
              <a:rPr b="1"/>
              <a:t>ExceptionState</a:t>
            </a:r>
            <a:r>
              <a:t> из класса исключения ThreadAbortException. Подобным образом потоку можно передать код завершения.</a:t>
            </a:r>
          </a:p>
          <a:p>
            <a:pPr defTabSz="914400">
              <a:lnSpc>
                <a:spcPct val="90000"/>
              </a:lnSpc>
              <a:spcBef>
                <a:spcPts val="400"/>
              </a:spcBef>
              <a:defRPr sz="1200">
                <a:latin typeface="Calibri"/>
                <a:ea typeface="Calibri"/>
                <a:cs typeface="Calibri"/>
                <a:sym typeface="Calibri"/>
              </a:defRPr>
            </a:pPr>
            <a:r>
              <a:t>Запрос на преждевременное прерывание может быть переопределен в самом потоке. Для этого необходимо сначала перехватить в потоке исключение ThreadAbortException, а затем вызвать метод</a:t>
            </a:r>
            <a:r>
              <a:rPr b="1"/>
              <a:t>ResetAbort()</a:t>
            </a:r>
            <a:r>
              <a:t>. Благодаря этому исключается повторное генерирование исключения по завершении обработчика исключения, прерывающего данный поток. Ниже приведена форма объявления метода ResetAbort():</a:t>
            </a:r>
          </a:p>
          <a:p>
            <a:pPr defTabSz="914400">
              <a:lnSpc>
                <a:spcPct val="90000"/>
              </a:lnSpc>
              <a:spcBef>
                <a:spcPts val="400"/>
              </a:spcBef>
              <a:defRPr sz="1200">
                <a:latin typeface="Calibri"/>
                <a:ea typeface="Calibri"/>
                <a:cs typeface="Calibri"/>
                <a:sym typeface="Calibri"/>
              </a:defRPr>
            </a:pPr>
            <a:r>
              <a:rPr i="1"/>
              <a:t>public static void ResetAbort()</a:t>
            </a:r>
          </a:p>
          <a:p>
            <a:pPr defTabSz="914400">
              <a:lnSpc>
                <a:spcPct val="90000"/>
              </a:lnSpc>
              <a:spcBef>
                <a:spcPts val="400"/>
              </a:spcBef>
              <a:defRPr sz="1200">
                <a:latin typeface="Calibri"/>
                <a:ea typeface="Calibri"/>
                <a:cs typeface="Calibri"/>
                <a:sym typeface="Calibri"/>
              </a:defRPr>
            </a:pPr>
            <a:r>
              <a:t>Вызов метода ResetAbort() может завершиться неудачно, если в потоке отсутствует надлежащий режим надежной отмены преждевременного прерывания потока.</a:t>
            </a:r>
          </a:p>
        </p:txBody>
      </p:sp>
    </p:spTree>
    <p:extLst>
      <p:ext uri="{BB962C8B-B14F-4D97-AF65-F5344CB8AC3E}">
        <p14:creationId xmlns:p14="http://schemas.microsoft.com/office/powerpoint/2010/main" val="14115496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 name="Shape 821"/>
          <p:cNvSpPr>
            <a:spLocks noGrp="1" noRot="1" noChangeAspect="1"/>
          </p:cNvSpPr>
          <p:nvPr>
            <p:ph type="sldImg"/>
          </p:nvPr>
        </p:nvSpPr>
        <p:spPr>
          <a:xfrm>
            <a:off x="914400" y="685800"/>
            <a:ext cx="5029200" cy="3429000"/>
          </a:xfrm>
          <a:prstGeom prst="rect">
            <a:avLst/>
          </a:prstGeom>
        </p:spPr>
        <p:txBody>
          <a:bodyPr/>
          <a:lstStyle/>
          <a:p>
            <a:endParaRPr/>
          </a:p>
        </p:txBody>
      </p:sp>
      <p:sp>
        <p:nvSpPr>
          <p:cNvPr id="822" name="Shape 822"/>
          <p:cNvSpPr>
            <a:spLocks noGrp="1"/>
          </p:cNvSpPr>
          <p:nvPr>
            <p:ph type="body" sz="quarter" idx="1"/>
          </p:nvPr>
        </p:nvSpPr>
        <p:spPr>
          <a:prstGeom prst="rect">
            <a:avLst/>
          </a:prstGeom>
        </p:spPr>
        <p:txBody>
          <a:bodyPr/>
          <a:lstStyle/>
          <a:p>
            <a:pPr defTabSz="914400">
              <a:lnSpc>
                <a:spcPct val="90000"/>
              </a:lnSpc>
              <a:spcBef>
                <a:spcPts val="400"/>
              </a:spcBef>
              <a:defRPr sz="1200">
                <a:latin typeface="Calibri"/>
                <a:ea typeface="Calibri"/>
                <a:cs typeface="Calibri"/>
                <a:sym typeface="Calibri"/>
              </a:defRPr>
            </a:pPr>
            <a:r>
              <a:t>Иногда поток полезно прервать до его нормального завершения. Например, отладчику может понадобиться прервать вышедший из-под контроля поток. После прерывания поток удаляется из системы и не может быть начат снова. Для прерывания потока до его нормального завершения служит </a:t>
            </a:r>
            <a:r>
              <a:rPr b="1"/>
              <a:t>метод Abort()</a:t>
            </a:r>
            <a:r>
              <a:t>. Ниже приведена простейшая форма этого метода:</a:t>
            </a:r>
          </a:p>
          <a:p>
            <a:pPr defTabSz="914400">
              <a:lnSpc>
                <a:spcPct val="90000"/>
              </a:lnSpc>
              <a:spcBef>
                <a:spcPts val="400"/>
              </a:spcBef>
              <a:defRPr sz="1200">
                <a:latin typeface="Calibri"/>
                <a:ea typeface="Calibri"/>
                <a:cs typeface="Calibri"/>
                <a:sym typeface="Calibri"/>
              </a:defRPr>
            </a:pPr>
            <a:r>
              <a:rPr i="1"/>
              <a:t>public void Abort()</a:t>
            </a:r>
          </a:p>
          <a:p>
            <a:pPr defTabSz="914400">
              <a:lnSpc>
                <a:spcPct val="90000"/>
              </a:lnSpc>
              <a:spcBef>
                <a:spcPts val="400"/>
              </a:spcBef>
              <a:defRPr sz="1200">
                <a:latin typeface="Calibri"/>
                <a:ea typeface="Calibri"/>
                <a:cs typeface="Calibri"/>
                <a:sym typeface="Calibri"/>
              </a:defRPr>
            </a:pPr>
            <a:r>
              <a:t>Метод Abort() создает необходимые условия для генерирования исключения ThreadAbortException в том потоке, для которого он был вызван. Это исключение приводит к прерыванию потока и может быть перехвачено и в коде-программы, но в этом случае оно автоматически генерируется еще раз, чтобы остановить поток. Метод Abort() не всегда способен остановить поток немедленно, поэтому если поток требуется остановить перед тем, как продолжить выполнение программы, то после метода Abort() следует сразу же вызвать метод Join().</a:t>
            </a:r>
          </a:p>
          <a:p>
            <a:pPr defTabSz="914400">
              <a:lnSpc>
                <a:spcPct val="90000"/>
              </a:lnSpc>
              <a:spcBef>
                <a:spcPts val="400"/>
              </a:spcBef>
              <a:defRPr sz="1200">
                <a:latin typeface="Calibri"/>
                <a:ea typeface="Calibri"/>
                <a:cs typeface="Calibri"/>
                <a:sym typeface="Calibri"/>
              </a:defRPr>
            </a:pPr>
            <a:r>
              <a:t>Кроме того, в самых редких случаях методу Abort() вообще не удается остановить поток. Это происходит, например, в том случае, если кодовый блок finally входит в бесконечный цикл.</a:t>
            </a:r>
          </a:p>
          <a:p>
            <a:pPr defTabSz="914400">
              <a:lnSpc>
                <a:spcPct val="90000"/>
              </a:lnSpc>
              <a:spcBef>
                <a:spcPts val="400"/>
              </a:spcBef>
              <a:defRPr sz="1200">
                <a:latin typeface="Calibri"/>
                <a:ea typeface="Calibri"/>
                <a:cs typeface="Calibri"/>
                <a:sym typeface="Calibri"/>
              </a:defRPr>
            </a:pPr>
            <a:r>
              <a:t>тод Abort() не следует применять в качестве обычного средства прерывания потока, поскольку он предназначен для особых случаев. Обычно поток должен завершаться естественным образом, чтобы произошел возврат из метода, выполняющего роль точки входа в него.</a:t>
            </a:r>
          </a:p>
          <a:p>
            <a:pPr defTabSz="914400">
              <a:lnSpc>
                <a:spcPct val="90000"/>
              </a:lnSpc>
              <a:spcBef>
                <a:spcPts val="400"/>
              </a:spcBef>
              <a:defRPr sz="1200">
                <a:latin typeface="Calibri"/>
                <a:ea typeface="Calibri"/>
                <a:cs typeface="Calibri"/>
                <a:sym typeface="Calibri"/>
              </a:defRPr>
            </a:pPr>
            <a:r>
              <a:t>В некоторых случаях оказывается полезной другая форма метода Abort (), приведенная ниже в общем виде:</a:t>
            </a:r>
          </a:p>
          <a:p>
            <a:pPr defTabSz="914400">
              <a:lnSpc>
                <a:spcPct val="90000"/>
              </a:lnSpc>
              <a:spcBef>
                <a:spcPts val="400"/>
              </a:spcBef>
              <a:defRPr sz="1200">
                <a:latin typeface="Calibri"/>
                <a:ea typeface="Calibri"/>
                <a:cs typeface="Calibri"/>
                <a:sym typeface="Calibri"/>
              </a:defRPr>
            </a:pPr>
            <a:r>
              <a:rPr i="1"/>
              <a:t>public void Abort(object stateInfo)</a:t>
            </a:r>
          </a:p>
          <a:p>
            <a:pPr defTabSz="914400">
              <a:lnSpc>
                <a:spcPct val="90000"/>
              </a:lnSpc>
              <a:spcBef>
                <a:spcPts val="400"/>
              </a:spcBef>
              <a:defRPr sz="1200">
                <a:latin typeface="Calibri"/>
                <a:ea typeface="Calibri"/>
                <a:cs typeface="Calibri"/>
                <a:sym typeface="Calibri"/>
              </a:defRPr>
            </a:pPr>
            <a:r>
              <a:t>где stateInfo обозначает любую информацию, которую требуется передать потоку, когда он останавливается. Эта информация доступна посредством свойства </a:t>
            </a:r>
            <a:r>
              <a:rPr b="1"/>
              <a:t>ExceptionState</a:t>
            </a:r>
            <a:r>
              <a:t> из класса исключения ThreadAbortException. Подобным образом потоку можно передать код завершения.</a:t>
            </a:r>
          </a:p>
          <a:p>
            <a:pPr defTabSz="914400">
              <a:lnSpc>
                <a:spcPct val="90000"/>
              </a:lnSpc>
              <a:spcBef>
                <a:spcPts val="400"/>
              </a:spcBef>
              <a:defRPr sz="1200">
                <a:latin typeface="Calibri"/>
                <a:ea typeface="Calibri"/>
                <a:cs typeface="Calibri"/>
                <a:sym typeface="Calibri"/>
              </a:defRPr>
            </a:pPr>
            <a:r>
              <a:t>Запрос на преждевременное прерывание может быть переопределен в самом потоке. Для этого необходимо сначала перехватить в потоке исключение ThreadAbortException, а затем вызвать метод</a:t>
            </a:r>
            <a:r>
              <a:rPr b="1"/>
              <a:t>ResetAbort()</a:t>
            </a:r>
            <a:r>
              <a:t>. Благодаря этому исключается повторное генерирование исключения по завершении обработчика исключения, прерывающего данный поток. Ниже приведена форма объявления метода ResetAbort():</a:t>
            </a:r>
          </a:p>
          <a:p>
            <a:pPr defTabSz="914400">
              <a:lnSpc>
                <a:spcPct val="90000"/>
              </a:lnSpc>
              <a:spcBef>
                <a:spcPts val="400"/>
              </a:spcBef>
              <a:defRPr sz="1200">
                <a:latin typeface="Calibri"/>
                <a:ea typeface="Calibri"/>
                <a:cs typeface="Calibri"/>
                <a:sym typeface="Calibri"/>
              </a:defRPr>
            </a:pPr>
            <a:r>
              <a:rPr i="1"/>
              <a:t>public static void ResetAbort()</a:t>
            </a:r>
          </a:p>
          <a:p>
            <a:pPr defTabSz="914400">
              <a:lnSpc>
                <a:spcPct val="90000"/>
              </a:lnSpc>
              <a:spcBef>
                <a:spcPts val="400"/>
              </a:spcBef>
              <a:defRPr sz="1200">
                <a:latin typeface="Calibri"/>
                <a:ea typeface="Calibri"/>
                <a:cs typeface="Calibri"/>
                <a:sym typeface="Calibri"/>
              </a:defRPr>
            </a:pPr>
            <a:r>
              <a:t>Вызов метода ResetAbort() может завершиться неудачно, если в потоке отсутствует надлежащий режим надежной отмены преждевременного прерывания потока.</a:t>
            </a:r>
          </a:p>
        </p:txBody>
      </p:sp>
    </p:spTree>
    <p:extLst>
      <p:ext uri="{BB962C8B-B14F-4D97-AF65-F5344CB8AC3E}">
        <p14:creationId xmlns:p14="http://schemas.microsoft.com/office/powerpoint/2010/main" val="1843993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4400" y="685800"/>
            <a:ext cx="50292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21314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 name="Shape 833"/>
          <p:cNvSpPr>
            <a:spLocks noGrp="1" noRot="1" noChangeAspect="1"/>
          </p:cNvSpPr>
          <p:nvPr>
            <p:ph type="sldImg"/>
          </p:nvPr>
        </p:nvSpPr>
        <p:spPr>
          <a:xfrm>
            <a:off x="914400" y="685800"/>
            <a:ext cx="5029200" cy="3429000"/>
          </a:xfrm>
          <a:prstGeom prst="rect">
            <a:avLst/>
          </a:prstGeom>
        </p:spPr>
        <p:txBody>
          <a:bodyPr/>
          <a:lstStyle/>
          <a:p>
            <a:endParaRPr/>
          </a:p>
        </p:txBody>
      </p:sp>
      <p:sp>
        <p:nvSpPr>
          <p:cNvPr id="834" name="Shape 834"/>
          <p:cNvSpPr>
            <a:spLocks noGrp="1"/>
          </p:cNvSpPr>
          <p:nvPr>
            <p:ph type="body" sz="quarter" idx="1"/>
          </p:nvPr>
        </p:nvSpPr>
        <p:spPr>
          <a:prstGeom prst="rect">
            <a:avLst/>
          </a:prstGeom>
        </p:spPr>
        <p:txBody>
          <a:bodyPr/>
          <a:lstStyle/>
          <a:p>
            <a:pPr defTabSz="914400">
              <a:lnSpc>
                <a:spcPct val="100000"/>
              </a:lnSpc>
              <a:spcBef>
                <a:spcPts val="400"/>
              </a:spcBef>
              <a:defRPr sz="1200">
                <a:latin typeface="Calibri"/>
                <a:ea typeface="Calibri"/>
                <a:cs typeface="Calibri"/>
                <a:sym typeface="Calibri"/>
              </a:defRPr>
            </a:pPr>
            <a:r>
              <a:t>Запросить состояние потока можно с помощью его свойства </a:t>
            </a:r>
            <a:r>
              <a:rPr b="1"/>
              <a:t>ThreadState.</a:t>
            </a:r>
            <a:r>
              <a:t> Рисунок  демонстрирует “уровни” перечисления </a:t>
            </a:r>
            <a:r>
              <a:rPr b="1"/>
              <a:t>ThreadState. ThreadState </a:t>
            </a:r>
            <a:r>
              <a:t>спроектирован ужасно, это комбинация трех уровней состояний с использованием битовых флагов, члены перечисления в пределах каждого уровня являются взаимоисключающими. Вот эти три уровня:</a:t>
            </a:r>
          </a:p>
          <a:p>
            <a:pPr defTabSz="914400">
              <a:lnSpc>
                <a:spcPct val="100000"/>
              </a:lnSpc>
              <a:spcBef>
                <a:spcPts val="400"/>
              </a:spcBef>
              <a:defRPr sz="1200">
                <a:latin typeface="Calibri"/>
                <a:ea typeface="Calibri"/>
                <a:cs typeface="Calibri"/>
                <a:sym typeface="Calibri"/>
              </a:defRPr>
            </a:pPr>
            <a:r>
              <a:t>running/blocking/aborting (как показано на рисунке 1).</a:t>
            </a:r>
          </a:p>
          <a:p>
            <a:pPr defTabSz="914400">
              <a:lnSpc>
                <a:spcPct val="100000"/>
              </a:lnSpc>
              <a:spcBef>
                <a:spcPts val="400"/>
              </a:spcBef>
              <a:defRPr sz="1200">
                <a:latin typeface="Calibri"/>
                <a:ea typeface="Calibri"/>
                <a:cs typeface="Calibri"/>
                <a:sym typeface="Calibri"/>
              </a:defRPr>
            </a:pPr>
            <a:r>
              <a:t>Background/foreground (</a:t>
            </a:r>
            <a:r>
              <a:rPr b="1"/>
              <a:t>ThreadState.Background</a:t>
            </a:r>
            <a:r>
              <a:t>).</a:t>
            </a:r>
          </a:p>
          <a:p>
            <a:pPr defTabSz="914400">
              <a:lnSpc>
                <a:spcPct val="100000"/>
              </a:lnSpc>
              <a:spcBef>
                <a:spcPts val="400"/>
              </a:spcBef>
              <a:defRPr sz="1200">
                <a:latin typeface="Calibri"/>
                <a:ea typeface="Calibri"/>
                <a:cs typeface="Calibri"/>
                <a:sym typeface="Calibri"/>
              </a:defRPr>
            </a:pPr>
            <a:r>
              <a:t>Запрос приостановки/приостановка с использованием не рекомендуемого метода </a:t>
            </a:r>
            <a:r>
              <a:rPr b="1"/>
              <a:t>Suspend</a:t>
            </a:r>
            <a:r>
              <a:t>(</a:t>
            </a:r>
            <a:r>
              <a:rPr b="1"/>
              <a:t>ThreadState.SuspendRequested</a:t>
            </a:r>
            <a:r>
              <a:t> и </a:t>
            </a:r>
            <a:r>
              <a:rPr b="1"/>
              <a:t>ThreadState.Suspended</a:t>
            </a:r>
            <a:r>
              <a:t>).</a:t>
            </a:r>
          </a:p>
          <a:p>
            <a:pPr defTabSz="914400">
              <a:lnSpc>
                <a:spcPct val="100000"/>
              </a:lnSpc>
              <a:spcBef>
                <a:spcPts val="400"/>
              </a:spcBef>
              <a:defRPr sz="1200">
                <a:latin typeface="Calibri"/>
                <a:ea typeface="Calibri"/>
                <a:cs typeface="Calibri"/>
                <a:sym typeface="Calibri"/>
              </a:defRPr>
            </a:pPr>
            <a:r>
              <a:t>В результате </a:t>
            </a:r>
            <a:r>
              <a:rPr b="1"/>
              <a:t>ThreadState</a:t>
            </a:r>
            <a:r>
              <a:t> – битовая комбинация из членов каждого уровня! Вот примеры </a:t>
            </a:r>
            <a:r>
              <a:rPr b="1"/>
              <a:t>ThreadState:</a:t>
            </a:r>
          </a:p>
          <a:p>
            <a:pPr defTabSz="914400">
              <a:lnSpc>
                <a:spcPct val="100000"/>
              </a:lnSpc>
              <a:spcBef>
                <a:spcPts val="400"/>
              </a:spcBef>
              <a:defRPr sz="1200">
                <a:latin typeface="Calibri"/>
                <a:ea typeface="Calibri"/>
                <a:cs typeface="Calibri"/>
                <a:sym typeface="Calibri"/>
              </a:defRPr>
            </a:pPr>
            <a:r>
              <a:t>Unstarted.</a:t>
            </a:r>
          </a:p>
          <a:p>
            <a:pPr defTabSz="914400">
              <a:lnSpc>
                <a:spcPct val="100000"/>
              </a:lnSpc>
              <a:spcBef>
                <a:spcPts val="400"/>
              </a:spcBef>
              <a:defRPr sz="1200">
                <a:latin typeface="Calibri"/>
                <a:ea typeface="Calibri"/>
                <a:cs typeface="Calibri"/>
                <a:sym typeface="Calibri"/>
              </a:defRPr>
            </a:pPr>
            <a:r>
              <a:t>Running.</a:t>
            </a:r>
          </a:p>
          <a:p>
            <a:pPr defTabSz="914400">
              <a:lnSpc>
                <a:spcPct val="100000"/>
              </a:lnSpc>
              <a:spcBef>
                <a:spcPts val="400"/>
              </a:spcBef>
              <a:defRPr sz="1200">
                <a:latin typeface="Calibri"/>
                <a:ea typeface="Calibri"/>
                <a:cs typeface="Calibri"/>
                <a:sym typeface="Calibri"/>
              </a:defRPr>
            </a:pPr>
            <a:r>
              <a:t>WaitSleepJoin.</a:t>
            </a:r>
          </a:p>
          <a:p>
            <a:pPr defTabSz="914400">
              <a:lnSpc>
                <a:spcPct val="100000"/>
              </a:lnSpc>
              <a:spcBef>
                <a:spcPts val="400"/>
              </a:spcBef>
              <a:defRPr sz="1200">
                <a:latin typeface="Calibri"/>
                <a:ea typeface="Calibri"/>
                <a:cs typeface="Calibri"/>
                <a:sym typeface="Calibri"/>
              </a:defRPr>
            </a:pPr>
            <a:r>
              <a:t>Background, Unstarted.</a:t>
            </a:r>
          </a:p>
          <a:p>
            <a:pPr defTabSz="914400">
              <a:lnSpc>
                <a:spcPct val="100000"/>
              </a:lnSpc>
              <a:spcBef>
                <a:spcPts val="400"/>
              </a:spcBef>
              <a:defRPr sz="1200">
                <a:latin typeface="Calibri"/>
                <a:ea typeface="Calibri"/>
                <a:cs typeface="Calibri"/>
                <a:sym typeface="Calibri"/>
              </a:defRPr>
            </a:pPr>
            <a:r>
              <a:t>SuspendRequested, Background, WaitSleepJoin.</a:t>
            </a:r>
          </a:p>
        </p:txBody>
      </p:sp>
    </p:spTree>
    <p:extLst>
      <p:ext uri="{BB962C8B-B14F-4D97-AF65-F5344CB8AC3E}">
        <p14:creationId xmlns:p14="http://schemas.microsoft.com/office/powerpoint/2010/main" val="9439477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4400" y="685800"/>
            <a:ext cx="50292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51225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Shape 846"/>
          <p:cNvSpPr>
            <a:spLocks noGrp="1" noRot="1" noChangeAspect="1"/>
          </p:cNvSpPr>
          <p:nvPr>
            <p:ph type="sldImg"/>
          </p:nvPr>
        </p:nvSpPr>
        <p:spPr>
          <a:xfrm>
            <a:off x="914400" y="685800"/>
            <a:ext cx="5029200" cy="3429000"/>
          </a:xfrm>
          <a:prstGeom prst="rect">
            <a:avLst/>
          </a:prstGeom>
        </p:spPr>
        <p:txBody>
          <a:bodyPr/>
          <a:lstStyle/>
          <a:p>
            <a:endParaRPr/>
          </a:p>
        </p:txBody>
      </p:sp>
      <p:sp>
        <p:nvSpPr>
          <p:cNvPr id="847" name="Shape 847"/>
          <p:cNvSpPr>
            <a:spLocks noGrp="1"/>
          </p:cNvSpPr>
          <p:nvPr>
            <p:ph type="body" sz="quarter" idx="1"/>
          </p:nvPr>
        </p:nvSpPr>
        <p:spPr>
          <a:prstGeom prst="rect">
            <a:avLst/>
          </a:prstGeom>
        </p:spPr>
        <p:txBody>
          <a:bodyPr/>
          <a:lstStyle/>
          <a:p>
            <a:pPr defTabSz="914400">
              <a:lnSpc>
                <a:spcPct val="100000"/>
              </a:lnSpc>
              <a:spcBef>
                <a:spcPts val="400"/>
              </a:spcBef>
              <a:defRPr sz="1200">
                <a:latin typeface="Calibri"/>
                <a:ea typeface="Calibri"/>
                <a:cs typeface="Calibri"/>
                <a:sym typeface="Calibri"/>
              </a:defRPr>
            </a:pPr>
            <a:r>
              <a:rPr b="1"/>
              <a:t>ThreadState</a:t>
            </a:r>
            <a:r>
              <a:t> неоценим при отладке или поиске узких мест в производительности. Однако он плохо подходит для координации действий нескольких потоков, так как не существует механизма, который бы позволил протестировать </a:t>
            </a:r>
            <a:r>
              <a:rPr b="1"/>
              <a:t>ThreadState</a:t>
            </a:r>
            <a:r>
              <a:t> и затем действовать на основе этой информации без потенциального изменения</a:t>
            </a:r>
            <a:r>
              <a:rPr b="1"/>
              <a:t>ThreadState</a:t>
            </a:r>
            <a:r>
              <a:t> в этот промежуток времени.</a:t>
            </a:r>
          </a:p>
        </p:txBody>
      </p:sp>
    </p:spTree>
    <p:extLst>
      <p:ext uri="{BB962C8B-B14F-4D97-AF65-F5344CB8AC3E}">
        <p14:creationId xmlns:p14="http://schemas.microsoft.com/office/powerpoint/2010/main" val="19842100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 name="Shape 898"/>
          <p:cNvSpPr>
            <a:spLocks noGrp="1" noRot="1" noChangeAspect="1"/>
          </p:cNvSpPr>
          <p:nvPr>
            <p:ph type="sldImg"/>
          </p:nvPr>
        </p:nvSpPr>
        <p:spPr>
          <a:xfrm>
            <a:off x="914400" y="685800"/>
            <a:ext cx="5029200" cy="3429000"/>
          </a:xfrm>
          <a:prstGeom prst="rect">
            <a:avLst/>
          </a:prstGeom>
        </p:spPr>
        <p:txBody>
          <a:bodyPr/>
          <a:lstStyle/>
          <a:p>
            <a:endParaRPr/>
          </a:p>
        </p:txBody>
      </p:sp>
      <p:sp>
        <p:nvSpPr>
          <p:cNvPr id="899" name="Shape 899"/>
          <p:cNvSpPr>
            <a:spLocks noGrp="1"/>
          </p:cNvSpPr>
          <p:nvPr>
            <p:ph type="body" sz="quarter" idx="1"/>
          </p:nvPr>
        </p:nvSpPr>
        <p:spPr>
          <a:prstGeom prst="rect">
            <a:avLst/>
          </a:prstGeom>
        </p:spPr>
        <p:txBody>
          <a:bodyPr/>
          <a:lstStyle/>
          <a:p>
            <a:pPr defTabSz="914400">
              <a:lnSpc>
                <a:spcPct val="100000"/>
              </a:lnSpc>
              <a:spcBef>
                <a:spcPts val="400"/>
              </a:spcBef>
              <a:defRPr sz="1200">
                <a:latin typeface="Calibri"/>
                <a:ea typeface="Calibri"/>
                <a:cs typeface="Calibri"/>
                <a:sym typeface="Calibri"/>
              </a:defRPr>
            </a:pPr>
            <a:r>
              <a:t>http://msdn.microsoft.com/ru-ru/library/kad9xah9.aspx</a:t>
            </a:r>
          </a:p>
          <a:p>
            <a:pPr defTabSz="914400">
              <a:lnSpc>
                <a:spcPct val="100000"/>
              </a:lnSpc>
              <a:spcBef>
                <a:spcPts val="400"/>
              </a:spcBef>
              <a:defRPr sz="1200">
                <a:latin typeface="Calibri"/>
                <a:ea typeface="Calibri"/>
                <a:cs typeface="Calibri"/>
                <a:sym typeface="Calibri"/>
              </a:defRPr>
            </a:pPr>
            <a:r>
              <a:t>http://msdn.microsoft.com/ru-ru/library/yfk7eby4.aspx</a:t>
            </a:r>
          </a:p>
          <a:p>
            <a:pPr defTabSz="914400">
              <a:lnSpc>
                <a:spcPct val="100000"/>
              </a:lnSpc>
              <a:spcBef>
                <a:spcPts val="400"/>
              </a:spcBef>
              <a:defRPr sz="1200">
                <a:latin typeface="Calibri"/>
                <a:ea typeface="Calibri"/>
                <a:cs typeface="Calibri"/>
                <a:sym typeface="Calibri"/>
              </a:defRPr>
            </a:pPr>
            <a:r>
              <a:t>EventWaitHandle - Дескрипторы ожидания событий</a:t>
            </a:r>
          </a:p>
        </p:txBody>
      </p:sp>
    </p:spTree>
    <p:extLst>
      <p:ext uri="{BB962C8B-B14F-4D97-AF65-F5344CB8AC3E}">
        <p14:creationId xmlns:p14="http://schemas.microsoft.com/office/powerpoint/2010/main" val="8556362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0" name="Shape 940"/>
          <p:cNvSpPr>
            <a:spLocks noGrp="1" noRot="1" noChangeAspect="1"/>
          </p:cNvSpPr>
          <p:nvPr>
            <p:ph type="sldImg"/>
          </p:nvPr>
        </p:nvSpPr>
        <p:spPr>
          <a:xfrm>
            <a:off x="914400" y="685800"/>
            <a:ext cx="5029200" cy="3429000"/>
          </a:xfrm>
          <a:prstGeom prst="rect">
            <a:avLst/>
          </a:prstGeom>
        </p:spPr>
        <p:txBody>
          <a:bodyPr/>
          <a:lstStyle/>
          <a:p>
            <a:endParaRPr/>
          </a:p>
        </p:txBody>
      </p:sp>
      <p:sp>
        <p:nvSpPr>
          <p:cNvPr id="941" name="Shape 941"/>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r>
              <a:t>Мьютекс представляет собой взаимно исключающий синхронизирующий объект. Это означает, что он может быть получен потоком только по очереди. Мьютекс предназначен для тех ситуаций, в которых общий ресурс может быть одновременно использован только в одном потоке. Допустим, что системный журнал совместно используется в нескольких процессах, но только в одном из них данные могут записываться в файл этого журнала в любой момент времени. Для синхронизации процессов в данной ситуации идеально подходит мьютекс</a:t>
            </a:r>
          </a:p>
        </p:txBody>
      </p:sp>
    </p:spTree>
    <p:extLst>
      <p:ext uri="{BB962C8B-B14F-4D97-AF65-F5344CB8AC3E}">
        <p14:creationId xmlns:p14="http://schemas.microsoft.com/office/powerpoint/2010/main" val="17496985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 name="Shape 953"/>
          <p:cNvSpPr>
            <a:spLocks noGrp="1" noRot="1" noChangeAspect="1"/>
          </p:cNvSpPr>
          <p:nvPr>
            <p:ph type="sldImg"/>
          </p:nvPr>
        </p:nvSpPr>
        <p:spPr>
          <a:xfrm>
            <a:off x="914400" y="685800"/>
            <a:ext cx="5029200" cy="3429000"/>
          </a:xfrm>
          <a:prstGeom prst="rect">
            <a:avLst/>
          </a:prstGeom>
        </p:spPr>
        <p:txBody>
          <a:bodyPr/>
          <a:lstStyle/>
          <a:p>
            <a:endParaRPr/>
          </a:p>
        </p:txBody>
      </p:sp>
      <p:sp>
        <p:nvSpPr>
          <p:cNvPr id="954" name="Shape 954"/>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r>
              <a:rPr dirty="0"/>
              <a:t>Семафоры особенно полезны в тех случаях, когда общий ресурс состоит из группы или пула ресурсов. Например, пул ресурсов может состоять из целого ряда сетевых соединений, каждое из которых служит для передачи данных. Поэтому потоку, которому требуется сетевое соединение, все равно, какое именно соединение он получит. В данном случае семафор обеспечивает удобный механизм управления доступом к сетевым соединениям.</a:t>
            </a:r>
          </a:p>
        </p:txBody>
      </p:sp>
    </p:spTree>
    <p:extLst>
      <p:ext uri="{BB962C8B-B14F-4D97-AF65-F5344CB8AC3E}">
        <p14:creationId xmlns:p14="http://schemas.microsoft.com/office/powerpoint/2010/main" val="1469348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 name="Shape 1001"/>
          <p:cNvSpPr>
            <a:spLocks noGrp="1" noRot="1" noChangeAspect="1"/>
          </p:cNvSpPr>
          <p:nvPr>
            <p:ph type="sldImg"/>
          </p:nvPr>
        </p:nvSpPr>
        <p:spPr>
          <a:xfrm>
            <a:off x="914400" y="685800"/>
            <a:ext cx="5029200" cy="3429000"/>
          </a:xfrm>
          <a:prstGeom prst="rect">
            <a:avLst/>
          </a:prstGeom>
        </p:spPr>
        <p:txBody>
          <a:bodyPr/>
          <a:lstStyle/>
          <a:p>
            <a:endParaRPr/>
          </a:p>
        </p:txBody>
      </p:sp>
      <p:sp>
        <p:nvSpPr>
          <p:cNvPr id="1002" name="Shape 1002"/>
          <p:cNvSpPr>
            <a:spLocks noGrp="1"/>
          </p:cNvSpPr>
          <p:nvPr>
            <p:ph type="body" sz="quarter" idx="1"/>
          </p:nvPr>
        </p:nvSpPr>
        <p:spPr>
          <a:prstGeom prst="rect">
            <a:avLst/>
          </a:prstGeom>
        </p:spPr>
        <p:txBody>
          <a:bodyPr/>
          <a:lstStyle/>
          <a:p>
            <a:pPr defTabSz="914400">
              <a:lnSpc>
                <a:spcPct val="80000"/>
              </a:lnSpc>
              <a:spcBef>
                <a:spcPts val="300"/>
              </a:spcBef>
              <a:defRPr sz="1100">
                <a:latin typeface="Calibri"/>
                <a:ea typeface="Calibri"/>
                <a:cs typeface="Calibri"/>
                <a:sym typeface="Calibri"/>
              </a:defRPr>
            </a:pPr>
            <a:r>
              <a:t>Применяются события очень просто. Так, для события типа </a:t>
            </a:r>
            <a:r>
              <a:rPr b="1"/>
              <a:t>ManualResetEvent</a:t>
            </a:r>
            <a:r>
              <a:t> порядок применения следующий. Поток, ожидающий некоторое событие, вызывает метод WaitOne() для событийного объекта, представляющего данное событие. Если событийный объект находится в сигнальном состоянии, то происходит немедленный возврат из метода WaitOne(). В противном случае выполнение вызывающего потока приостанавливается до тех пор, пока не будет получено уведомление о событии. Как только событие произойдет в другом потоке, этот поток установит событийный объект в сигнальное состояние, вызвав метод </a:t>
            </a:r>
            <a:r>
              <a:rPr i="1"/>
              <a:t>Set()</a:t>
            </a:r>
            <a:r>
              <a:t>. Поэтому метод Set() следует рассматривать как уведомляющий о том, что событие произошло.</a:t>
            </a:r>
          </a:p>
          <a:p>
            <a:pPr defTabSz="914400">
              <a:lnSpc>
                <a:spcPct val="80000"/>
              </a:lnSpc>
              <a:spcBef>
                <a:spcPts val="300"/>
              </a:spcBef>
              <a:defRPr sz="1100">
                <a:latin typeface="Calibri"/>
                <a:ea typeface="Calibri"/>
                <a:cs typeface="Calibri"/>
                <a:sym typeface="Calibri"/>
              </a:defRPr>
            </a:pPr>
            <a:r>
              <a:t>После установки событийного объекта в сигнальное состояние произойдет немедленный возврат из метода WaitOne(), и первый поток возобновит свое выполнение. А в результате вызова метода Reset() событийный объект возвращается в несигнальное состояние.</a:t>
            </a:r>
          </a:p>
          <a:p>
            <a:pPr defTabSz="914400">
              <a:lnSpc>
                <a:spcPct val="80000"/>
              </a:lnSpc>
              <a:spcBef>
                <a:spcPts val="300"/>
              </a:spcBef>
              <a:defRPr sz="1100">
                <a:latin typeface="Calibri"/>
                <a:ea typeface="Calibri"/>
                <a:cs typeface="Calibri"/>
                <a:sym typeface="Calibri"/>
              </a:defRPr>
            </a:pPr>
            <a:r>
              <a:rPr b="1"/>
              <a:t>Событие AutoResetEvent</a:t>
            </a:r>
            <a:r>
              <a:t> отличается от события типа ManualResetEvent лишь способом установки в исходное состояние. Если для события типа ManualResetEvent событийный объект остается в сигнальном состоянии до тех пор, пока не будет вызван метод Reset(), то для события типа AutoResetEvent событийный объект автоматически переходит в несигнальное состояние, как только поток, ожидающий это событие, получит уведомление о нем и возобновит свое выполнение. Поэтому если применяется событие типа AutoResetEvent, то вызывать метод Reset() необязательно.</a:t>
            </a:r>
          </a:p>
          <a:p>
            <a:pPr defTabSz="914400">
              <a:lnSpc>
                <a:spcPct val="80000"/>
              </a:lnSpc>
              <a:spcBef>
                <a:spcPts val="300"/>
              </a:spcBef>
              <a:defRPr sz="1100">
                <a:latin typeface="Calibri"/>
                <a:ea typeface="Calibri"/>
                <a:cs typeface="Calibri"/>
                <a:sym typeface="Calibri"/>
              </a:defRPr>
            </a:pPr>
            <a:r>
              <a:rPr b="1"/>
              <a:t>Событие ManualResetEventSlim</a:t>
            </a:r>
            <a:r>
              <a:t> переводится в сигнальное состояние вызовом метода Set(), а с помощью Reset() возвращается обратно в несигнальное состояние. В случае вызова метода Set() при наличии множества потоков, ждущих перехода события в сигнальное состояние, ожидание всех этих потоков немедленно прекращается. В случае, если поток просто вызывает метод WaitOne(), а событие уже находится в сигнальном состоянии, ожидавший поток может сразу же продолжить работу.</a:t>
            </a:r>
          </a:p>
        </p:txBody>
      </p:sp>
    </p:spTree>
    <p:extLst>
      <p:ext uri="{BB962C8B-B14F-4D97-AF65-F5344CB8AC3E}">
        <p14:creationId xmlns:p14="http://schemas.microsoft.com/office/powerpoint/2010/main" val="19562975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Shape 1025"/>
          <p:cNvSpPr>
            <a:spLocks noGrp="1" noRot="1" noChangeAspect="1"/>
          </p:cNvSpPr>
          <p:nvPr>
            <p:ph type="sldImg"/>
          </p:nvPr>
        </p:nvSpPr>
        <p:spPr>
          <a:prstGeom prst="rect">
            <a:avLst/>
          </a:prstGeom>
        </p:spPr>
        <p:txBody>
          <a:bodyPr/>
          <a:lstStyle/>
          <a:p>
            <a:endParaRPr/>
          </a:p>
        </p:txBody>
      </p:sp>
      <p:sp>
        <p:nvSpPr>
          <p:cNvPr id="1026" name="Shape 1026"/>
          <p:cNvSpPr>
            <a:spLocks noGrp="1"/>
          </p:cNvSpPr>
          <p:nvPr>
            <p:ph type="body" sz="quarter" idx="1"/>
          </p:nvPr>
        </p:nvSpPr>
        <p:spPr>
          <a:prstGeom prst="rect">
            <a:avLst/>
          </a:prstGeom>
        </p:spPr>
        <p:txBody>
          <a:bodyPr/>
          <a:lstStyle/>
          <a:p>
            <a:pPr defTabSz="914400">
              <a:lnSpc>
                <a:spcPct val="100000"/>
              </a:lnSpc>
              <a:spcBef>
                <a:spcPts val="400"/>
              </a:spcBef>
              <a:defRPr sz="1200">
                <a:latin typeface="Calibri"/>
                <a:ea typeface="Calibri"/>
                <a:cs typeface="Calibri"/>
                <a:sym typeface="Calibri"/>
              </a:defRPr>
            </a:pPr>
            <a:r>
              <a:rPr b="1"/>
              <a:t>Получите и распишитесь</a:t>
            </a:r>
          </a:p>
          <a:p>
            <a:pPr defTabSz="914400">
              <a:lnSpc>
                <a:spcPct val="100000"/>
              </a:lnSpc>
              <a:spcBef>
                <a:spcPts val="400"/>
              </a:spcBef>
              <a:defRPr sz="1200">
                <a:latin typeface="Calibri"/>
                <a:ea typeface="Calibri"/>
                <a:cs typeface="Calibri"/>
                <a:sym typeface="Calibri"/>
              </a:defRPr>
            </a:pPr>
            <a:r>
              <a:t>Предположим, мы хотим исполнять задачи в фоновом режиме без затрат на создание каждый раз нового потока для новой задачи. Этой цели можно достигнуть, используя единственный рабочий поток с постоянным циклом, ожидающим появление задачи. Получив задачу, он приступает к ее выполнению. После окончания выполнения поток снова переходит в режим ожидания. Это обычный многопоточный сценарий. Наряду с избавлением от накладных расходов на создание потоков мы получаем последовательно исполняющиеся задачи, устраняя потенциальные проблемы взаимодействия между потоками и чрезмерное потребление ресурсов.</a:t>
            </a:r>
          </a:p>
          <a:p>
            <a:pPr defTabSz="914400">
              <a:lnSpc>
                <a:spcPct val="100000"/>
              </a:lnSpc>
              <a:spcBef>
                <a:spcPts val="400"/>
              </a:spcBef>
              <a:defRPr sz="1200">
                <a:latin typeface="Calibri"/>
                <a:ea typeface="Calibri"/>
                <a:cs typeface="Calibri"/>
                <a:sym typeface="Calibri"/>
              </a:defRPr>
            </a:pPr>
            <a:r>
              <a:t>Однако нужно решить что делать, если рабочий поток еще занят исполнением предыдущей задачи, а уже появилась следующая. Можно, например, блокировать исполнение, пока не завершена предыдущая задача. Это можно реализовать, используя два объекта типа AutoResetEvent – ready, который открывается (устанавливается путем вызова метода Set) рабочим потоком, когда он готов к работе, и go, который открывается вызывающим потоком, когда появляется новая задача. В следующем примере для демонстрации задачи используется простое строковое поле (объявленное с ключевым словом volatile для гарантии того, что оба потока будут видеть его в одном и том же состоянии):</a:t>
            </a:r>
          </a:p>
        </p:txBody>
      </p:sp>
    </p:spTree>
    <p:extLst>
      <p:ext uri="{BB962C8B-B14F-4D97-AF65-F5344CB8AC3E}">
        <p14:creationId xmlns:p14="http://schemas.microsoft.com/office/powerpoint/2010/main" val="10361407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 name="Shape 1046"/>
          <p:cNvSpPr>
            <a:spLocks noGrp="1" noRot="1" noChangeAspect="1"/>
          </p:cNvSpPr>
          <p:nvPr>
            <p:ph type="sldImg"/>
          </p:nvPr>
        </p:nvSpPr>
        <p:spPr>
          <a:prstGeom prst="rect">
            <a:avLst/>
          </a:prstGeom>
        </p:spPr>
        <p:txBody>
          <a:bodyPr/>
          <a:lstStyle/>
          <a:p>
            <a:endParaRPr/>
          </a:p>
        </p:txBody>
      </p:sp>
      <p:sp>
        <p:nvSpPr>
          <p:cNvPr id="1047" name="Shape 1047"/>
          <p:cNvSpPr>
            <a:spLocks noGrp="1"/>
          </p:cNvSpPr>
          <p:nvPr>
            <p:ph type="body" sz="quarter" idx="1"/>
          </p:nvPr>
        </p:nvSpPr>
        <p:spPr>
          <a:prstGeom prst="rect">
            <a:avLst/>
          </a:prstGeom>
        </p:spPr>
        <p:txBody>
          <a:bodyPr/>
          <a:lstStyle/>
          <a:p>
            <a:pPr defTabSz="914400">
              <a:lnSpc>
                <a:spcPct val="100000"/>
              </a:lnSpc>
              <a:spcBef>
                <a:spcPts val="400"/>
              </a:spcBef>
              <a:defRPr sz="1200">
                <a:latin typeface="Calibri"/>
                <a:ea typeface="Calibri"/>
                <a:cs typeface="Calibri"/>
                <a:sym typeface="Calibri"/>
              </a:defRPr>
            </a:pPr>
            <a:r>
              <a:t>Еще один распространенный сценарий работы с потоками – фоновая обработка задач из очереди. Это называется </a:t>
            </a:r>
            <a:r>
              <a:rPr b="1" i="1"/>
              <a:t>очередью Поставщик/Потребитель</a:t>
            </a:r>
            <a:r>
              <a:t>: Поставщик ставит задачи в очередь, Потребитель извлекает задачи из очереди в рабочем потоке. Очень похоже на предыдущий пример, за исключением того, что вызывающий поток не блокируется, если рабочий все еще занят предыдущей задачей.</a:t>
            </a:r>
          </a:p>
          <a:p>
            <a:pPr defTabSz="914400">
              <a:lnSpc>
                <a:spcPct val="100000"/>
              </a:lnSpc>
              <a:spcBef>
                <a:spcPts val="400"/>
              </a:spcBef>
              <a:defRPr sz="1200">
                <a:latin typeface="Calibri"/>
                <a:ea typeface="Calibri"/>
                <a:cs typeface="Calibri"/>
                <a:sym typeface="Calibri"/>
              </a:defRPr>
            </a:pPr>
            <a:r>
              <a:t>Очередь Поставщик/Потребитель масштабируема – потребителей может быть несколько, каждый обслуживает одну и ту же очередь, но в своем потоке. Это хороший способ использования преимуществ многопроцессорных систем, но оно все же ограничивает количество параллельно работающих потоков, чтобы избежать известных подводных камней (издержек на переключение контекста и борьбы за ресурсы).</a:t>
            </a:r>
          </a:p>
          <a:p>
            <a:pPr defTabSz="914400">
              <a:lnSpc>
                <a:spcPct val="100000"/>
              </a:lnSpc>
              <a:spcBef>
                <a:spcPts val="400"/>
              </a:spcBef>
              <a:defRPr sz="1200">
                <a:latin typeface="Calibri"/>
                <a:ea typeface="Calibri"/>
                <a:cs typeface="Calibri"/>
                <a:sym typeface="Calibri"/>
              </a:defRPr>
            </a:pPr>
            <a:r>
              <a:t>В следующем примере единственный </a:t>
            </a:r>
            <a:r>
              <a:rPr b="1"/>
              <a:t>AutoResetEvent</a:t>
            </a:r>
            <a:r>
              <a:t> используется для сигнализации рабочему потоку, который приостанавливается, только если ему больше нечего исполнять (очередь пуста). Для очереди используется </a:t>
            </a:r>
            <a:r>
              <a:rPr b="1"/>
              <a:t>Queue&lt;&gt;</a:t>
            </a:r>
            <a:r>
              <a:t>, доступ к ней защищен блокировкой для обеспечения потоковой безопасности. Рабочий поток завершается, если встречает null-задачу</a:t>
            </a:r>
          </a:p>
        </p:txBody>
      </p:sp>
    </p:spTree>
    <p:extLst>
      <p:ext uri="{BB962C8B-B14F-4D97-AF65-F5344CB8AC3E}">
        <p14:creationId xmlns:p14="http://schemas.microsoft.com/office/powerpoint/2010/main" val="13305733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2" name="Shape 1282"/>
          <p:cNvSpPr>
            <a:spLocks noGrp="1" noRot="1" noChangeAspect="1"/>
          </p:cNvSpPr>
          <p:nvPr>
            <p:ph type="sldImg"/>
          </p:nvPr>
        </p:nvSpPr>
        <p:spPr>
          <a:xfrm>
            <a:off x="914400" y="685800"/>
            <a:ext cx="5029200" cy="3429000"/>
          </a:xfrm>
          <a:prstGeom prst="rect">
            <a:avLst/>
          </a:prstGeom>
        </p:spPr>
        <p:txBody>
          <a:bodyPr/>
          <a:lstStyle/>
          <a:p>
            <a:endParaRPr/>
          </a:p>
        </p:txBody>
      </p:sp>
      <p:sp>
        <p:nvSpPr>
          <p:cNvPr id="1283" name="Shape 1283"/>
          <p:cNvSpPr>
            <a:spLocks noGrp="1"/>
          </p:cNvSpPr>
          <p:nvPr>
            <p:ph type="body" sz="quarter" idx="1"/>
          </p:nvPr>
        </p:nvSpPr>
        <p:spPr>
          <a:prstGeom prst="rect">
            <a:avLst/>
          </a:prstGeom>
        </p:spPr>
        <p:txBody>
          <a:bodyPr/>
          <a:lstStyle/>
          <a:p>
            <a:r>
              <a:t>Другой подход разработки асинхронных программ основан на:</a:t>
            </a:r>
          </a:p>
          <a:p>
            <a:endParaRPr/>
          </a:p>
          <a:p>
            <a:endParaRPr/>
          </a:p>
          <a:p>
            <a:r>
              <a:t>	•	Threads;</a:t>
            </a:r>
          </a:p>
          <a:p>
            <a:r>
              <a:t>	•	Async Programing Model (APM представлена с помощью вызова асинхронных методов делегата BeginInvoke/EndInvoke);</a:t>
            </a:r>
          </a:p>
          <a:p>
            <a:r>
              <a:t>	•	Event-based Asynchronous Pattern (примером может служить реализация BackgroundWorker);</a:t>
            </a:r>
          </a:p>
          <a:p>
            <a:r>
              <a:t>	•	ThreadPool.QueueUserWorkItem.</a:t>
            </a:r>
          </a:p>
        </p:txBody>
      </p:sp>
    </p:spTree>
    <p:extLst>
      <p:ext uri="{BB962C8B-B14F-4D97-AF65-F5344CB8AC3E}">
        <p14:creationId xmlns:p14="http://schemas.microsoft.com/office/powerpoint/2010/main" val="485560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Shape 111"/>
          <p:cNvSpPr>
            <a:spLocks noGrp="1" noRot="1" noChangeAspect="1"/>
          </p:cNvSpPr>
          <p:nvPr>
            <p:ph type="sldImg"/>
          </p:nvPr>
        </p:nvSpPr>
        <p:spPr>
          <a:xfrm>
            <a:off x="914400" y="685800"/>
            <a:ext cx="5029200" cy="3429000"/>
          </a:xfrm>
          <a:prstGeom prst="rect">
            <a:avLst/>
          </a:prstGeom>
        </p:spPr>
        <p:txBody>
          <a:bodyPr/>
          <a:lstStyle/>
          <a:p>
            <a:endParaRPr/>
          </a:p>
        </p:txBody>
      </p:sp>
      <p:sp>
        <p:nvSpPr>
          <p:cNvPr id="112" name="Shape 112"/>
          <p:cNvSpPr>
            <a:spLocks noGrp="1"/>
          </p:cNvSpPr>
          <p:nvPr>
            <p:ph type="body" sz="quarter" idx="1"/>
          </p:nvPr>
        </p:nvSpPr>
        <p:spPr>
          <a:prstGeom prst="rect">
            <a:avLst/>
          </a:prstGeom>
        </p:spPr>
        <p:txBody>
          <a:bodyPr/>
          <a:lstStyle/>
          <a:p>
            <a:pPr defTabSz="914400">
              <a:lnSpc>
                <a:spcPct val="90000"/>
              </a:lnSpc>
              <a:spcBef>
                <a:spcPts val="400"/>
              </a:spcBef>
              <a:defRPr sz="1200">
                <a:latin typeface="Calibri"/>
                <a:ea typeface="Calibri"/>
                <a:cs typeface="Calibri"/>
                <a:sym typeface="Calibri"/>
              </a:defRPr>
            </a:pPr>
            <a:r>
              <a:rPr dirty="0"/>
              <a:t>Управление многопоточностью осуществляет планировщик потоков, эту функцию CLR обычно делегирует операционной системе. Планировщик потоков гарантирует, что активным потокам выделяется соответствующее время на выполнение, а потоки, ожидающие или блокированные, к примеру, на ожидании эксклюзивной блокировки, или пользовательского ввода – не потребляют времени CPU.</a:t>
            </a:r>
          </a:p>
          <a:p>
            <a:pPr defTabSz="914400">
              <a:lnSpc>
                <a:spcPct val="90000"/>
              </a:lnSpc>
              <a:spcBef>
                <a:spcPts val="400"/>
              </a:spcBef>
              <a:defRPr sz="1200">
                <a:latin typeface="Calibri"/>
                <a:ea typeface="Calibri"/>
                <a:cs typeface="Calibri"/>
                <a:sym typeface="Calibri"/>
              </a:defRPr>
            </a:pPr>
            <a:r>
              <a:rPr dirty="0"/>
              <a:t>На однопроцессорных компьютерах планировщик потоков использует квантование времени – быстрое переключение между выполнением каждого из активных потоков. Это приводит к непредсказуемому поведению, как в самом первом примере, где каждая последовательность символов ‘</a:t>
            </a:r>
            <a:r>
              <a:rPr b="1" dirty="0"/>
              <a:t>X</a:t>
            </a:r>
            <a:r>
              <a:rPr dirty="0"/>
              <a:t>’ и ‘</a:t>
            </a:r>
            <a:r>
              <a:rPr b="1" dirty="0"/>
              <a:t>Y</a:t>
            </a:r>
            <a:r>
              <a:rPr dirty="0"/>
              <a:t>’ соответствует кванту времени, выделенному потоку. В Windows XP типичное значение кванта времени – десятки миллисекунд – выбрано как намного большее, чем затраты CPU на переключение контекста между потоками (несколько микросекунд).</a:t>
            </a:r>
          </a:p>
          <a:p>
            <a:pPr defTabSz="914400">
              <a:lnSpc>
                <a:spcPct val="90000"/>
              </a:lnSpc>
              <a:spcBef>
                <a:spcPts val="400"/>
              </a:spcBef>
              <a:defRPr sz="1200">
                <a:latin typeface="Calibri"/>
                <a:ea typeface="Calibri"/>
                <a:cs typeface="Calibri"/>
                <a:sym typeface="Calibri"/>
              </a:defRPr>
            </a:pPr>
            <a:r>
              <a:rPr dirty="0"/>
              <a:t>На многопроцессорных компьютерах многопоточность реализована как смесь квантования времени и подлинного параллелизма, когда разные потоки выполняют код на разных CPU. Необходимость квантования времени все равно остается, так как операционная система должна обслуживать как свои собственные потоки, так и потоки других приложений.</a:t>
            </a:r>
          </a:p>
          <a:p>
            <a:pPr defTabSz="914400">
              <a:lnSpc>
                <a:spcPct val="90000"/>
              </a:lnSpc>
              <a:spcBef>
                <a:spcPts val="400"/>
              </a:spcBef>
              <a:defRPr sz="1200">
                <a:latin typeface="Calibri"/>
                <a:ea typeface="Calibri"/>
                <a:cs typeface="Calibri"/>
                <a:sym typeface="Calibri"/>
              </a:defRPr>
            </a:pPr>
            <a:r>
              <a:rPr dirty="0"/>
              <a:t>Говорят, что поток </a:t>
            </a:r>
            <a:r>
              <a:rPr b="1" i="1" dirty="0"/>
              <a:t>вытесняется,</a:t>
            </a:r>
            <a:r>
              <a:rPr dirty="0"/>
              <a:t> когда его выполнение приостанавливается из-за внешних факторов типа квантования времени. В большинстве случаев поток не может контролировать, когда и где он будет вытеснен.</a:t>
            </a:r>
          </a:p>
        </p:txBody>
      </p:sp>
    </p:spTree>
    <p:extLst>
      <p:ext uri="{BB962C8B-B14F-4D97-AF65-F5344CB8AC3E}">
        <p14:creationId xmlns:p14="http://schemas.microsoft.com/office/powerpoint/2010/main" val="14242689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8" name="Shape 1288"/>
          <p:cNvSpPr>
            <a:spLocks noGrp="1" noRot="1" noChangeAspect="1"/>
          </p:cNvSpPr>
          <p:nvPr>
            <p:ph type="sldImg"/>
          </p:nvPr>
        </p:nvSpPr>
        <p:spPr>
          <a:xfrm>
            <a:off x="914400" y="685800"/>
            <a:ext cx="5029200" cy="3429000"/>
          </a:xfrm>
          <a:prstGeom prst="rect">
            <a:avLst/>
          </a:prstGeom>
        </p:spPr>
        <p:txBody>
          <a:bodyPr/>
          <a:lstStyle/>
          <a:p>
            <a:endParaRPr/>
          </a:p>
        </p:txBody>
      </p:sp>
      <p:sp>
        <p:nvSpPr>
          <p:cNvPr id="1289" name="Shape 1289"/>
          <p:cNvSpPr>
            <a:spLocks noGrp="1"/>
          </p:cNvSpPr>
          <p:nvPr>
            <p:ph type="body" sz="quarter" idx="1"/>
          </p:nvPr>
        </p:nvSpPr>
        <p:spPr>
          <a:prstGeom prst="rect">
            <a:avLst/>
          </a:prstGeom>
        </p:spPr>
        <p:txBody>
          <a:bodyPr/>
          <a:lstStyle/>
          <a:p>
            <a:r>
              <a:t>Другой подход разработки асинхронных программ основан на:</a:t>
            </a:r>
          </a:p>
          <a:p>
            <a:endParaRPr/>
          </a:p>
          <a:p>
            <a:endParaRPr/>
          </a:p>
          <a:p>
            <a:r>
              <a:t>	•	Threads;</a:t>
            </a:r>
          </a:p>
          <a:p>
            <a:r>
              <a:t>	•	Async Programing Model (APM представлена с помощью вызова асинхронных методов делегата BeginInvoke/EndInvoke);</a:t>
            </a:r>
          </a:p>
          <a:p>
            <a:r>
              <a:t>	•	Event-based Asynchronous Pattern (примером может служить реализация BackgroundWorker);</a:t>
            </a:r>
          </a:p>
          <a:p>
            <a:r>
              <a:t>	•	ThreadPool.QueueUserWorkItem.</a:t>
            </a:r>
          </a:p>
        </p:txBody>
      </p:sp>
    </p:spTree>
    <p:extLst>
      <p:ext uri="{BB962C8B-B14F-4D97-AF65-F5344CB8AC3E}">
        <p14:creationId xmlns:p14="http://schemas.microsoft.com/office/powerpoint/2010/main" val="4027242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2" name="Shape 1312"/>
          <p:cNvSpPr>
            <a:spLocks noGrp="1" noRot="1" noChangeAspect="1"/>
          </p:cNvSpPr>
          <p:nvPr>
            <p:ph type="sldImg"/>
          </p:nvPr>
        </p:nvSpPr>
        <p:spPr>
          <a:xfrm>
            <a:off x="914400" y="685800"/>
            <a:ext cx="5029200" cy="3429000"/>
          </a:xfrm>
          <a:prstGeom prst="rect">
            <a:avLst/>
          </a:prstGeom>
        </p:spPr>
        <p:txBody>
          <a:bodyPr/>
          <a:lstStyle/>
          <a:p>
            <a:endParaRPr/>
          </a:p>
        </p:txBody>
      </p:sp>
      <p:sp>
        <p:nvSpPr>
          <p:cNvPr id="1313" name="Shape 1313"/>
          <p:cNvSpPr>
            <a:spLocks noGrp="1"/>
          </p:cNvSpPr>
          <p:nvPr>
            <p:ph type="body" sz="quarter" idx="1"/>
          </p:nvPr>
        </p:nvSpPr>
        <p:spPr>
          <a:prstGeom prst="rect">
            <a:avLst/>
          </a:prstGeom>
        </p:spPr>
        <p:txBody>
          <a:bodyPr/>
          <a:lstStyle/>
          <a:p>
            <a:r>
              <a:t>ласс Task представляет собой обертку над потоками для выполнения асинхронных операций. Он очень удобен тем что программисту нужно перестать мыслить о том как создать поток, когда его создать, когда запустить , как уничтожить поток. За вас всю эту роботу выполняют таски. Ну что же приступим. Есть несколько способов создать экземпляр класса Task. Наиболее распространенный подход с использованием свойства Factory задачи для извлечения экземпляра TaskFactory, который можно использовать для создания задачи для нескольких целей. Например, для создания задачи Task, выполняющей действие, можно использовать фабричный метод StartNew. В основном часто используемым является типизированный возврат значений из таска с помощью Task&lt;TResult&gt; . В .Net Framework 4.0 и выше основой асинхронного и параллельного программирования есть Tasks и TPL (Task Parallel Library).</a:t>
            </a:r>
          </a:p>
        </p:txBody>
      </p:sp>
    </p:spTree>
    <p:extLst>
      <p:ext uri="{BB962C8B-B14F-4D97-AF65-F5344CB8AC3E}">
        <p14:creationId xmlns:p14="http://schemas.microsoft.com/office/powerpoint/2010/main" val="270744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130"/>
          <p:cNvSpPr>
            <a:spLocks noGrp="1" noRot="1" noChangeAspect="1"/>
          </p:cNvSpPr>
          <p:nvPr>
            <p:ph type="sldImg"/>
          </p:nvPr>
        </p:nvSpPr>
        <p:spPr>
          <a:xfrm>
            <a:off x="914400" y="685800"/>
            <a:ext cx="5029200" cy="3429000"/>
          </a:xfrm>
          <a:prstGeom prst="rect">
            <a:avLst/>
          </a:prstGeom>
        </p:spPr>
        <p:txBody>
          <a:bodyPr/>
          <a:lstStyle/>
          <a:p>
            <a:endParaRPr/>
          </a:p>
        </p:txBody>
      </p:sp>
      <p:sp>
        <p:nvSpPr>
          <p:cNvPr id="131" name="Shape 131"/>
          <p:cNvSpPr>
            <a:spLocks noGrp="1"/>
          </p:cNvSpPr>
          <p:nvPr>
            <p:ph type="body" sz="quarter" idx="1"/>
          </p:nvPr>
        </p:nvSpPr>
        <p:spPr>
          <a:prstGeom prst="rect">
            <a:avLst/>
          </a:prstGeom>
        </p:spPr>
        <p:txBody>
          <a:bodyPr/>
          <a:lstStyle/>
          <a:p>
            <a:pPr defTabSz="914400">
              <a:lnSpc>
                <a:spcPct val="100000"/>
              </a:lnSpc>
              <a:spcBef>
                <a:spcPts val="400"/>
              </a:spcBef>
              <a:defRPr sz="1200">
                <a:latin typeface="Calibri"/>
                <a:ea typeface="Calibri"/>
                <a:cs typeface="Calibri"/>
                <a:sym typeface="Calibri"/>
              </a:defRPr>
            </a:pPr>
            <a:r>
              <a:t>структура, создаваемая Windows для каждого потока, служащая, в частности, для запоминания состояния регистров на момент окончания последнего по времени кванта исполнения потока</a:t>
            </a:r>
          </a:p>
          <a:p>
            <a:pPr defTabSz="914400">
              <a:lnSpc>
                <a:spcPct val="90000"/>
              </a:lnSpc>
              <a:spcBef>
                <a:spcPts val="400"/>
              </a:spcBef>
              <a:defRPr sz="1200">
                <a:latin typeface="Calibri"/>
                <a:ea typeface="Calibri"/>
                <a:cs typeface="Calibri"/>
                <a:sym typeface="Calibri"/>
              </a:defRPr>
            </a:pPr>
            <a:r>
              <a:t>Управление многопоточностью осуществляет планировщик потоков, эту функцию CLR обычно делегирует операционной системе. Планировщик потоков гарантирует, что активным потокам выделяется соответствующее время на выполнение, а потоки, ожидающие или блокированные, к примеру, на ожидании эксклюзивной блокировки, или пользовательского ввода – не потребляют времени CPU.</a:t>
            </a:r>
          </a:p>
          <a:p>
            <a:pPr defTabSz="914400">
              <a:lnSpc>
                <a:spcPct val="90000"/>
              </a:lnSpc>
              <a:spcBef>
                <a:spcPts val="400"/>
              </a:spcBef>
              <a:defRPr sz="1200">
                <a:latin typeface="Calibri"/>
                <a:ea typeface="Calibri"/>
                <a:cs typeface="Calibri"/>
                <a:sym typeface="Calibri"/>
              </a:defRPr>
            </a:pPr>
            <a:r>
              <a:t>На однопроцессорных компьютерах планировщик потоков использует квантование времени – быстрое переключение между выполнением каждого из активных потоков. Это приводит к непредсказуемому поведению, как в самом первом примере, где каждая последовательность символов ‘</a:t>
            </a:r>
            <a:r>
              <a:rPr b="1"/>
              <a:t>X</a:t>
            </a:r>
            <a:r>
              <a:t>’ и ‘</a:t>
            </a:r>
            <a:r>
              <a:rPr b="1"/>
              <a:t>Y</a:t>
            </a:r>
            <a:r>
              <a:t>’ соответствует кванту времени, выделенному потоку. В Windows XP типичное значение кванта времени – десятки миллисекунд – выбрано как намного большее, чем затраты CPU на переключение контекста между потоками (несколько микросекунд).</a:t>
            </a:r>
          </a:p>
          <a:p>
            <a:pPr defTabSz="914400">
              <a:lnSpc>
                <a:spcPct val="90000"/>
              </a:lnSpc>
              <a:spcBef>
                <a:spcPts val="400"/>
              </a:spcBef>
              <a:defRPr sz="1200">
                <a:latin typeface="Calibri"/>
                <a:ea typeface="Calibri"/>
                <a:cs typeface="Calibri"/>
                <a:sym typeface="Calibri"/>
              </a:defRPr>
            </a:pPr>
            <a:r>
              <a:t>На многопроцессорных компьютерах многопоточность реализована как смесь квантования времени и подлинного параллелизма, когда разные потоки выполняют код на разных CPU. Необходимость квантования времени все равно остается, так как операционная система должна обслуживать как свои собственные потоки, так и потоки других приложений.</a:t>
            </a:r>
          </a:p>
          <a:p>
            <a:pPr defTabSz="914400">
              <a:lnSpc>
                <a:spcPct val="90000"/>
              </a:lnSpc>
              <a:spcBef>
                <a:spcPts val="400"/>
              </a:spcBef>
              <a:defRPr sz="1200">
                <a:latin typeface="Calibri"/>
                <a:ea typeface="Calibri"/>
                <a:cs typeface="Calibri"/>
                <a:sym typeface="Calibri"/>
              </a:defRPr>
            </a:pPr>
            <a:r>
              <a:t>Говорят, что поток </a:t>
            </a:r>
            <a:r>
              <a:rPr b="1" i="1"/>
              <a:t>вытесняется,</a:t>
            </a:r>
            <a:r>
              <a:t> когда его выполнение приостанавливается из-за внешних факторов типа квантования времени. В большинстве случаев поток не может контролировать, когда и где он будет вытеснен.</a:t>
            </a:r>
          </a:p>
        </p:txBody>
      </p:sp>
    </p:spTree>
    <p:extLst>
      <p:ext uri="{BB962C8B-B14F-4D97-AF65-F5344CB8AC3E}">
        <p14:creationId xmlns:p14="http://schemas.microsoft.com/office/powerpoint/2010/main" val="1911759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a:spLocks noGrp="1" noRot="1" noChangeAspect="1"/>
          </p:cNvSpPr>
          <p:nvPr>
            <p:ph type="sldImg"/>
          </p:nvPr>
        </p:nvSpPr>
        <p:spPr>
          <a:xfrm>
            <a:off x="914400" y="685800"/>
            <a:ext cx="5029200" cy="3429000"/>
          </a:xfrm>
          <a:prstGeom prst="rect">
            <a:avLst/>
          </a:prstGeom>
        </p:spPr>
        <p:txBody>
          <a:bodyPr/>
          <a:lstStyle/>
          <a:p>
            <a:endParaRPr/>
          </a:p>
        </p:txBody>
      </p:sp>
      <p:sp>
        <p:nvSpPr>
          <p:cNvPr id="138" name="Shape 138"/>
          <p:cNvSpPr>
            <a:spLocks noGrp="1"/>
          </p:cNvSpPr>
          <p:nvPr>
            <p:ph type="body" sz="quarter" idx="1"/>
          </p:nvPr>
        </p:nvSpPr>
        <p:spPr>
          <a:prstGeom prst="rect">
            <a:avLst/>
          </a:prstGeom>
        </p:spPr>
        <p:txBody>
          <a:bodyPr/>
          <a:lstStyle/>
          <a:p>
            <a:pPr defTabSz="914400">
              <a:lnSpc>
                <a:spcPct val="90000"/>
              </a:lnSpc>
              <a:spcBef>
                <a:spcPts val="400"/>
              </a:spcBef>
              <a:defRPr sz="1200">
                <a:latin typeface="Calibri"/>
                <a:ea typeface="Calibri"/>
                <a:cs typeface="Calibri"/>
                <a:sym typeface="Calibri"/>
              </a:defRPr>
            </a:pPr>
            <a:r>
              <a:rPr dirty="0"/>
              <a:t>Процессы, запущенные управляемым кодом может иметь несколько потоков. В самом деле, CLR  сама по себе может создает ряд потоков (например, для финализации и сборки мусора). потоки управляемого код, как правило, называются управляемыми потоками, в то время как другие называются нативными потоками. Не только CLR  может создать потоки; часто потоки создаются совместно с </a:t>
            </a:r>
            <a:r>
              <a:rPr dirty="0" smtClean="0"/>
              <a:t>на</a:t>
            </a:r>
            <a:r>
              <a:rPr lang="ru-RU" dirty="0" smtClean="0"/>
              <a:t>т</a:t>
            </a:r>
            <a:r>
              <a:rPr dirty="0" smtClean="0"/>
              <a:t>ивными </a:t>
            </a:r>
            <a:r>
              <a:rPr dirty="0"/>
              <a:t>библиотек в рамках управляемого процесса. Управляемые потоки подкрепляются </a:t>
            </a:r>
            <a:r>
              <a:rPr dirty="0" smtClean="0"/>
              <a:t>на</a:t>
            </a:r>
            <a:r>
              <a:rPr lang="ru-RU" dirty="0" smtClean="0"/>
              <a:t>т</a:t>
            </a:r>
            <a:r>
              <a:rPr dirty="0" smtClean="0"/>
              <a:t>ивными </a:t>
            </a:r>
            <a:r>
              <a:rPr dirty="0"/>
              <a:t>потоками, на которые их накладывает CLR.  Важно понимать, что каждый (нативный или управляемых) поток имеет свой собственный стек вызовов. Для поддержки функций, таких как обработка исключений, CLR управляет некоторыми данными, которые хранятся в стеке для того, чтобы быть в состоянии найти управляемые кадры вызова метода и так далее. Вывоз мусора, тоже нуждается в поддержке со CLR конкретных понятий, переплетенных с состоянием управляемой потока. Напомним, одним из этапов сбора сборщиком нуждается для сканирования «корней» на всех стеков потоков.</a:t>
            </a:r>
          </a:p>
          <a:p>
            <a:pPr defTabSz="914400">
              <a:lnSpc>
                <a:spcPct val="90000"/>
              </a:lnSpc>
              <a:spcBef>
                <a:spcPts val="400"/>
              </a:spcBef>
              <a:defRPr sz="1200">
                <a:latin typeface="Calibri"/>
                <a:ea typeface="Calibri"/>
                <a:cs typeface="Calibri"/>
                <a:sym typeface="Calibri"/>
              </a:defRPr>
            </a:pPr>
            <a:r>
              <a:rPr dirty="0"/>
              <a:t>Нативные приложения имеют только нативные потоки, которые полностью управляются планировщиком операционной системы.Управляемое приложение показано на рисунке справа есть много </a:t>
            </a:r>
            <a:r>
              <a:rPr lang="ru-RU" dirty="0" smtClean="0"/>
              <a:t>собственных потоков</a:t>
            </a:r>
            <a:r>
              <a:rPr dirty="0" smtClean="0"/>
              <a:t>, </a:t>
            </a:r>
            <a:r>
              <a:rPr dirty="0"/>
              <a:t>некоторые из которых используются исключительно </a:t>
            </a:r>
            <a:r>
              <a:rPr dirty="0" smtClean="0"/>
              <a:t>сам</a:t>
            </a:r>
            <a:r>
              <a:rPr lang="ru-RU" dirty="0" smtClean="0"/>
              <a:t>ой</a:t>
            </a:r>
            <a:r>
              <a:rPr dirty="0" smtClean="0"/>
              <a:t> исполн</a:t>
            </a:r>
            <a:r>
              <a:rPr lang="ru-RU" dirty="0" err="1" smtClean="0"/>
              <a:t>яющей</a:t>
            </a:r>
            <a:r>
              <a:rPr lang="ru-RU" baseline="0" dirty="0" smtClean="0"/>
              <a:t> средой</a:t>
            </a:r>
            <a:r>
              <a:rPr dirty="0" smtClean="0"/>
              <a:t>. </a:t>
            </a:r>
            <a:r>
              <a:rPr dirty="0"/>
              <a:t>Другие используются в качестве управляемой нитью проходит пользовательского кода, с привлечением в CLR для различных аспектов государственного управления. Наконец, пулы потоков могут существовать, которые используют ограниченное количество собственных потоков, но позволяют пользовательский код для размещения работ в очереди. При этом реализуется своего рода мультиплексирования механизма, посредством которого CLR снижает число собственных потоков и выполняет свой собственный вид политики планирования (например, путем слива очередь рабочего элемента и присвоение нить, чтобы сделать работу). Вернемся ко многим из пунктов сюда позже.</a:t>
            </a:r>
          </a:p>
        </p:txBody>
      </p:sp>
    </p:spTree>
    <p:extLst>
      <p:ext uri="{BB962C8B-B14F-4D97-AF65-F5344CB8AC3E}">
        <p14:creationId xmlns:p14="http://schemas.microsoft.com/office/powerpoint/2010/main" val="42999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914400" y="685800"/>
            <a:ext cx="50292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pPr defTabSz="914400">
              <a:lnSpc>
                <a:spcPct val="90000"/>
              </a:lnSpc>
              <a:spcBef>
                <a:spcPts val="400"/>
              </a:spcBef>
              <a:defRPr sz="1200">
                <a:latin typeface="Calibri"/>
                <a:ea typeface="Calibri"/>
                <a:cs typeface="Calibri"/>
                <a:sym typeface="Calibri"/>
              </a:defRPr>
            </a:pPr>
            <a:r>
              <a:rPr dirty="0"/>
              <a:t>Управление многопоточностью осуществляет планировщик потоков, эту функцию CLR обычно делегирует операционной системе. Планировщик потоков гарантирует, что активным потокам выделяется соответствующее время на выполнение, а потоки, ожидающие или блокированные, к примеру, на ожидании эксклюзивной блокировки, или пользовательского ввода – не потребляют времени CPU.</a:t>
            </a:r>
          </a:p>
          <a:p>
            <a:pPr defTabSz="914400">
              <a:lnSpc>
                <a:spcPct val="90000"/>
              </a:lnSpc>
              <a:spcBef>
                <a:spcPts val="400"/>
              </a:spcBef>
              <a:defRPr sz="1200">
                <a:latin typeface="Calibri"/>
                <a:ea typeface="Calibri"/>
                <a:cs typeface="Calibri"/>
                <a:sym typeface="Calibri"/>
              </a:defRPr>
            </a:pPr>
            <a:r>
              <a:rPr dirty="0"/>
              <a:t>На однопроцессорных компьютерах планировщик потоков использует квантование времени – быстрое переключение между выполнением каждого из активных потоков. Это приводит к непредсказуемому поведению, как в самом первом примере, где каждая последовательность символов ‘</a:t>
            </a:r>
            <a:r>
              <a:rPr b="1" dirty="0"/>
              <a:t>X</a:t>
            </a:r>
            <a:r>
              <a:rPr dirty="0"/>
              <a:t>’ и ‘</a:t>
            </a:r>
            <a:r>
              <a:rPr b="1" dirty="0"/>
              <a:t>Y</a:t>
            </a:r>
            <a:r>
              <a:rPr dirty="0"/>
              <a:t>’ соответствует кванту времени, выделенному потоку. В Windows XP типичное значение кванта времени – десятки миллисекунд – выбрано как намного большее, чем затраты CPU на переключение контекста между потоками (несколько микросекунд).</a:t>
            </a:r>
          </a:p>
          <a:p>
            <a:pPr defTabSz="914400">
              <a:lnSpc>
                <a:spcPct val="90000"/>
              </a:lnSpc>
              <a:spcBef>
                <a:spcPts val="400"/>
              </a:spcBef>
              <a:defRPr sz="1200">
                <a:latin typeface="Calibri"/>
                <a:ea typeface="Calibri"/>
                <a:cs typeface="Calibri"/>
                <a:sym typeface="Calibri"/>
              </a:defRPr>
            </a:pPr>
            <a:r>
              <a:rPr dirty="0"/>
              <a:t>На многопроцессорных компьютерах многопоточность реализована как смесь квантования времени и подлинного параллелизма, когда разные потоки выполняют код на разных CPU. Необходимость квантования времени все равно остается, так как операционная система должна обслуживать как свои собственные потоки, так и потоки других приложений.</a:t>
            </a:r>
          </a:p>
          <a:p>
            <a:pPr defTabSz="914400">
              <a:lnSpc>
                <a:spcPct val="90000"/>
              </a:lnSpc>
              <a:spcBef>
                <a:spcPts val="400"/>
              </a:spcBef>
              <a:defRPr sz="1200">
                <a:latin typeface="Calibri"/>
                <a:ea typeface="Calibri"/>
                <a:cs typeface="Calibri"/>
                <a:sym typeface="Calibri"/>
              </a:defRPr>
            </a:pPr>
            <a:r>
              <a:rPr dirty="0"/>
              <a:t>Говорят, что поток </a:t>
            </a:r>
            <a:r>
              <a:rPr b="1" i="1" dirty="0"/>
              <a:t>вытесняется,</a:t>
            </a:r>
            <a:r>
              <a:rPr dirty="0"/>
              <a:t> когда его выполнение приостанавливается из-за внешних факторов типа квантования времени. В большинстве случаев поток не может контролировать, когда и где он будет вытеснен.</a:t>
            </a:r>
          </a:p>
        </p:txBody>
      </p:sp>
    </p:spTree>
    <p:extLst>
      <p:ext uri="{BB962C8B-B14F-4D97-AF65-F5344CB8AC3E}">
        <p14:creationId xmlns:p14="http://schemas.microsoft.com/office/powerpoint/2010/main" val="982906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4400" y="685800"/>
            <a:ext cx="5029200" cy="3429000"/>
          </a:xfrm>
        </p:spPr>
      </p:sp>
      <p:sp>
        <p:nvSpPr>
          <p:cNvPr id="3" name="Notes Placeholder 2"/>
          <p:cNvSpPr>
            <a:spLocks noGrp="1"/>
          </p:cNvSpPr>
          <p:nvPr>
            <p:ph type="body" idx="1"/>
          </p:nvPr>
        </p:nvSpPr>
        <p:spPr/>
        <p:txBody>
          <a:bodyPr/>
          <a:lstStyle/>
          <a:p>
            <a:r>
              <a:rPr lang="ru-RU" sz="2200" b="0" i="0" dirty="0" smtClean="0">
                <a:effectLst/>
                <a:latin typeface="+mj-lt"/>
                <a:ea typeface="+mj-ea"/>
                <a:cs typeface="+mj-cs"/>
                <a:sym typeface="Helvetica Neue"/>
              </a:rPr>
              <a:t>Как все наверняка знают, поток в .NET </a:t>
            </a:r>
            <a:r>
              <a:rPr lang="ru-RU" sz="2200" b="0" i="0" dirty="0" err="1" smtClean="0">
                <a:effectLst/>
                <a:latin typeface="+mj-lt"/>
                <a:ea typeface="+mj-ea"/>
                <a:cs typeface="+mj-cs"/>
                <a:sym typeface="Helvetica Neue"/>
              </a:rPr>
              <a:t>Framework</a:t>
            </a:r>
            <a:r>
              <a:rPr lang="ru-RU" sz="2200" b="0" i="0" dirty="0" smtClean="0">
                <a:effectLst/>
                <a:latin typeface="+mj-lt"/>
                <a:ea typeface="+mj-ea"/>
                <a:cs typeface="+mj-cs"/>
                <a:sym typeface="Helvetica Neue"/>
              </a:rPr>
              <a:t> представлен в виде класса </a:t>
            </a:r>
            <a:r>
              <a:rPr lang="ru-RU" sz="2200" b="0" i="1" dirty="0" err="1" smtClean="0">
                <a:effectLst/>
                <a:latin typeface="+mj-lt"/>
                <a:ea typeface="+mj-ea"/>
                <a:cs typeface="+mj-cs"/>
                <a:sym typeface="Helvetica Neue"/>
              </a:rPr>
              <a:t>Thread</a:t>
            </a:r>
            <a:r>
              <a:rPr lang="ru-RU" sz="2200" b="0" i="0" dirty="0" smtClean="0">
                <a:effectLst/>
                <a:latin typeface="+mj-lt"/>
                <a:ea typeface="+mj-ea"/>
                <a:cs typeface="+mj-cs"/>
                <a:sym typeface="Helvetica Neue"/>
              </a:rPr>
              <a:t>. Разработчики могут создавать новые потоки, давать им осмысленные имена, изменять приоритет, запускать, ожидать завершения работы или останавливать.</a:t>
            </a:r>
            <a:endParaRPr lang="en-US" dirty="0"/>
          </a:p>
        </p:txBody>
      </p:sp>
    </p:spTree>
    <p:extLst>
      <p:ext uri="{BB962C8B-B14F-4D97-AF65-F5344CB8AC3E}">
        <p14:creationId xmlns:p14="http://schemas.microsoft.com/office/powerpoint/2010/main" val="703550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Shape 465"/>
          <p:cNvSpPr>
            <a:spLocks noGrp="1" noRot="1" noChangeAspect="1"/>
          </p:cNvSpPr>
          <p:nvPr>
            <p:ph type="sldImg"/>
          </p:nvPr>
        </p:nvSpPr>
        <p:spPr>
          <a:xfrm>
            <a:off x="914400" y="685800"/>
            <a:ext cx="5029200" cy="3429000"/>
          </a:xfrm>
          <a:prstGeom prst="rect">
            <a:avLst/>
          </a:prstGeom>
        </p:spPr>
        <p:txBody>
          <a:bodyPr/>
          <a:lstStyle/>
          <a:p>
            <a:endParaRPr/>
          </a:p>
        </p:txBody>
      </p:sp>
      <p:sp>
        <p:nvSpPr>
          <p:cNvPr id="466" name="Shape 466"/>
          <p:cNvSpPr>
            <a:spLocks noGrp="1"/>
          </p:cNvSpPr>
          <p:nvPr>
            <p:ph type="body" sz="quarter" idx="1"/>
          </p:nvPr>
        </p:nvSpPr>
        <p:spPr>
          <a:prstGeom prst="rect">
            <a:avLst/>
          </a:prstGeom>
        </p:spPr>
        <p:txBody>
          <a:bodyPr/>
          <a:lstStyle/>
          <a:p>
            <a:pPr defTabSz="914400">
              <a:lnSpc>
                <a:spcPct val="100000"/>
              </a:lnSpc>
              <a:spcBef>
                <a:spcPts val="400"/>
              </a:spcBef>
              <a:defRPr sz="1200">
                <a:latin typeface="Calibri"/>
                <a:ea typeface="Calibri"/>
                <a:cs typeface="Calibri"/>
                <a:sym typeface="Calibri"/>
              </a:defRPr>
            </a:pPr>
            <a:r>
              <a:t>Необработанное исключение в любом потоке приводит к закрытию всего приложения, а значит игнорирование исключений – это не наш метод.</a:t>
            </a:r>
          </a:p>
          <a:p>
            <a:pPr defTabSz="914400">
              <a:lnSpc>
                <a:spcPct val="100000"/>
              </a:lnSpc>
              <a:spcBef>
                <a:spcPts val="400"/>
              </a:spcBef>
              <a:defRPr sz="1200">
                <a:latin typeface="Calibri"/>
                <a:ea typeface="Calibri"/>
                <a:cs typeface="Calibri"/>
                <a:sym typeface="Calibri"/>
              </a:defRPr>
            </a:pPr>
            <a:r>
              <a:t>Следовательно, блок </a:t>
            </a:r>
            <a:r>
              <a:rPr b="1"/>
              <a:t>try/catch</a:t>
            </a:r>
            <a:r>
              <a:t> необходим в каждом методе потока – по крайней мере, в приложениях не для собственного употребления – чтобы избежать закрытия приложения из-за необработанного исключения. Это может быть довольно обременительно, особенно для программистов Windows Forms, которые используют глобальный перехватчик исключений, как показано ниже</a:t>
            </a:r>
          </a:p>
          <a:p>
            <a:pPr defTabSz="914400">
              <a:lnSpc>
                <a:spcPct val="100000"/>
              </a:lnSpc>
              <a:spcBef>
                <a:spcPts val="400"/>
              </a:spcBef>
              <a:defRPr sz="1200">
                <a:latin typeface="Calibri"/>
                <a:ea typeface="Calibri"/>
                <a:cs typeface="Calibri"/>
                <a:sym typeface="Calibri"/>
              </a:defRPr>
            </a:pPr>
            <a:endParaRPr/>
          </a:p>
          <a:p>
            <a:pPr defTabSz="914400">
              <a:lnSpc>
                <a:spcPct val="100000"/>
              </a:lnSpc>
              <a:spcBef>
                <a:spcPts val="400"/>
              </a:spcBef>
              <a:defRPr sz="1200">
                <a:latin typeface="Calibri"/>
                <a:ea typeface="Calibri"/>
                <a:cs typeface="Calibri"/>
                <a:sym typeface="Calibri"/>
              </a:defRPr>
            </a:pPr>
            <a:r>
              <a:t>.NET Framework предоставляет низкоуровневое событие для глобальной обработки исключений - </a:t>
            </a:r>
            <a:r>
              <a:rPr b="1"/>
              <a:t>AppDomain.UnhandledException</a:t>
            </a:r>
            <a:r>
              <a:t>. Это событие происходит, когда есть необработанное исключение в любом потоке и для любых типов приложений (с пользовательским интерфейсом или без него). Однако, хотя это и хороший способ регистрации необработанных исключений, он не предоставляет никакого способа предотвратить закрытие приложения или подавить сообщение .NET о необработанном исключении.</a:t>
            </a:r>
          </a:p>
        </p:txBody>
      </p:sp>
    </p:spTree>
    <p:extLst>
      <p:ext uri="{BB962C8B-B14F-4D97-AF65-F5344CB8AC3E}">
        <p14:creationId xmlns:p14="http://schemas.microsoft.com/office/powerpoint/2010/main" val="939819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12" name="Shape 12"/>
          <p:cNvSpPr>
            <a:spLocks noGrp="1"/>
          </p:cNvSpPr>
          <p:nvPr>
            <p:ph type="title"/>
          </p:nvPr>
        </p:nvSpPr>
        <p:spPr>
          <a:xfrm>
            <a:off x="3228708" y="1593849"/>
            <a:ext cx="6913513" cy="1943074"/>
          </a:xfrm>
          <a:prstGeom prst="rect">
            <a:avLst/>
          </a:prstGeom>
        </p:spPr>
        <p:txBody>
          <a:bodyPr anchor="ctr"/>
          <a:lstStyle>
            <a:lvl1pPr>
              <a:tabLst/>
              <a:defRPr sz="4400" b="0">
                <a:solidFill>
                  <a:srgbClr val="2750AB"/>
                </a:solidFill>
              </a:defRPr>
            </a:lvl1pPr>
          </a:lstStyle>
          <a:p>
            <a:r>
              <a:t>Title Text</a:t>
            </a:r>
          </a:p>
        </p:txBody>
      </p:sp>
      <p:sp>
        <p:nvSpPr>
          <p:cNvPr id="13" name="Shape 13"/>
          <p:cNvSpPr>
            <a:spLocks noGrp="1"/>
          </p:cNvSpPr>
          <p:nvPr>
            <p:ph type="body" sz="quarter" idx="1"/>
          </p:nvPr>
        </p:nvSpPr>
        <p:spPr>
          <a:xfrm>
            <a:off x="3242125" y="3536922"/>
            <a:ext cx="4693922" cy="2628901"/>
          </a:xfrm>
          <a:prstGeom prst="rect">
            <a:avLst/>
          </a:prstGeom>
        </p:spPr>
        <p:txBody>
          <a:bodyPr>
            <a:normAutofit/>
          </a:bodyPr>
          <a:lstStyle>
            <a:lvl1pPr marL="0" indent="0">
              <a:spcBef>
                <a:spcPts val="500"/>
              </a:spcBef>
              <a:buSzTx/>
              <a:buFontTx/>
              <a:buNone/>
              <a:defRPr sz="2200">
                <a:solidFill>
                  <a:srgbClr val="404040"/>
                </a:solidFill>
              </a:defRPr>
            </a:lvl1pPr>
            <a:lvl2pPr marL="681717" indent="-224517">
              <a:spcBef>
                <a:spcPts val="500"/>
              </a:spcBef>
              <a:buFontTx/>
              <a:defRPr sz="2200">
                <a:solidFill>
                  <a:srgbClr val="404040"/>
                </a:solidFill>
              </a:defRPr>
            </a:lvl2pPr>
            <a:lvl3pPr marL="1123950" indent="-209550">
              <a:spcBef>
                <a:spcPts val="500"/>
              </a:spcBef>
              <a:buFontTx/>
              <a:defRPr sz="2200">
                <a:solidFill>
                  <a:srgbClr val="404040"/>
                </a:solidFill>
              </a:defRPr>
            </a:lvl3pPr>
            <a:lvl4pPr marL="1623060" indent="-251460">
              <a:spcBef>
                <a:spcPts val="500"/>
              </a:spcBef>
              <a:buFontTx/>
              <a:defRPr sz="2200">
                <a:solidFill>
                  <a:srgbClr val="404040"/>
                </a:solidFill>
              </a:defRPr>
            </a:lvl4pPr>
            <a:lvl5pPr marL="2080260" indent="-251460">
              <a:spcBef>
                <a:spcPts val="500"/>
              </a:spcBef>
              <a:buFontTx/>
              <a:defRPr sz="2200">
                <a:solidFill>
                  <a:srgbClr val="404040"/>
                </a:solidFill>
              </a:defRPr>
            </a:lvl5pPr>
          </a:lstStyle>
          <a:p>
            <a:r>
              <a:t>Body Level One</a:t>
            </a:r>
          </a:p>
          <a:p>
            <a:pPr lvl="1"/>
            <a:r>
              <a:t>Body Level Two</a:t>
            </a:r>
          </a:p>
          <a:p>
            <a:pPr lvl="2"/>
            <a:r>
              <a:t>Body Level Three</a:t>
            </a:r>
          </a:p>
          <a:p>
            <a:pPr lvl="3"/>
            <a:r>
              <a:t>Body Level Four</a:t>
            </a:r>
          </a:p>
          <a:p>
            <a:pPr lvl="4"/>
            <a:r>
              <a:t>Body Level Five</a:t>
            </a:r>
          </a:p>
        </p:txBody>
      </p:sp>
      <p:sp>
        <p:nvSpPr>
          <p:cNvPr id="14" name="Shape 1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2_Title and Content: Bullets">
    <p:spTree>
      <p:nvGrpSpPr>
        <p:cNvPr id="1" name=""/>
        <p:cNvGrpSpPr/>
        <p:nvPr/>
      </p:nvGrpSpPr>
      <p:grpSpPr>
        <a:xfrm>
          <a:off x="0" y="0"/>
          <a:ext cx="0" cy="0"/>
          <a:chOff x="0" y="0"/>
          <a:chExt cx="0" cy="0"/>
        </a:xfrm>
      </p:grpSpPr>
      <p:sp>
        <p:nvSpPr>
          <p:cNvPr id="21" name="Shape 21"/>
          <p:cNvSpPr>
            <a:spLocks noGrp="1"/>
          </p:cNvSpPr>
          <p:nvPr>
            <p:ph type="title"/>
          </p:nvPr>
        </p:nvSpPr>
        <p:spPr>
          <a:xfrm>
            <a:off x="249647" y="179343"/>
            <a:ext cx="4618897" cy="2079631"/>
          </a:xfrm>
          <a:prstGeom prst="rect">
            <a:avLst/>
          </a:prstGeom>
        </p:spPr>
        <p:txBody>
          <a:bodyPr/>
          <a:lstStyle>
            <a:lvl1pPr>
              <a:tabLst>
                <a:tab pos="8229600" algn="r"/>
              </a:tabLst>
            </a:lvl1pPr>
          </a:lstStyle>
          <a:p>
            <a:r>
              <a:t>Title Text</a:t>
            </a:r>
          </a:p>
        </p:txBody>
      </p:sp>
      <p:sp>
        <p:nvSpPr>
          <p:cNvPr id="22" name="Shape 22"/>
          <p:cNvSpPr>
            <a:spLocks noGrp="1"/>
          </p:cNvSpPr>
          <p:nvPr>
            <p:ph type="body" sz="quarter" idx="1"/>
          </p:nvPr>
        </p:nvSpPr>
        <p:spPr>
          <a:xfrm>
            <a:off x="5109528" y="179389"/>
            <a:ext cx="4658996" cy="2079626"/>
          </a:xfrm>
          <a:prstGeom prst="rect">
            <a:avLst/>
          </a:prstGeom>
        </p:spPr>
        <p:txBody>
          <a:bodyPr/>
          <a:lstStyle>
            <a:lvl1pPr>
              <a:buSzTx/>
              <a:buFontTx/>
              <a:buNone/>
            </a:lvl1pPr>
            <a:lvl2pPr marL="342900" indent="114300">
              <a:buSzTx/>
              <a:buFontTx/>
              <a:buNone/>
            </a:lvl2pPr>
            <a:lvl3pPr marL="342900" indent="571500">
              <a:buSzTx/>
              <a:buFontTx/>
              <a:buNone/>
            </a:lvl3pPr>
            <a:lvl4pPr marL="342900" indent="1028700">
              <a:buSzTx/>
              <a:buFontTx/>
              <a:buNone/>
            </a:lvl4pPr>
            <a:lvl5pPr marL="342900" indent="1485900">
              <a:buSzTx/>
              <a:buFontTx/>
              <a:buNone/>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0" name="Shape 30"/>
          <p:cNvSpPr>
            <a:spLocks noGrp="1"/>
          </p:cNvSpPr>
          <p:nvPr>
            <p:ph type="title"/>
          </p:nvPr>
        </p:nvSpPr>
        <p:spPr>
          <a:prstGeom prst="rect">
            <a:avLst/>
          </a:prstGeom>
        </p:spPr>
        <p:txBody>
          <a:bodyPr/>
          <a:lstStyle>
            <a:lvl1pPr>
              <a:tabLst>
                <a:tab pos="8229600" algn="r"/>
              </a:tabLst>
            </a:lvl1pPr>
          </a:lstStyle>
          <a:p>
            <a:r>
              <a:t>Title Text</a:t>
            </a:r>
          </a:p>
        </p:txBody>
      </p:sp>
      <p:sp>
        <p:nvSpPr>
          <p:cNvPr id="31" name="Shape 31"/>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2" name="Shape 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39" name="Shape 39"/>
          <p:cNvSpPr>
            <a:spLocks noGrp="1"/>
          </p:cNvSpPr>
          <p:nvPr>
            <p:ph type="title"/>
          </p:nvPr>
        </p:nvSpPr>
        <p:spPr>
          <a:xfrm>
            <a:off x="3231966" y="2149927"/>
            <a:ext cx="5364481" cy="1275493"/>
          </a:xfrm>
          <a:prstGeom prst="rect">
            <a:avLst/>
          </a:prstGeom>
        </p:spPr>
        <p:txBody>
          <a:bodyPr anchor="ctr"/>
          <a:lstStyle>
            <a:lvl1pPr>
              <a:tabLst/>
              <a:defRPr sz="4000" b="0">
                <a:solidFill>
                  <a:srgbClr val="2750AB"/>
                </a:solidFill>
              </a:defRPr>
            </a:lvl1pPr>
          </a:lstStyle>
          <a:p>
            <a:r>
              <a:t>Title Text</a:t>
            </a:r>
          </a:p>
        </p:txBody>
      </p:sp>
      <p:sp>
        <p:nvSpPr>
          <p:cNvPr id="40" name="Shape 40"/>
          <p:cNvSpPr>
            <a:spLocks noGrp="1"/>
          </p:cNvSpPr>
          <p:nvPr>
            <p:ph type="body" sz="half" idx="1"/>
          </p:nvPr>
        </p:nvSpPr>
        <p:spPr>
          <a:xfrm>
            <a:off x="3242125" y="3425418"/>
            <a:ext cx="6325641" cy="2665845"/>
          </a:xfrm>
          <a:prstGeom prst="rect">
            <a:avLst/>
          </a:prstGeom>
        </p:spPr>
        <p:txBody>
          <a:bodyPr>
            <a:normAutofit/>
          </a:bodyPr>
          <a:lstStyle>
            <a:lvl1pPr marL="0" indent="0">
              <a:buSzTx/>
              <a:buFontTx/>
              <a:buNone/>
              <a:defRPr sz="2000">
                <a:solidFill>
                  <a:srgbClr val="404040"/>
                </a:solidFill>
              </a:defRPr>
            </a:lvl1pPr>
            <a:lvl2pPr marL="0" indent="457200">
              <a:buSzTx/>
              <a:buFontTx/>
              <a:buNone/>
              <a:defRPr sz="2000">
                <a:solidFill>
                  <a:srgbClr val="404040"/>
                </a:solidFill>
              </a:defRPr>
            </a:lvl2pPr>
            <a:lvl3pPr marL="0" indent="914400">
              <a:buSzTx/>
              <a:buFontTx/>
              <a:buNone/>
              <a:defRPr sz="2000">
                <a:solidFill>
                  <a:srgbClr val="404040"/>
                </a:solidFill>
              </a:defRPr>
            </a:lvl3pPr>
            <a:lvl4pPr marL="0" indent="1371600">
              <a:buSzTx/>
              <a:buFontTx/>
              <a:buNone/>
              <a:defRPr sz="2000">
                <a:solidFill>
                  <a:srgbClr val="404040"/>
                </a:solidFill>
              </a:defRPr>
            </a:lvl4pPr>
            <a:lvl5pPr marL="0" indent="1828800">
              <a:buSzTx/>
              <a:buFontTx/>
              <a:buNone/>
              <a:defRPr sz="2000">
                <a:solidFill>
                  <a:srgbClr val="404040"/>
                </a:solidFill>
              </a:defRPr>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249647" y="179343"/>
            <a:ext cx="9599270" cy="582658"/>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tabLst>
                <a:tab pos="8229600" algn="r"/>
              </a:tabLst>
            </a:lvl1pPr>
          </a:lstStyle>
          <a:p>
            <a:r>
              <a:t>Title Text</a:t>
            </a:r>
          </a:p>
        </p:txBody>
      </p:sp>
      <p:sp>
        <p:nvSpPr>
          <p:cNvPr id="3" name="Shape 3"/>
          <p:cNvSpPr/>
          <p:nvPr/>
        </p:nvSpPr>
        <p:spPr>
          <a:xfrm>
            <a:off x="7639880" y="6496093"/>
            <a:ext cx="2128709" cy="269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1200" b="1">
                <a:solidFill>
                  <a:srgbClr val="2750AB"/>
                </a:solidFill>
              </a:defRPr>
            </a:lvl1pPr>
          </a:lstStyle>
          <a:p>
            <a:pPr>
              <a:defRPr sz="1800" b="0">
                <a:solidFill>
                  <a:srgbClr val="000000"/>
                </a:solidFill>
                <a:latin typeface="Arial"/>
                <a:ea typeface="Arial"/>
                <a:cs typeface="Arial"/>
                <a:sym typeface="Arial"/>
              </a:defRPr>
            </a:pPr>
            <a:r>
              <a:rPr sz="1200" b="1">
                <a:solidFill>
                  <a:srgbClr val="2750AB"/>
                </a:solidFill>
                <a:latin typeface="Calibri"/>
                <a:ea typeface="Calibri"/>
                <a:cs typeface="Calibri"/>
                <a:sym typeface="Calibri"/>
              </a:rPr>
              <a:t>‹#›</a:t>
            </a:r>
          </a:p>
        </p:txBody>
      </p:sp>
      <p:sp>
        <p:nvSpPr>
          <p:cNvPr id="4" name="Shape 4"/>
          <p:cNvSpPr>
            <a:spLocks noGrp="1"/>
          </p:cNvSpPr>
          <p:nvPr>
            <p:ph type="body" idx="1"/>
          </p:nvPr>
        </p:nvSpPr>
        <p:spPr>
          <a:xfrm>
            <a:off x="335279" y="762000"/>
            <a:ext cx="9471661" cy="60960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5" name="Shape 5"/>
          <p:cNvSpPr>
            <a:spLocks noGrp="1"/>
          </p:cNvSpPr>
          <p:nvPr>
            <p:ph type="sldNum" sz="quarter" idx="2"/>
          </p:nvPr>
        </p:nvSpPr>
        <p:spPr>
          <a:xfrm>
            <a:off x="7208519" y="6172200"/>
            <a:ext cx="2346961" cy="368301"/>
          </a:xfrm>
          <a:prstGeom prst="rect">
            <a:avLst/>
          </a:prstGeom>
          <a:ln w="12700">
            <a:miter lim="400000"/>
          </a:ln>
        </p:spPr>
        <p:txBody>
          <a:bodyPr lIns="45719" rIns="45719" anchor="ctr">
            <a:spAutoFit/>
          </a:bodyPr>
          <a:lstStyle>
            <a:lvl1pPr algn="r">
              <a:defRPr sz="1200" b="1">
                <a:solidFill>
                  <a:srgbClr val="21438F"/>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marL="0" marR="0" indent="0" algn="l" defTabSz="914400" rtl="0" latinLnBrk="0">
        <a:lnSpc>
          <a:spcPct val="100000"/>
        </a:lnSpc>
        <a:spcBef>
          <a:spcPts val="0"/>
        </a:spcBef>
        <a:spcAft>
          <a:spcPts val="0"/>
        </a:spcAft>
        <a:buClrTx/>
        <a:buSzTx/>
        <a:buFontTx/>
        <a:buNone/>
        <a:tabLst>
          <a:tab pos="8229600" algn="r"/>
        </a:tabLst>
        <a:defRPr sz="1800" b="1" i="0" u="none" strike="noStrike" cap="none" spc="0" baseline="0">
          <a:ln>
            <a:noFill/>
          </a:ln>
          <a:solidFill>
            <a:srgbClr val="21438F"/>
          </a:solidFill>
          <a:uFillTx/>
          <a:latin typeface="Helvetica LT Std"/>
          <a:ea typeface="Helvetica LT Std"/>
          <a:cs typeface="Helvetica LT Std"/>
          <a:sym typeface="Helvetica LT Std"/>
        </a:defRPr>
      </a:lvl1pPr>
      <a:lvl2pPr marL="0" marR="0" indent="0" algn="l" defTabSz="914400" rtl="0" latinLnBrk="0">
        <a:lnSpc>
          <a:spcPct val="100000"/>
        </a:lnSpc>
        <a:spcBef>
          <a:spcPts val="0"/>
        </a:spcBef>
        <a:spcAft>
          <a:spcPts val="0"/>
        </a:spcAft>
        <a:buClrTx/>
        <a:buSzTx/>
        <a:buFontTx/>
        <a:buNone/>
        <a:tabLst>
          <a:tab pos="8229600" algn="r"/>
        </a:tabLst>
        <a:defRPr sz="1800" b="1" i="0" u="none" strike="noStrike" cap="none" spc="0" baseline="0">
          <a:ln>
            <a:noFill/>
          </a:ln>
          <a:solidFill>
            <a:srgbClr val="21438F"/>
          </a:solidFill>
          <a:uFillTx/>
          <a:latin typeface="Helvetica LT Std"/>
          <a:ea typeface="Helvetica LT Std"/>
          <a:cs typeface="Helvetica LT Std"/>
          <a:sym typeface="Helvetica LT Std"/>
        </a:defRPr>
      </a:lvl2pPr>
      <a:lvl3pPr marL="0" marR="0" indent="0" algn="l" defTabSz="914400" rtl="0" latinLnBrk="0">
        <a:lnSpc>
          <a:spcPct val="100000"/>
        </a:lnSpc>
        <a:spcBef>
          <a:spcPts val="0"/>
        </a:spcBef>
        <a:spcAft>
          <a:spcPts val="0"/>
        </a:spcAft>
        <a:buClrTx/>
        <a:buSzTx/>
        <a:buFontTx/>
        <a:buNone/>
        <a:tabLst>
          <a:tab pos="8229600" algn="r"/>
        </a:tabLst>
        <a:defRPr sz="1800" b="1" i="0" u="none" strike="noStrike" cap="none" spc="0" baseline="0">
          <a:ln>
            <a:noFill/>
          </a:ln>
          <a:solidFill>
            <a:srgbClr val="21438F"/>
          </a:solidFill>
          <a:uFillTx/>
          <a:latin typeface="Helvetica LT Std"/>
          <a:ea typeface="Helvetica LT Std"/>
          <a:cs typeface="Helvetica LT Std"/>
          <a:sym typeface="Helvetica LT Std"/>
        </a:defRPr>
      </a:lvl3pPr>
      <a:lvl4pPr marL="0" marR="0" indent="0" algn="l" defTabSz="914400" rtl="0" latinLnBrk="0">
        <a:lnSpc>
          <a:spcPct val="100000"/>
        </a:lnSpc>
        <a:spcBef>
          <a:spcPts val="0"/>
        </a:spcBef>
        <a:spcAft>
          <a:spcPts val="0"/>
        </a:spcAft>
        <a:buClrTx/>
        <a:buSzTx/>
        <a:buFontTx/>
        <a:buNone/>
        <a:tabLst>
          <a:tab pos="8229600" algn="r"/>
        </a:tabLst>
        <a:defRPr sz="1800" b="1" i="0" u="none" strike="noStrike" cap="none" spc="0" baseline="0">
          <a:ln>
            <a:noFill/>
          </a:ln>
          <a:solidFill>
            <a:srgbClr val="21438F"/>
          </a:solidFill>
          <a:uFillTx/>
          <a:latin typeface="Helvetica LT Std"/>
          <a:ea typeface="Helvetica LT Std"/>
          <a:cs typeface="Helvetica LT Std"/>
          <a:sym typeface="Helvetica LT Std"/>
        </a:defRPr>
      </a:lvl4pPr>
      <a:lvl5pPr marL="0" marR="0" indent="0" algn="l" defTabSz="914400" rtl="0" latinLnBrk="0">
        <a:lnSpc>
          <a:spcPct val="100000"/>
        </a:lnSpc>
        <a:spcBef>
          <a:spcPts val="0"/>
        </a:spcBef>
        <a:spcAft>
          <a:spcPts val="0"/>
        </a:spcAft>
        <a:buClrTx/>
        <a:buSzTx/>
        <a:buFontTx/>
        <a:buNone/>
        <a:tabLst>
          <a:tab pos="8229600" algn="r"/>
        </a:tabLst>
        <a:defRPr sz="1800" b="1" i="0" u="none" strike="noStrike" cap="none" spc="0" baseline="0">
          <a:ln>
            <a:noFill/>
          </a:ln>
          <a:solidFill>
            <a:srgbClr val="21438F"/>
          </a:solidFill>
          <a:uFillTx/>
          <a:latin typeface="Helvetica LT Std"/>
          <a:ea typeface="Helvetica LT Std"/>
          <a:cs typeface="Helvetica LT Std"/>
          <a:sym typeface="Helvetica LT Std"/>
        </a:defRPr>
      </a:lvl5pPr>
      <a:lvl6pPr marL="0" marR="0" indent="457200" algn="l" defTabSz="914400" rtl="0" latinLnBrk="0">
        <a:lnSpc>
          <a:spcPct val="100000"/>
        </a:lnSpc>
        <a:spcBef>
          <a:spcPts val="0"/>
        </a:spcBef>
        <a:spcAft>
          <a:spcPts val="0"/>
        </a:spcAft>
        <a:buClrTx/>
        <a:buSzTx/>
        <a:buFontTx/>
        <a:buNone/>
        <a:tabLst>
          <a:tab pos="8229600" algn="r"/>
        </a:tabLst>
        <a:defRPr sz="1800" b="1" i="0" u="none" strike="noStrike" cap="none" spc="0" baseline="0">
          <a:ln>
            <a:noFill/>
          </a:ln>
          <a:solidFill>
            <a:srgbClr val="21438F"/>
          </a:solidFill>
          <a:uFillTx/>
          <a:latin typeface="Helvetica LT Std"/>
          <a:ea typeface="Helvetica LT Std"/>
          <a:cs typeface="Helvetica LT Std"/>
          <a:sym typeface="Helvetica LT Std"/>
        </a:defRPr>
      </a:lvl6pPr>
      <a:lvl7pPr marL="0" marR="0" indent="914400" algn="l" defTabSz="914400" rtl="0" latinLnBrk="0">
        <a:lnSpc>
          <a:spcPct val="100000"/>
        </a:lnSpc>
        <a:spcBef>
          <a:spcPts val="0"/>
        </a:spcBef>
        <a:spcAft>
          <a:spcPts val="0"/>
        </a:spcAft>
        <a:buClrTx/>
        <a:buSzTx/>
        <a:buFontTx/>
        <a:buNone/>
        <a:tabLst>
          <a:tab pos="8229600" algn="r"/>
        </a:tabLst>
        <a:defRPr sz="1800" b="1" i="0" u="none" strike="noStrike" cap="none" spc="0" baseline="0">
          <a:ln>
            <a:noFill/>
          </a:ln>
          <a:solidFill>
            <a:srgbClr val="21438F"/>
          </a:solidFill>
          <a:uFillTx/>
          <a:latin typeface="Helvetica LT Std"/>
          <a:ea typeface="Helvetica LT Std"/>
          <a:cs typeface="Helvetica LT Std"/>
          <a:sym typeface="Helvetica LT Std"/>
        </a:defRPr>
      </a:lvl7pPr>
      <a:lvl8pPr marL="0" marR="0" indent="1371600" algn="l" defTabSz="914400" rtl="0" latinLnBrk="0">
        <a:lnSpc>
          <a:spcPct val="100000"/>
        </a:lnSpc>
        <a:spcBef>
          <a:spcPts val="0"/>
        </a:spcBef>
        <a:spcAft>
          <a:spcPts val="0"/>
        </a:spcAft>
        <a:buClrTx/>
        <a:buSzTx/>
        <a:buFontTx/>
        <a:buNone/>
        <a:tabLst>
          <a:tab pos="8229600" algn="r"/>
        </a:tabLst>
        <a:defRPr sz="1800" b="1" i="0" u="none" strike="noStrike" cap="none" spc="0" baseline="0">
          <a:ln>
            <a:noFill/>
          </a:ln>
          <a:solidFill>
            <a:srgbClr val="21438F"/>
          </a:solidFill>
          <a:uFillTx/>
          <a:latin typeface="Helvetica LT Std"/>
          <a:ea typeface="Helvetica LT Std"/>
          <a:cs typeface="Helvetica LT Std"/>
          <a:sym typeface="Helvetica LT Std"/>
        </a:defRPr>
      </a:lvl8pPr>
      <a:lvl9pPr marL="0" marR="0" indent="1828800" algn="l" defTabSz="914400" rtl="0" latinLnBrk="0">
        <a:lnSpc>
          <a:spcPct val="100000"/>
        </a:lnSpc>
        <a:spcBef>
          <a:spcPts val="0"/>
        </a:spcBef>
        <a:spcAft>
          <a:spcPts val="0"/>
        </a:spcAft>
        <a:buClrTx/>
        <a:buSzTx/>
        <a:buFontTx/>
        <a:buNone/>
        <a:tabLst>
          <a:tab pos="8229600" algn="r"/>
        </a:tabLst>
        <a:defRPr sz="1800" b="1" i="0" u="none" strike="noStrike" cap="none" spc="0" baseline="0">
          <a:ln>
            <a:noFill/>
          </a:ln>
          <a:solidFill>
            <a:srgbClr val="21438F"/>
          </a:solidFill>
          <a:uFillTx/>
          <a:latin typeface="Helvetica LT Std"/>
          <a:ea typeface="Helvetica LT Std"/>
          <a:cs typeface="Helvetica LT Std"/>
          <a:sym typeface="Helvetica LT Std"/>
        </a:defRPr>
      </a:lvl9pPr>
    </p:titleStyle>
    <p:bodyStyle>
      <a:lvl1pPr marL="342900" marR="0" indent="-342900" algn="l" defTabSz="914400" rtl="0" latinLnBrk="0">
        <a:lnSpc>
          <a:spcPct val="100000"/>
        </a:lnSpc>
        <a:spcBef>
          <a:spcPts val="400"/>
        </a:spcBef>
        <a:spcAft>
          <a:spcPts val="0"/>
        </a:spcAft>
        <a:buClrTx/>
        <a:buSzPct val="100000"/>
        <a:buFont typeface="Wingdings"/>
        <a:buChar char="▪"/>
        <a:tabLst/>
        <a:defRPr sz="1800" b="0" i="0" u="none" strike="noStrike" cap="none" spc="0" baseline="0">
          <a:ln>
            <a:noFill/>
          </a:ln>
          <a:solidFill>
            <a:srgbClr val="000000"/>
          </a:solidFill>
          <a:uFillTx/>
          <a:latin typeface="Helvetica LT Std"/>
          <a:ea typeface="Helvetica LT Std"/>
          <a:cs typeface="Helvetica LT Std"/>
          <a:sym typeface="Helvetica LT Std"/>
        </a:defRPr>
      </a:lvl1pPr>
      <a:lvl2pPr marL="742950" marR="0" indent="-285750" algn="l" defTabSz="914400" rtl="0" latinLnBrk="0">
        <a:lnSpc>
          <a:spcPct val="100000"/>
        </a:lnSpc>
        <a:spcBef>
          <a:spcPts val="400"/>
        </a:spcBef>
        <a:spcAft>
          <a:spcPts val="0"/>
        </a:spcAft>
        <a:buClrTx/>
        <a:buSzPct val="100000"/>
        <a:buFont typeface="Wingdings"/>
        <a:buChar char="–"/>
        <a:tabLst/>
        <a:defRPr sz="1800" b="0" i="0" u="none" strike="noStrike" cap="none" spc="0" baseline="0">
          <a:ln>
            <a:noFill/>
          </a:ln>
          <a:solidFill>
            <a:srgbClr val="000000"/>
          </a:solidFill>
          <a:uFillTx/>
          <a:latin typeface="Helvetica LT Std"/>
          <a:ea typeface="Helvetica LT Std"/>
          <a:cs typeface="Helvetica LT Std"/>
          <a:sym typeface="Helvetica LT Std"/>
        </a:defRPr>
      </a:lvl2pPr>
      <a:lvl3pPr marL="1171575" marR="0" indent="-257175" algn="l" defTabSz="914400" rtl="0" latinLnBrk="0">
        <a:lnSpc>
          <a:spcPct val="100000"/>
        </a:lnSpc>
        <a:spcBef>
          <a:spcPts val="400"/>
        </a:spcBef>
        <a:spcAft>
          <a:spcPts val="0"/>
        </a:spcAft>
        <a:buClrTx/>
        <a:buSzPct val="100000"/>
        <a:buFont typeface="Wingdings"/>
        <a:buChar char="•"/>
        <a:tabLst/>
        <a:defRPr sz="1800" b="0" i="0" u="none" strike="noStrike" cap="none" spc="0" baseline="0">
          <a:ln>
            <a:noFill/>
          </a:ln>
          <a:solidFill>
            <a:srgbClr val="000000"/>
          </a:solidFill>
          <a:uFillTx/>
          <a:latin typeface="Helvetica LT Std"/>
          <a:ea typeface="Helvetica LT Std"/>
          <a:cs typeface="Helvetica LT Std"/>
          <a:sym typeface="Helvetica LT Std"/>
        </a:defRPr>
      </a:lvl3pPr>
      <a:lvl4pPr marL="1665514" marR="0" indent="-293914" algn="l" defTabSz="914400" rtl="0" latinLnBrk="0">
        <a:lnSpc>
          <a:spcPct val="100000"/>
        </a:lnSpc>
        <a:spcBef>
          <a:spcPts val="400"/>
        </a:spcBef>
        <a:spcAft>
          <a:spcPts val="0"/>
        </a:spcAft>
        <a:buClrTx/>
        <a:buSzPct val="100000"/>
        <a:buFont typeface="Wingdings"/>
        <a:buChar char="–"/>
        <a:tabLst/>
        <a:defRPr sz="1800" b="0" i="0" u="none" strike="noStrike" cap="none" spc="0" baseline="0">
          <a:ln>
            <a:noFill/>
          </a:ln>
          <a:solidFill>
            <a:srgbClr val="000000"/>
          </a:solidFill>
          <a:uFillTx/>
          <a:latin typeface="Helvetica LT Std"/>
          <a:ea typeface="Helvetica LT Std"/>
          <a:cs typeface="Helvetica LT Std"/>
          <a:sym typeface="Helvetica LT Std"/>
        </a:defRPr>
      </a:lvl4pPr>
      <a:lvl5pPr marL="2122714" marR="0" indent="-293914" algn="l" defTabSz="914400" rtl="0" latinLnBrk="0">
        <a:lnSpc>
          <a:spcPct val="100000"/>
        </a:lnSpc>
        <a:spcBef>
          <a:spcPts val="400"/>
        </a:spcBef>
        <a:spcAft>
          <a:spcPts val="0"/>
        </a:spcAft>
        <a:buClrTx/>
        <a:buSzPct val="100000"/>
        <a:buFont typeface="Wingdings"/>
        <a:buChar char="»"/>
        <a:tabLst/>
        <a:defRPr sz="1800" b="0" i="0" u="none" strike="noStrike" cap="none" spc="0" baseline="0">
          <a:ln>
            <a:noFill/>
          </a:ln>
          <a:solidFill>
            <a:srgbClr val="000000"/>
          </a:solidFill>
          <a:uFillTx/>
          <a:latin typeface="Helvetica LT Std"/>
          <a:ea typeface="Helvetica LT Std"/>
          <a:cs typeface="Helvetica LT Std"/>
          <a:sym typeface="Helvetica LT Std"/>
        </a:defRPr>
      </a:lvl5pPr>
      <a:lvl6pPr marL="2491739" marR="0" indent="-205739" algn="l" defTabSz="914400" rtl="0" latinLnBrk="0">
        <a:lnSpc>
          <a:spcPct val="100000"/>
        </a:lnSpc>
        <a:spcBef>
          <a:spcPts val="400"/>
        </a:spcBef>
        <a:spcAft>
          <a:spcPts val="0"/>
        </a:spcAft>
        <a:buClrTx/>
        <a:buSzPct val="100000"/>
        <a:buFont typeface="Wingdings"/>
        <a:buChar char="•"/>
        <a:tabLst/>
        <a:defRPr sz="1800" b="0" i="0" u="none" strike="noStrike" cap="none" spc="0" baseline="0">
          <a:ln>
            <a:noFill/>
          </a:ln>
          <a:solidFill>
            <a:srgbClr val="000000"/>
          </a:solidFill>
          <a:uFillTx/>
          <a:latin typeface="Helvetica LT Std"/>
          <a:ea typeface="Helvetica LT Std"/>
          <a:cs typeface="Helvetica LT Std"/>
          <a:sym typeface="Helvetica LT Std"/>
        </a:defRPr>
      </a:lvl6pPr>
      <a:lvl7pPr marL="2948939" marR="0" indent="-205739" algn="l" defTabSz="914400" rtl="0" latinLnBrk="0">
        <a:lnSpc>
          <a:spcPct val="100000"/>
        </a:lnSpc>
        <a:spcBef>
          <a:spcPts val="400"/>
        </a:spcBef>
        <a:spcAft>
          <a:spcPts val="0"/>
        </a:spcAft>
        <a:buClrTx/>
        <a:buSzPct val="100000"/>
        <a:buFont typeface="Wingdings"/>
        <a:buChar char="•"/>
        <a:tabLst/>
        <a:defRPr sz="1800" b="0" i="0" u="none" strike="noStrike" cap="none" spc="0" baseline="0">
          <a:ln>
            <a:noFill/>
          </a:ln>
          <a:solidFill>
            <a:srgbClr val="000000"/>
          </a:solidFill>
          <a:uFillTx/>
          <a:latin typeface="Helvetica LT Std"/>
          <a:ea typeface="Helvetica LT Std"/>
          <a:cs typeface="Helvetica LT Std"/>
          <a:sym typeface="Helvetica LT Std"/>
        </a:defRPr>
      </a:lvl7pPr>
      <a:lvl8pPr marL="3406140" marR="0" indent="-205740" algn="l" defTabSz="914400" rtl="0" latinLnBrk="0">
        <a:lnSpc>
          <a:spcPct val="100000"/>
        </a:lnSpc>
        <a:spcBef>
          <a:spcPts val="400"/>
        </a:spcBef>
        <a:spcAft>
          <a:spcPts val="0"/>
        </a:spcAft>
        <a:buClrTx/>
        <a:buSzPct val="100000"/>
        <a:buFont typeface="Wingdings"/>
        <a:buChar char="•"/>
        <a:tabLst/>
        <a:defRPr sz="1800" b="0" i="0" u="none" strike="noStrike" cap="none" spc="0" baseline="0">
          <a:ln>
            <a:noFill/>
          </a:ln>
          <a:solidFill>
            <a:srgbClr val="000000"/>
          </a:solidFill>
          <a:uFillTx/>
          <a:latin typeface="Helvetica LT Std"/>
          <a:ea typeface="Helvetica LT Std"/>
          <a:cs typeface="Helvetica LT Std"/>
          <a:sym typeface="Helvetica LT Std"/>
        </a:defRPr>
      </a:lvl8pPr>
      <a:lvl9pPr marL="3863340" marR="0" indent="-205740" algn="l" defTabSz="914400" rtl="0" latinLnBrk="0">
        <a:lnSpc>
          <a:spcPct val="100000"/>
        </a:lnSpc>
        <a:spcBef>
          <a:spcPts val="400"/>
        </a:spcBef>
        <a:spcAft>
          <a:spcPts val="0"/>
        </a:spcAft>
        <a:buClrTx/>
        <a:buSzPct val="100000"/>
        <a:buFont typeface="Wingdings"/>
        <a:buChar char="•"/>
        <a:tabLst/>
        <a:defRPr sz="1800" b="0" i="0" u="none" strike="noStrike" cap="none" spc="0" baseline="0">
          <a:ln>
            <a:noFill/>
          </a:ln>
          <a:solidFill>
            <a:srgbClr val="000000"/>
          </a:solidFill>
          <a:uFillTx/>
          <a:latin typeface="Helvetica LT Std"/>
          <a:ea typeface="Helvetica LT Std"/>
          <a:cs typeface="Helvetica LT Std"/>
          <a:sym typeface="Helvetica LT Std"/>
        </a:defRPr>
      </a:lvl9pPr>
    </p:bodyStyle>
    <p:otherStyle>
      <a:lvl1pPr marL="0" marR="0" indent="0" algn="r" defTabSz="9144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3.xml"/><Relationship Id="rId2" Type="http://schemas.openxmlformats.org/officeDocument/2006/relationships/image" Target="../media/image45.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9.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0.tif"/></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image" Target="../media/image11.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1.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 Id="rId3" Type="http://schemas.openxmlformats.org/officeDocument/2006/relationships/image" Target="../media/image1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3.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3" Type="http://schemas.openxmlformats.org/officeDocument/2006/relationships/image" Target="../media/image15.tif"/><Relationship Id="rId4"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3.png"/><Relationship Id="rId6"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tif"/><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tif"/><Relationship Id="rId4" Type="http://schemas.openxmlformats.org/officeDocument/2006/relationships/image" Target="../media/image3.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tif"/><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a:spLocks noGrp="1"/>
          </p:cNvSpPr>
          <p:nvPr>
            <p:ph type="title"/>
          </p:nvPr>
        </p:nvSpPr>
        <p:spPr>
          <a:xfrm>
            <a:off x="3185160" y="1777972"/>
            <a:ext cx="6537960" cy="1574829"/>
          </a:xfrm>
          <a:prstGeom prst="rect">
            <a:avLst/>
          </a:prstGeom>
        </p:spPr>
        <p:txBody>
          <a:bodyPr>
            <a:normAutofit/>
          </a:bodyPr>
          <a:lstStyle>
            <a:lvl1pPr defTabSz="841247">
              <a:defRPr sz="3680" b="1"/>
            </a:lvl1pPr>
          </a:lstStyle>
          <a:p>
            <a:pPr>
              <a:defRPr sz="4048" b="0"/>
            </a:pPr>
            <a:r>
              <a:rPr sz="3680" b="1"/>
              <a:t>Введение в многопоточное программирование</a:t>
            </a:r>
          </a:p>
        </p:txBody>
      </p:sp>
      <p:sp>
        <p:nvSpPr>
          <p:cNvPr id="51" name="Shape 51"/>
          <p:cNvSpPr/>
          <p:nvPr/>
        </p:nvSpPr>
        <p:spPr>
          <a:xfrm>
            <a:off x="3185159" y="3536924"/>
            <a:ext cx="6118862" cy="156847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a:spcBef>
                <a:spcPts val="400"/>
              </a:spcBef>
              <a:defRPr sz="3200"/>
            </a:pPr>
            <a:r>
              <a:rPr sz="2000"/>
              <a:t>БГУ, ММФ, кафедра веб-технологий и компьютерного моделирования</a:t>
            </a:r>
          </a:p>
          <a:p>
            <a:pPr>
              <a:spcBef>
                <a:spcPts val="400"/>
              </a:spcBef>
              <a:defRPr sz="3200"/>
            </a:pPr>
            <a:r>
              <a:rPr sz="2000"/>
              <a:t>Автор: Кравчук Анжелика Ивановна</a:t>
            </a: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Обзор и ключевые понятия</a:t>
            </a:r>
          </a:p>
        </p:txBody>
      </p:sp>
      <p:grpSp>
        <p:nvGrpSpPr>
          <p:cNvPr id="148" name="Group 148"/>
          <p:cNvGrpSpPr/>
          <p:nvPr/>
        </p:nvGrpSpPr>
        <p:grpSpPr>
          <a:xfrm>
            <a:off x="222029" y="680065"/>
            <a:ext cx="9614341" cy="1005523"/>
            <a:chOff x="0" y="0"/>
            <a:chExt cx="9614339" cy="1005522"/>
          </a:xfrm>
        </p:grpSpPr>
        <p:sp>
          <p:nvSpPr>
            <p:cNvPr id="146" name="Shape 146"/>
            <p:cNvSpPr/>
            <p:nvPr/>
          </p:nvSpPr>
          <p:spPr>
            <a:xfrm>
              <a:off x="0" y="0"/>
              <a:ext cx="9614340" cy="1005523"/>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lgn="just"/>
              <a:endParaRPr/>
            </a:p>
          </p:txBody>
        </p:sp>
        <p:sp>
          <p:nvSpPr>
            <p:cNvPr id="147" name="Shape 147"/>
            <p:cNvSpPr/>
            <p:nvPr/>
          </p:nvSpPr>
          <p:spPr>
            <a:xfrm>
              <a:off x="49085" y="30939"/>
              <a:ext cx="9516160" cy="9436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pPr algn="just"/>
              <a:r>
                <a:t>C# поддерживает параллельное выполнение кода через многопоточность</a:t>
              </a:r>
            </a:p>
            <a:p>
              <a:pPr algn="just"/>
              <a:r>
                <a:t>Поток (thread, нить) – это независимый путь исполнения, способный выполняться одновременно с другими потоками</a:t>
              </a:r>
            </a:p>
          </p:txBody>
        </p:sp>
      </p:grpSp>
      <p:grpSp>
        <p:nvGrpSpPr>
          <p:cNvPr id="151" name="Group 151"/>
          <p:cNvGrpSpPr/>
          <p:nvPr/>
        </p:nvGrpSpPr>
        <p:grpSpPr>
          <a:xfrm>
            <a:off x="255361" y="1821179"/>
            <a:ext cx="9547678" cy="937103"/>
            <a:chOff x="0" y="0"/>
            <a:chExt cx="9547677" cy="937101"/>
          </a:xfrm>
        </p:grpSpPr>
        <p:sp>
          <p:nvSpPr>
            <p:cNvPr id="149" name="Shape 149"/>
            <p:cNvSpPr/>
            <p:nvPr/>
          </p:nvSpPr>
          <p:spPr>
            <a:xfrm>
              <a:off x="0" y="7681"/>
              <a:ext cx="9547678" cy="921739"/>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lgn="just">
                <a:spcBef>
                  <a:spcPts val="1000"/>
                </a:spcBef>
              </a:pPr>
              <a:endParaRPr/>
            </a:p>
          </p:txBody>
        </p:sp>
        <p:sp>
          <p:nvSpPr>
            <p:cNvPr id="150" name="Shape 150"/>
            <p:cNvSpPr/>
            <p:nvPr/>
          </p:nvSpPr>
          <p:spPr>
            <a:xfrm>
              <a:off x="44995" y="0"/>
              <a:ext cx="9457688" cy="93710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just">
                <a:spcBef>
                  <a:spcPts val="1000"/>
                </a:spcBef>
              </a:lvl1pPr>
            </a:lstStyle>
            <a:p>
              <a:r>
                <a:t>Программа на C# запускается как единственный поток, автоматически создаваемый CLR и операционной системой («главный» поток), и становится многопоточной при помощи создания дополнительных потоков</a:t>
              </a:r>
            </a:p>
          </p:txBody>
        </p:sp>
      </p:grpSp>
      <p:grpSp>
        <p:nvGrpSpPr>
          <p:cNvPr id="154" name="Group 154"/>
          <p:cNvGrpSpPr/>
          <p:nvPr/>
        </p:nvGrpSpPr>
        <p:grpSpPr>
          <a:xfrm>
            <a:off x="236016" y="2893873"/>
            <a:ext cx="9586368" cy="2627448"/>
            <a:chOff x="0" y="0"/>
            <a:chExt cx="9586367" cy="2627446"/>
          </a:xfrm>
        </p:grpSpPr>
        <p:pic>
          <p:nvPicPr>
            <p:cNvPr id="153" name="image2.png"/>
            <p:cNvPicPr>
              <a:picLocks noChangeAspect="1"/>
            </p:cNvPicPr>
            <p:nvPr/>
          </p:nvPicPr>
          <p:blipFill>
            <a:blip r:embed="rId3">
              <a:extLst/>
            </a:blip>
            <a:srcRect/>
            <a:stretch>
              <a:fillRect/>
            </a:stretch>
          </p:blipFill>
          <p:spPr>
            <a:xfrm>
              <a:off x="215900" y="139700"/>
              <a:ext cx="8898650" cy="2068647"/>
            </a:xfrm>
            <a:prstGeom prst="rect">
              <a:avLst/>
            </a:prstGeom>
            <a:ln>
              <a:noFill/>
            </a:ln>
            <a:effectLst/>
          </p:spPr>
        </p:pic>
        <p:pic>
          <p:nvPicPr>
            <p:cNvPr id="152" name="Picture 151"/>
            <p:cNvPicPr>
              <a:picLocks/>
            </p:cNvPicPr>
            <p:nvPr/>
          </p:nvPicPr>
          <p:blipFill>
            <a:blip r:embed="rId4">
              <a:extLst/>
            </a:blip>
            <a:stretch>
              <a:fillRect/>
            </a:stretch>
          </p:blipFill>
          <p:spPr>
            <a:xfrm>
              <a:off x="-1" y="0"/>
              <a:ext cx="9586369" cy="2627447"/>
            </a:xfrm>
            <a:prstGeom prst="rect">
              <a:avLst/>
            </a:prstGeom>
            <a:effectLst/>
          </p:spPr>
        </p:pic>
      </p:grpSp>
      <p:grpSp>
        <p:nvGrpSpPr>
          <p:cNvPr id="157" name="Group 157"/>
          <p:cNvGrpSpPr/>
          <p:nvPr/>
        </p:nvGrpSpPr>
        <p:grpSpPr>
          <a:xfrm>
            <a:off x="237434" y="5311268"/>
            <a:ext cx="9547678" cy="1382609"/>
            <a:chOff x="0" y="0"/>
            <a:chExt cx="9547676" cy="1382608"/>
          </a:xfrm>
        </p:grpSpPr>
        <p:sp>
          <p:nvSpPr>
            <p:cNvPr id="155" name="Shape 155"/>
            <p:cNvSpPr/>
            <p:nvPr/>
          </p:nvSpPr>
          <p:spPr>
            <a:xfrm>
              <a:off x="0" y="0"/>
              <a:ext cx="9547678" cy="1382609"/>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233" y="0"/>
                    <a:pt x="521" y="0"/>
                  </a:cubicBezTo>
                  <a:lnTo>
                    <a:pt x="21079" y="0"/>
                  </a:lnTo>
                  <a:cubicBezTo>
                    <a:pt x="21367" y="0"/>
                    <a:pt x="21600" y="1612"/>
                    <a:pt x="21600" y="3600"/>
                  </a:cubicBezTo>
                  <a:lnTo>
                    <a:pt x="21600" y="18000"/>
                  </a:lnTo>
                  <a:cubicBezTo>
                    <a:pt x="21600" y="19988"/>
                    <a:pt x="21367" y="21600"/>
                    <a:pt x="21079" y="21600"/>
                  </a:cubicBezTo>
                  <a:lnTo>
                    <a:pt x="521" y="21600"/>
                  </a:lnTo>
                  <a:cubicBezTo>
                    <a:pt x="233" y="21600"/>
                    <a:pt x="0" y="19988"/>
                    <a:pt x="0" y="18000"/>
                  </a:cubicBezTo>
                  <a:close/>
                </a:path>
              </a:pathLst>
            </a:cu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lgn="just"/>
              <a:endParaRPr/>
            </a:p>
          </p:txBody>
        </p:sp>
        <p:sp>
          <p:nvSpPr>
            <p:cNvPr id="156" name="Shape 156"/>
            <p:cNvSpPr/>
            <p:nvPr/>
          </p:nvSpPr>
          <p:spPr>
            <a:xfrm>
              <a:off x="115217" y="81932"/>
              <a:ext cx="9317244" cy="12187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just"/>
            </a:lstStyle>
            <a:p>
              <a:r>
                <a:rPr dirty="0"/>
                <a:t>C#-приложение можно сделать многопоточным двумя способами: либо явно создавая дополнительные потоки и управляя ими, либо используя возможности неявного создания потоков .NET Framework – BackgroundWorker, пул потоков, потоковый таймер, Web-службы или приложение ASP.NET</a:t>
              </a:r>
            </a:p>
          </p:txBody>
        </p:sp>
      </p:grpSp>
    </p:spTree>
  </p:cSld>
  <p:clrMapOvr>
    <a:masterClrMapping/>
  </p:clrMapOvr>
  <p:transition spd="slow"/>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 name="Shape 1127"/>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Таймеры</a:t>
            </a:r>
          </a:p>
        </p:txBody>
      </p:sp>
      <p:grpSp>
        <p:nvGrpSpPr>
          <p:cNvPr id="1130" name="Group 1130"/>
          <p:cNvGrpSpPr/>
          <p:nvPr/>
        </p:nvGrpSpPr>
        <p:grpSpPr>
          <a:xfrm>
            <a:off x="335279" y="762000"/>
            <a:ext cx="9471661" cy="1219200"/>
            <a:chOff x="0" y="0"/>
            <a:chExt cx="9471659" cy="1219200"/>
          </a:xfrm>
        </p:grpSpPr>
        <p:sp>
          <p:nvSpPr>
            <p:cNvPr id="1128" name="Shape 1128"/>
            <p:cNvSpPr/>
            <p:nvPr/>
          </p:nvSpPr>
          <p:spPr>
            <a:xfrm>
              <a:off x="0" y="0"/>
              <a:ext cx="9471660" cy="12192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1129" name="Shape 1129"/>
            <p:cNvSpPr/>
            <p:nvPr/>
          </p:nvSpPr>
          <p:spPr>
            <a:xfrm>
              <a:off x="59515" y="144780"/>
              <a:ext cx="9352630" cy="929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spcBef>
                  <a:spcPts val="1000"/>
                </a:spcBef>
              </a:lvl1pPr>
            </a:lstStyle>
            <a:p>
              <a:r>
                <a:t>Самый простой способ выполнять метод периодически – использовать таймер, класс Timer из пространства имен System.Threading. Этот таймер использует пул потоков, допуская создание множества таймеров без накладных расходов в виде такого же количества потоков</a:t>
              </a:r>
            </a:p>
          </p:txBody>
        </p:sp>
      </p:grpSp>
      <p:grpSp>
        <p:nvGrpSpPr>
          <p:cNvPr id="1133" name="Group 1133"/>
          <p:cNvGrpSpPr/>
          <p:nvPr/>
        </p:nvGrpSpPr>
        <p:grpSpPr>
          <a:xfrm>
            <a:off x="335280" y="2209800"/>
            <a:ext cx="9471660" cy="3009152"/>
            <a:chOff x="0" y="0"/>
            <a:chExt cx="9471659" cy="3009151"/>
          </a:xfrm>
        </p:grpSpPr>
        <p:sp>
          <p:nvSpPr>
            <p:cNvPr id="1131" name="Shape 1131"/>
            <p:cNvSpPr/>
            <p:nvPr/>
          </p:nvSpPr>
          <p:spPr>
            <a:xfrm>
              <a:off x="0" y="0"/>
              <a:ext cx="9471660" cy="3009152"/>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pPr>
                <a:defRPr sz="1600"/>
              </a:pPr>
              <a:endParaRPr/>
            </a:p>
          </p:txBody>
        </p:sp>
        <p:sp>
          <p:nvSpPr>
            <p:cNvPr id="1132" name="Shape 1132"/>
            <p:cNvSpPr/>
            <p:nvPr/>
          </p:nvSpPr>
          <p:spPr>
            <a:xfrm>
              <a:off x="0" y="21140"/>
              <a:ext cx="9471660" cy="24020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r>
                <a:rPr sz="1600">
                  <a:solidFill>
                    <a:srgbClr val="0000FF"/>
                  </a:solidFill>
                  <a:latin typeface="Consolas"/>
                  <a:ea typeface="Consolas"/>
                  <a:cs typeface="Consolas"/>
                  <a:sym typeface="Consolas"/>
                </a:rPr>
                <a:t>public</a:t>
              </a:r>
              <a:r>
                <a:rPr sz="1600">
                  <a:latin typeface="Consolas"/>
                  <a:ea typeface="Consolas"/>
                  <a:cs typeface="Consolas"/>
                  <a:sym typeface="Consolas"/>
                </a:rPr>
                <a:t> </a:t>
              </a:r>
              <a:r>
                <a:rPr sz="1600">
                  <a:solidFill>
                    <a:srgbClr val="0000FF"/>
                  </a:solidFill>
                  <a:latin typeface="Consolas"/>
                  <a:ea typeface="Consolas"/>
                  <a:cs typeface="Consolas"/>
                  <a:sym typeface="Consolas"/>
                </a:rPr>
                <a:t>sealed</a:t>
              </a:r>
              <a:r>
                <a:rPr sz="1600">
                  <a:latin typeface="Consolas"/>
                  <a:ea typeface="Consolas"/>
                  <a:cs typeface="Consolas"/>
                  <a:sym typeface="Consolas"/>
                </a:rPr>
                <a:t> </a:t>
              </a:r>
              <a:r>
                <a:rPr sz="1600">
                  <a:solidFill>
                    <a:srgbClr val="0000FF"/>
                  </a:solidFill>
                  <a:latin typeface="Consolas"/>
                  <a:ea typeface="Consolas"/>
                  <a:cs typeface="Consolas"/>
                  <a:sym typeface="Consolas"/>
                </a:rPr>
                <a:t>class</a:t>
              </a:r>
              <a:r>
                <a:rPr sz="1600">
                  <a:latin typeface="Consolas"/>
                  <a:ea typeface="Consolas"/>
                  <a:cs typeface="Consolas"/>
                  <a:sym typeface="Consolas"/>
                </a:rPr>
                <a:t> Timer : MarshalByRefObject, IDisposable</a:t>
              </a:r>
            </a:p>
            <a:p>
              <a:r>
                <a:rPr sz="1600">
                  <a:latin typeface="Consolas"/>
                  <a:ea typeface="Consolas"/>
                  <a:cs typeface="Consolas"/>
                  <a:sym typeface="Consolas"/>
                </a:rPr>
                <a:t>{</a:t>
              </a:r>
            </a:p>
            <a:p>
              <a:r>
                <a:rPr sz="1600">
                  <a:latin typeface="Consolas"/>
                  <a:ea typeface="Consolas"/>
                  <a:cs typeface="Consolas"/>
                  <a:sym typeface="Consolas"/>
                </a:rPr>
                <a:t>  </a:t>
              </a:r>
              <a:r>
                <a:rPr sz="1600">
                  <a:solidFill>
                    <a:srgbClr val="0000FF"/>
                  </a:solidFill>
                  <a:latin typeface="Consolas"/>
                  <a:ea typeface="Consolas"/>
                  <a:cs typeface="Consolas"/>
                  <a:sym typeface="Consolas"/>
                </a:rPr>
                <a:t>public</a:t>
              </a:r>
              <a:r>
                <a:rPr sz="1600">
                  <a:latin typeface="Consolas"/>
                  <a:ea typeface="Consolas"/>
                  <a:cs typeface="Consolas"/>
                  <a:sym typeface="Consolas"/>
                </a:rPr>
                <a:t> Timer(TimerCallback tick, </a:t>
              </a:r>
              <a:r>
                <a:rPr sz="1600">
                  <a:solidFill>
                    <a:srgbClr val="0000FF"/>
                  </a:solidFill>
                  <a:latin typeface="Consolas"/>
                  <a:ea typeface="Consolas"/>
                  <a:cs typeface="Consolas"/>
                  <a:sym typeface="Consolas"/>
                </a:rPr>
                <a:t>object</a:t>
              </a:r>
              <a:r>
                <a:rPr sz="1600">
                  <a:latin typeface="Consolas"/>
                  <a:ea typeface="Consolas"/>
                  <a:cs typeface="Consolas"/>
                  <a:sym typeface="Consolas"/>
                </a:rPr>
                <a:t> state, </a:t>
              </a:r>
              <a:r>
                <a:rPr sz="1600">
                  <a:solidFill>
                    <a:srgbClr val="C81EFA"/>
                  </a:solidFill>
                  <a:latin typeface="Consolas"/>
                  <a:ea typeface="Consolas"/>
                  <a:cs typeface="Consolas"/>
                  <a:sym typeface="Consolas"/>
                </a:rPr>
                <a:t>1</a:t>
              </a:r>
              <a:r>
                <a:rPr sz="1600">
                  <a:latin typeface="Consolas"/>
                  <a:ea typeface="Consolas"/>
                  <a:cs typeface="Consolas"/>
                  <a:sym typeface="Consolas"/>
                </a:rPr>
                <a:t>st, subsequent);</a:t>
              </a:r>
            </a:p>
            <a:p>
              <a:r>
                <a:rPr sz="1600">
                  <a:latin typeface="Consolas"/>
                  <a:ea typeface="Consolas"/>
                  <a:cs typeface="Consolas"/>
                  <a:sym typeface="Consolas"/>
                </a:rPr>
                <a:t>  </a:t>
              </a:r>
              <a:r>
                <a:rPr sz="1600">
                  <a:solidFill>
                    <a:srgbClr val="0000FF"/>
                  </a:solidFill>
                  <a:latin typeface="Consolas"/>
                  <a:ea typeface="Consolas"/>
                  <a:cs typeface="Consolas"/>
                  <a:sym typeface="Consolas"/>
                </a:rPr>
                <a:t>public</a:t>
              </a:r>
              <a:r>
                <a:rPr sz="1600">
                  <a:latin typeface="Consolas"/>
                  <a:ea typeface="Consolas"/>
                  <a:cs typeface="Consolas"/>
                  <a:sym typeface="Consolas"/>
                </a:rPr>
                <a:t> </a:t>
              </a:r>
              <a:r>
                <a:rPr sz="1600">
                  <a:solidFill>
                    <a:srgbClr val="0000FF"/>
                  </a:solidFill>
                  <a:latin typeface="Consolas"/>
                  <a:ea typeface="Consolas"/>
                  <a:cs typeface="Consolas"/>
                  <a:sym typeface="Consolas"/>
                </a:rPr>
                <a:t>bool</a:t>
              </a:r>
              <a:r>
                <a:rPr sz="1600">
                  <a:latin typeface="Consolas"/>
                  <a:ea typeface="Consolas"/>
                  <a:cs typeface="Consolas"/>
                  <a:sym typeface="Consolas"/>
                </a:rPr>
                <a:t> Change(</a:t>
              </a:r>
              <a:r>
                <a:rPr sz="1600">
                  <a:solidFill>
                    <a:srgbClr val="C81EFA"/>
                  </a:solidFill>
                  <a:latin typeface="Consolas"/>
                  <a:ea typeface="Consolas"/>
                  <a:cs typeface="Consolas"/>
                  <a:sym typeface="Consolas"/>
                </a:rPr>
                <a:t>1</a:t>
              </a:r>
              <a:r>
                <a:rPr sz="1600">
                  <a:latin typeface="Consolas"/>
                  <a:ea typeface="Consolas"/>
                  <a:cs typeface="Consolas"/>
                  <a:sym typeface="Consolas"/>
                </a:rPr>
                <a:t>st, subsequent);  </a:t>
              </a:r>
              <a:r>
                <a:rPr sz="1600">
                  <a:solidFill>
                    <a:srgbClr val="008000"/>
                  </a:solidFill>
                  <a:latin typeface="Consolas"/>
                  <a:ea typeface="Consolas"/>
                  <a:cs typeface="Consolas"/>
                  <a:sym typeface="Consolas"/>
                </a:rPr>
                <a:t>// </a:t>
              </a:r>
              <a:r>
                <a:rPr sz="1600">
                  <a:solidFill>
                    <a:srgbClr val="008800"/>
                  </a:solidFill>
                </a:rPr>
                <a:t>Для изменения периода</a:t>
              </a:r>
              <a:endParaRPr sz="1600">
                <a:latin typeface="Consolas"/>
                <a:ea typeface="Consolas"/>
                <a:cs typeface="Consolas"/>
                <a:sym typeface="Consolas"/>
              </a:endParaRPr>
            </a:p>
            <a:p>
              <a:r>
                <a:rPr sz="1600">
                  <a:latin typeface="Consolas"/>
                  <a:ea typeface="Consolas"/>
                  <a:cs typeface="Consolas"/>
                  <a:sym typeface="Consolas"/>
                </a:rPr>
                <a:t>  </a:t>
              </a:r>
              <a:r>
                <a:rPr sz="1600">
                  <a:solidFill>
                    <a:srgbClr val="0000FF"/>
                  </a:solidFill>
                  <a:latin typeface="Consolas"/>
                  <a:ea typeface="Consolas"/>
                  <a:cs typeface="Consolas"/>
                  <a:sym typeface="Consolas"/>
                </a:rPr>
                <a:t>public</a:t>
              </a:r>
              <a:r>
                <a:rPr sz="1600">
                  <a:latin typeface="Consolas"/>
                  <a:ea typeface="Consolas"/>
                  <a:cs typeface="Consolas"/>
                  <a:sym typeface="Consolas"/>
                </a:rPr>
                <a:t> </a:t>
              </a:r>
              <a:r>
                <a:rPr sz="1600">
                  <a:solidFill>
                    <a:srgbClr val="0000FF"/>
                  </a:solidFill>
                  <a:latin typeface="Consolas"/>
                  <a:ea typeface="Consolas"/>
                  <a:cs typeface="Consolas"/>
                  <a:sym typeface="Consolas"/>
                </a:rPr>
                <a:t>void</a:t>
              </a:r>
              <a:r>
                <a:rPr sz="1600">
                  <a:latin typeface="Consolas"/>
                  <a:ea typeface="Consolas"/>
                  <a:cs typeface="Consolas"/>
                  <a:sym typeface="Consolas"/>
                </a:rPr>
                <a:t> Dispose();                </a:t>
              </a:r>
              <a:r>
                <a:rPr sz="1600">
                  <a:solidFill>
                    <a:srgbClr val="008000"/>
                  </a:solidFill>
                  <a:latin typeface="Consolas"/>
                  <a:ea typeface="Consolas"/>
                  <a:cs typeface="Consolas"/>
                  <a:sym typeface="Consolas"/>
                </a:rPr>
                <a:t>// </a:t>
              </a:r>
              <a:r>
                <a:rPr sz="1600">
                  <a:solidFill>
                    <a:srgbClr val="008800"/>
                  </a:solidFill>
                </a:rPr>
                <a:t>Для удаления</a:t>
              </a:r>
              <a:endParaRPr sz="1600">
                <a:latin typeface="Consolas"/>
                <a:ea typeface="Consolas"/>
                <a:cs typeface="Consolas"/>
                <a:sym typeface="Consolas"/>
              </a:endParaRPr>
            </a:p>
            <a:p>
              <a:r>
                <a:rPr sz="1600">
                  <a:latin typeface="Consolas"/>
                  <a:ea typeface="Consolas"/>
                  <a:cs typeface="Consolas"/>
                  <a:sym typeface="Consolas"/>
                </a:rPr>
                <a:t>}</a:t>
              </a:r>
            </a:p>
            <a:p>
              <a:r>
                <a:rPr sz="1600">
                  <a:solidFill>
                    <a:srgbClr val="008000"/>
                  </a:solidFill>
                  <a:latin typeface="Consolas"/>
                  <a:ea typeface="Consolas"/>
                  <a:cs typeface="Consolas"/>
                  <a:sym typeface="Consolas"/>
                </a:rPr>
                <a:t>// </a:t>
              </a:r>
              <a:r>
                <a:rPr sz="1600">
                  <a:solidFill>
                    <a:srgbClr val="008800"/>
                  </a:solidFill>
                </a:rPr>
                <a:t>1st = время до первого срабатывания в миллисекундах или как TimeSpan </a:t>
              </a:r>
            </a:p>
            <a:p>
              <a:r>
                <a:rPr sz="1600">
                  <a:solidFill>
                    <a:srgbClr val="008000"/>
                  </a:solidFill>
                  <a:latin typeface="Consolas"/>
                  <a:ea typeface="Consolas"/>
                  <a:cs typeface="Consolas"/>
                  <a:sym typeface="Consolas"/>
                </a:rPr>
                <a:t>// </a:t>
              </a:r>
              <a:r>
                <a:rPr sz="1600">
                  <a:solidFill>
                    <a:srgbClr val="008800"/>
                  </a:solidFill>
                </a:rPr>
                <a:t>subsequent = следующие интервалы в миллисекундах или как TimeSpan</a:t>
              </a:r>
              <a:endParaRPr sz="1600">
                <a:latin typeface="Consolas"/>
                <a:ea typeface="Consolas"/>
                <a:cs typeface="Consolas"/>
                <a:sym typeface="Consolas"/>
              </a:endParaRPr>
            </a:p>
            <a:p>
              <a:r>
                <a:rPr sz="1600">
                  <a:solidFill>
                    <a:srgbClr val="008000"/>
                  </a:solidFill>
                  <a:latin typeface="Consolas"/>
                  <a:ea typeface="Consolas"/>
                  <a:cs typeface="Consolas"/>
                  <a:sym typeface="Consolas"/>
                </a:rPr>
                <a:t>// </a:t>
              </a:r>
              <a:r>
                <a:rPr sz="1600">
                  <a:solidFill>
                    <a:srgbClr val="008800"/>
                  </a:solidFill>
                </a:rPr>
                <a:t>(используйте Timeout.Infinite для одноразового срабатывания)</a:t>
              </a:r>
            </a:p>
          </p:txBody>
        </p:sp>
      </p:grpSp>
    </p:spTree>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5" name="Shape 1135"/>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Таймеры</a:t>
            </a:r>
          </a:p>
        </p:txBody>
      </p:sp>
      <p:grpSp>
        <p:nvGrpSpPr>
          <p:cNvPr id="1138" name="Group 1138"/>
          <p:cNvGrpSpPr/>
          <p:nvPr/>
        </p:nvGrpSpPr>
        <p:grpSpPr>
          <a:xfrm>
            <a:off x="335280" y="593604"/>
            <a:ext cx="9471660" cy="5059238"/>
            <a:chOff x="0" y="0"/>
            <a:chExt cx="9471659" cy="5059236"/>
          </a:xfrm>
        </p:grpSpPr>
        <p:sp>
          <p:nvSpPr>
            <p:cNvPr id="1136" name="Shape 1136"/>
            <p:cNvSpPr/>
            <p:nvPr/>
          </p:nvSpPr>
          <p:spPr>
            <a:xfrm>
              <a:off x="0" y="244595"/>
              <a:ext cx="9471660" cy="4814642"/>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pPr>
                <a:defRPr sz="1600"/>
              </a:pPr>
              <a:endParaRPr/>
            </a:p>
          </p:txBody>
        </p:sp>
        <p:sp>
          <p:nvSpPr>
            <p:cNvPr id="1137" name="Shape 1137"/>
            <p:cNvSpPr/>
            <p:nvPr/>
          </p:nvSpPr>
          <p:spPr>
            <a:xfrm>
              <a:off x="0" y="-1"/>
              <a:ext cx="9471660" cy="44001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endParaRPr sz="1600">
                <a:solidFill>
                  <a:srgbClr val="0000FF"/>
                </a:solidFill>
                <a:latin typeface="Consolas"/>
                <a:ea typeface="Consolas"/>
                <a:cs typeface="Consolas"/>
                <a:sym typeface="Consolas"/>
              </a:endParaRPr>
            </a:p>
            <a:p>
              <a:endParaRPr sz="1600">
                <a:solidFill>
                  <a:srgbClr val="0000FF"/>
                </a:solidFill>
                <a:latin typeface="Consolas"/>
                <a:ea typeface="Consolas"/>
                <a:cs typeface="Consolas"/>
                <a:sym typeface="Consolas"/>
              </a:endParaRPr>
            </a:p>
            <a:p>
              <a:r>
                <a:rPr sz="1600">
                  <a:solidFill>
                    <a:srgbClr val="0000FF"/>
                  </a:solidFill>
                  <a:latin typeface="Consolas"/>
                  <a:ea typeface="Consolas"/>
                  <a:cs typeface="Consolas"/>
                  <a:sym typeface="Consolas"/>
                </a:rPr>
                <a:t>using</a:t>
              </a:r>
              <a:r>
                <a:rPr sz="1600">
                  <a:latin typeface="Consolas"/>
                  <a:ea typeface="Consolas"/>
                  <a:cs typeface="Consolas"/>
                  <a:sym typeface="Consolas"/>
                </a:rPr>
                <a:t> </a:t>
              </a:r>
              <a:r>
                <a:rPr sz="1600" b="1">
                  <a:latin typeface="Consolas"/>
                  <a:ea typeface="Consolas"/>
                  <a:cs typeface="Consolas"/>
                  <a:sym typeface="Consolas"/>
                </a:rPr>
                <a:t>System.Threading</a:t>
              </a:r>
              <a:r>
                <a:rPr sz="1600">
                  <a:latin typeface="Consolas"/>
                  <a:ea typeface="Consolas"/>
                  <a:cs typeface="Consolas"/>
                  <a:sym typeface="Consolas"/>
                </a:rPr>
                <a:t>;</a:t>
              </a:r>
            </a:p>
            <a:p>
              <a:r>
                <a:rPr sz="1600">
                  <a:latin typeface="Consolas"/>
                  <a:ea typeface="Consolas"/>
                  <a:cs typeface="Consolas"/>
                  <a:sym typeface="Consolas"/>
                </a:rPr>
                <a:t>...</a:t>
              </a:r>
            </a:p>
            <a:p>
              <a:r>
                <a:rPr sz="1600">
                  <a:solidFill>
                    <a:srgbClr val="0000FF"/>
                  </a:solidFill>
                  <a:latin typeface="Consolas"/>
                  <a:ea typeface="Consolas"/>
                  <a:cs typeface="Consolas"/>
                  <a:sym typeface="Consolas"/>
                </a:rPr>
                <a:t>static</a:t>
              </a:r>
              <a:r>
                <a:rPr sz="1600">
                  <a:latin typeface="Consolas"/>
                  <a:ea typeface="Consolas"/>
                  <a:cs typeface="Consolas"/>
                  <a:sym typeface="Consolas"/>
                </a:rPr>
                <a:t> </a:t>
              </a:r>
              <a:r>
                <a:rPr sz="1600">
                  <a:solidFill>
                    <a:srgbClr val="0000FF"/>
                  </a:solidFill>
                  <a:latin typeface="Consolas"/>
                  <a:ea typeface="Consolas"/>
                  <a:cs typeface="Consolas"/>
                  <a:sym typeface="Consolas"/>
                </a:rPr>
                <a:t>void</a:t>
              </a:r>
              <a:r>
                <a:rPr sz="1600">
                  <a:latin typeface="Consolas"/>
                  <a:ea typeface="Consolas"/>
                  <a:cs typeface="Consolas"/>
                  <a:sym typeface="Consolas"/>
                </a:rPr>
                <a:t> Main()</a:t>
              </a:r>
            </a:p>
            <a:p>
              <a:r>
                <a:rPr sz="1600">
                  <a:latin typeface="Consolas"/>
                  <a:ea typeface="Consolas"/>
                  <a:cs typeface="Consolas"/>
                  <a:sym typeface="Consolas"/>
                </a:rPr>
                <a:t>{</a:t>
              </a:r>
            </a:p>
            <a:p>
              <a:r>
                <a:rPr sz="1600">
                  <a:solidFill>
                    <a:srgbClr val="008000"/>
                  </a:solidFill>
                  <a:latin typeface="Consolas"/>
                  <a:ea typeface="Consolas"/>
                  <a:cs typeface="Consolas"/>
                  <a:sym typeface="Consolas"/>
                </a:rPr>
                <a:t>    // First interval = 5000ms; subsequent intervals = 1000ms</a:t>
              </a:r>
              <a:endParaRPr sz="1600">
                <a:latin typeface="Consolas"/>
                <a:ea typeface="Consolas"/>
                <a:cs typeface="Consolas"/>
                <a:sym typeface="Consolas"/>
              </a:endParaRPr>
            </a:p>
            <a:p>
              <a:pPr lvl="1"/>
              <a:r>
                <a:rPr sz="1600">
                  <a:latin typeface="Consolas"/>
                  <a:ea typeface="Consolas"/>
                  <a:cs typeface="Consolas"/>
                  <a:sym typeface="Consolas"/>
                </a:rPr>
                <a:t>Timer tmr = </a:t>
              </a:r>
              <a:r>
                <a:rPr sz="1600">
                  <a:solidFill>
                    <a:srgbClr val="0000FF"/>
                  </a:solidFill>
                  <a:latin typeface="Consolas"/>
                  <a:ea typeface="Consolas"/>
                  <a:cs typeface="Consolas"/>
                  <a:sym typeface="Consolas"/>
                </a:rPr>
                <a:t>new</a:t>
              </a:r>
              <a:r>
                <a:rPr sz="1600">
                  <a:latin typeface="Consolas"/>
                  <a:ea typeface="Consolas"/>
                  <a:cs typeface="Consolas"/>
                  <a:sym typeface="Consolas"/>
                </a:rPr>
                <a:t> Timer (Tick, </a:t>
              </a:r>
              <a:r>
                <a:rPr sz="1600">
                  <a:solidFill>
                    <a:srgbClr val="DC1414"/>
                  </a:solidFill>
                  <a:latin typeface="Consolas"/>
                  <a:ea typeface="Consolas"/>
                  <a:cs typeface="Consolas"/>
                  <a:sym typeface="Consolas"/>
                </a:rPr>
                <a:t>"tick..."</a:t>
              </a:r>
              <a:r>
                <a:rPr sz="1600">
                  <a:latin typeface="Consolas"/>
                  <a:ea typeface="Consolas"/>
                  <a:cs typeface="Consolas"/>
                  <a:sym typeface="Consolas"/>
                </a:rPr>
                <a:t>, </a:t>
              </a:r>
              <a:r>
                <a:rPr sz="1600">
                  <a:solidFill>
                    <a:srgbClr val="C81EFA"/>
                  </a:solidFill>
                  <a:latin typeface="Consolas"/>
                  <a:ea typeface="Consolas"/>
                  <a:cs typeface="Consolas"/>
                  <a:sym typeface="Consolas"/>
                </a:rPr>
                <a:t>5000</a:t>
              </a:r>
              <a:r>
                <a:rPr sz="1600">
                  <a:latin typeface="Consolas"/>
                  <a:ea typeface="Consolas"/>
                  <a:cs typeface="Consolas"/>
                  <a:sym typeface="Consolas"/>
                </a:rPr>
                <a:t>, </a:t>
              </a:r>
              <a:r>
                <a:rPr sz="1600">
                  <a:solidFill>
                    <a:srgbClr val="C81EFA"/>
                  </a:solidFill>
                  <a:latin typeface="Consolas"/>
                  <a:ea typeface="Consolas"/>
                  <a:cs typeface="Consolas"/>
                  <a:sym typeface="Consolas"/>
                </a:rPr>
                <a:t>1000</a:t>
              </a:r>
              <a:r>
                <a:rPr sz="1600">
                  <a:latin typeface="Consolas"/>
                  <a:ea typeface="Consolas"/>
                  <a:cs typeface="Consolas"/>
                  <a:sym typeface="Consolas"/>
                </a:rPr>
                <a:t>);</a:t>
              </a:r>
            </a:p>
            <a:p>
              <a:pPr lvl="1"/>
              <a:r>
                <a:rPr sz="1600">
                  <a:latin typeface="Consolas"/>
                  <a:ea typeface="Consolas"/>
                  <a:cs typeface="Consolas"/>
                  <a:sym typeface="Consolas"/>
                </a:rPr>
                <a:t>Console.WriteLine (</a:t>
              </a:r>
              <a:r>
                <a:rPr sz="1600">
                  <a:solidFill>
                    <a:srgbClr val="DC1414"/>
                  </a:solidFill>
                  <a:latin typeface="Consolas"/>
                  <a:ea typeface="Consolas"/>
                  <a:cs typeface="Consolas"/>
                  <a:sym typeface="Consolas"/>
                </a:rPr>
                <a:t>"Press Enter to stop"</a:t>
              </a:r>
              <a:r>
                <a:rPr sz="1600">
                  <a:latin typeface="Consolas"/>
                  <a:ea typeface="Consolas"/>
                  <a:cs typeface="Consolas"/>
                  <a:sym typeface="Consolas"/>
                </a:rPr>
                <a:t>);</a:t>
              </a:r>
            </a:p>
            <a:p>
              <a:pPr lvl="1"/>
              <a:r>
                <a:rPr sz="1600">
                  <a:latin typeface="Consolas"/>
                  <a:ea typeface="Consolas"/>
                  <a:cs typeface="Consolas"/>
                  <a:sym typeface="Consolas"/>
                </a:rPr>
                <a:t>Console.ReadLine();</a:t>
              </a:r>
            </a:p>
            <a:p>
              <a:pPr lvl="1"/>
              <a:r>
                <a:rPr sz="1600">
                  <a:latin typeface="Consolas"/>
                  <a:ea typeface="Consolas"/>
                  <a:cs typeface="Consolas"/>
                  <a:sym typeface="Consolas"/>
                </a:rPr>
                <a:t>tmr.Dispose();         </a:t>
              </a:r>
              <a:r>
                <a:rPr sz="1600">
                  <a:solidFill>
                    <a:srgbClr val="008000"/>
                  </a:solidFill>
                  <a:latin typeface="Consolas"/>
                  <a:ea typeface="Consolas"/>
                  <a:cs typeface="Consolas"/>
                  <a:sym typeface="Consolas"/>
                </a:rPr>
                <a:t>// This both stops the timer and cleans up.</a:t>
              </a:r>
              <a:endParaRPr sz="1600">
                <a:latin typeface="Consolas"/>
                <a:ea typeface="Consolas"/>
                <a:cs typeface="Consolas"/>
                <a:sym typeface="Consolas"/>
              </a:endParaRPr>
            </a:p>
            <a:p>
              <a:r>
                <a:rPr sz="1600">
                  <a:latin typeface="Consolas"/>
                  <a:ea typeface="Consolas"/>
                  <a:cs typeface="Consolas"/>
                  <a:sym typeface="Consolas"/>
                </a:rPr>
                <a:t>}</a:t>
              </a:r>
            </a:p>
            <a:p>
              <a:endParaRPr sz="1600">
                <a:latin typeface="Consolas"/>
                <a:ea typeface="Consolas"/>
                <a:cs typeface="Consolas"/>
                <a:sym typeface="Consolas"/>
              </a:endParaRPr>
            </a:p>
            <a:p>
              <a:r>
                <a:rPr sz="1600">
                  <a:solidFill>
                    <a:srgbClr val="0000FF"/>
                  </a:solidFill>
                  <a:latin typeface="Consolas"/>
                  <a:ea typeface="Consolas"/>
                  <a:cs typeface="Consolas"/>
                  <a:sym typeface="Consolas"/>
                </a:rPr>
                <a:t>static</a:t>
              </a:r>
              <a:r>
                <a:rPr sz="1600">
                  <a:latin typeface="Consolas"/>
                  <a:ea typeface="Consolas"/>
                  <a:cs typeface="Consolas"/>
                  <a:sym typeface="Consolas"/>
                </a:rPr>
                <a:t> </a:t>
              </a:r>
              <a:r>
                <a:rPr sz="1600">
                  <a:solidFill>
                    <a:srgbClr val="0000FF"/>
                  </a:solidFill>
                  <a:latin typeface="Consolas"/>
                  <a:ea typeface="Consolas"/>
                  <a:cs typeface="Consolas"/>
                  <a:sym typeface="Consolas"/>
                </a:rPr>
                <a:t>void</a:t>
              </a:r>
              <a:r>
                <a:rPr sz="1600">
                  <a:latin typeface="Consolas"/>
                  <a:ea typeface="Consolas"/>
                  <a:cs typeface="Consolas"/>
                  <a:sym typeface="Consolas"/>
                </a:rPr>
                <a:t> Tick (</a:t>
              </a:r>
              <a:r>
                <a:rPr sz="1600">
                  <a:solidFill>
                    <a:srgbClr val="0000FF"/>
                  </a:solidFill>
                  <a:latin typeface="Consolas"/>
                  <a:ea typeface="Consolas"/>
                  <a:cs typeface="Consolas"/>
                  <a:sym typeface="Consolas"/>
                </a:rPr>
                <a:t>object</a:t>
              </a:r>
              <a:r>
                <a:rPr sz="1600">
                  <a:latin typeface="Consolas"/>
                  <a:ea typeface="Consolas"/>
                  <a:cs typeface="Consolas"/>
                  <a:sym typeface="Consolas"/>
                </a:rPr>
                <a:t> data)</a:t>
              </a:r>
            </a:p>
            <a:p>
              <a:r>
                <a:rPr sz="1600">
                  <a:latin typeface="Consolas"/>
                  <a:ea typeface="Consolas"/>
                  <a:cs typeface="Consolas"/>
                  <a:sym typeface="Consolas"/>
                </a:rPr>
                <a:t>{</a:t>
              </a:r>
            </a:p>
            <a:p>
              <a:pPr lvl="1"/>
              <a:r>
                <a:rPr sz="1600">
                  <a:solidFill>
                    <a:srgbClr val="008000"/>
                  </a:solidFill>
                  <a:latin typeface="Consolas"/>
                  <a:ea typeface="Consolas"/>
                  <a:cs typeface="Consolas"/>
                  <a:sym typeface="Consolas"/>
                </a:rPr>
                <a:t>// This runs on a pooled thread</a:t>
              </a:r>
              <a:endParaRPr sz="1600">
                <a:latin typeface="Consolas"/>
                <a:ea typeface="Consolas"/>
                <a:cs typeface="Consolas"/>
                <a:sym typeface="Consolas"/>
              </a:endParaRPr>
            </a:p>
            <a:p>
              <a:pPr lvl="1"/>
              <a:r>
                <a:rPr sz="1600">
                  <a:latin typeface="Consolas"/>
                  <a:ea typeface="Consolas"/>
                  <a:cs typeface="Consolas"/>
                  <a:sym typeface="Consolas"/>
                </a:rPr>
                <a:t>Console.WriteLine (data);          </a:t>
              </a:r>
              <a:r>
                <a:rPr sz="1600">
                  <a:solidFill>
                    <a:srgbClr val="008000"/>
                  </a:solidFill>
                  <a:latin typeface="Consolas"/>
                  <a:ea typeface="Consolas"/>
                  <a:cs typeface="Consolas"/>
                  <a:sym typeface="Consolas"/>
                </a:rPr>
                <a:t>// Writes "tick..."</a:t>
              </a:r>
              <a:endParaRPr sz="1600">
                <a:latin typeface="Consolas"/>
                <a:ea typeface="Consolas"/>
                <a:cs typeface="Consolas"/>
                <a:sym typeface="Consolas"/>
              </a:endParaRPr>
            </a:p>
            <a:p>
              <a:r>
                <a:rPr sz="1600">
                  <a:latin typeface="Consolas"/>
                  <a:ea typeface="Consolas"/>
                  <a:cs typeface="Consolas"/>
                  <a:sym typeface="Consolas"/>
                </a:rPr>
                <a:t>}</a:t>
              </a:r>
            </a:p>
          </p:txBody>
        </p:sp>
      </p:grpSp>
    </p:spTree>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0" name="Shape 1140"/>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Таймеры</a:t>
            </a:r>
          </a:p>
        </p:txBody>
      </p:sp>
      <p:grpSp>
        <p:nvGrpSpPr>
          <p:cNvPr id="1143" name="Group 1143"/>
          <p:cNvGrpSpPr/>
          <p:nvPr/>
        </p:nvGrpSpPr>
        <p:grpSpPr>
          <a:xfrm>
            <a:off x="335279" y="762000"/>
            <a:ext cx="9471661" cy="1219200"/>
            <a:chOff x="0" y="0"/>
            <a:chExt cx="9471659" cy="1219200"/>
          </a:xfrm>
        </p:grpSpPr>
        <p:sp>
          <p:nvSpPr>
            <p:cNvPr id="1141" name="Shape 1141"/>
            <p:cNvSpPr/>
            <p:nvPr/>
          </p:nvSpPr>
          <p:spPr>
            <a:xfrm>
              <a:off x="0" y="0"/>
              <a:ext cx="9471660" cy="12192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1142" name="Shape 1142"/>
            <p:cNvSpPr/>
            <p:nvPr/>
          </p:nvSpPr>
          <p:spPr>
            <a:xfrm>
              <a:off x="59515" y="5079"/>
              <a:ext cx="9352630" cy="1209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spcBef>
                  <a:spcPts val="1000"/>
                </a:spcBef>
              </a:pPr>
              <a:r>
                <a:t>.NET Framework предоставляет также другой класс таймера с тем же самым именем в пространстве имен </a:t>
              </a:r>
              <a:r>
                <a:rPr b="1"/>
                <a:t>System.Timers</a:t>
              </a:r>
              <a:r>
                <a:t>. Это простая обертка </a:t>
              </a:r>
              <a:r>
                <a:rPr b="1"/>
                <a:t>System.Threading.Timer,</a:t>
              </a:r>
              <a:r>
                <a:t> с тем же самым основным механизмом, обеспечивающая дополнительные удобства при использовании пула потоков:</a:t>
              </a:r>
            </a:p>
          </p:txBody>
        </p:sp>
      </p:grpSp>
      <p:grpSp>
        <p:nvGrpSpPr>
          <p:cNvPr id="1146" name="Group 1146"/>
          <p:cNvGrpSpPr/>
          <p:nvPr/>
        </p:nvGrpSpPr>
        <p:grpSpPr>
          <a:xfrm>
            <a:off x="335279" y="2286000"/>
            <a:ext cx="9471661" cy="2667000"/>
            <a:chOff x="0" y="0"/>
            <a:chExt cx="9471659" cy="2667000"/>
          </a:xfrm>
        </p:grpSpPr>
        <p:sp>
          <p:nvSpPr>
            <p:cNvPr id="1144" name="Shape 1144"/>
            <p:cNvSpPr/>
            <p:nvPr/>
          </p:nvSpPr>
          <p:spPr>
            <a:xfrm>
              <a:off x="0" y="0"/>
              <a:ext cx="9471660" cy="26670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endParaRPr/>
            </a:p>
          </p:txBody>
        </p:sp>
        <p:sp>
          <p:nvSpPr>
            <p:cNvPr id="1145" name="Shape 1145"/>
            <p:cNvSpPr/>
            <p:nvPr/>
          </p:nvSpPr>
          <p:spPr>
            <a:xfrm>
              <a:off x="130191" y="309880"/>
              <a:ext cx="9211278" cy="2047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marL="285750" indent="-285750" algn="just">
                <a:buSzPct val="100000"/>
                <a:buFont typeface="Arial"/>
                <a:buChar char="•"/>
              </a:pPr>
              <a:r>
                <a:t>Реализация в виде компонента, позволяющая размещать его в дизайнере Visual Studio</a:t>
              </a:r>
            </a:p>
            <a:p>
              <a:pPr marL="285750" indent="-285750" algn="just">
                <a:buSzPct val="100000"/>
                <a:buFont typeface="Arial"/>
                <a:buChar char="•"/>
              </a:pPr>
              <a:r>
                <a:t>Свойство Interval вместо метода Change</a:t>
              </a:r>
            </a:p>
            <a:p>
              <a:pPr marL="285750" indent="-285750" algn="just">
                <a:buSzPct val="100000"/>
                <a:buFont typeface="Arial"/>
                <a:buChar char="•"/>
              </a:pPr>
              <a:r>
                <a:t>Событие Elapsed вместо делегата обратного вызова</a:t>
              </a:r>
            </a:p>
            <a:p>
              <a:pPr marL="285750" indent="-285750" algn="just">
                <a:buSzPct val="100000"/>
                <a:buFont typeface="Arial"/>
                <a:buChar char="•"/>
              </a:pPr>
              <a:r>
                <a:t>Свойство Enabled для запуска и остановки таймера (значение по умолчанию – false)</a:t>
              </a:r>
            </a:p>
            <a:p>
              <a:pPr marL="285750" indent="-285750" algn="just">
                <a:buSzPct val="100000"/>
                <a:buFont typeface="Arial"/>
                <a:buChar char="•"/>
              </a:pPr>
              <a:r>
                <a:t>Методы Start и Stop на случай, если вам не нравится Enabled</a:t>
              </a:r>
            </a:p>
            <a:p>
              <a:pPr marL="285750" indent="-285750" algn="just">
                <a:buSzPct val="100000"/>
                <a:buFont typeface="Arial"/>
                <a:buChar char="•"/>
              </a:pPr>
              <a:r>
                <a:t>Флаг AutoReset для указания необходимости периодических срабатываний (значение по умолчанию – true)</a:t>
              </a:r>
            </a:p>
          </p:txBody>
        </p:sp>
      </p:grpSp>
      <p:grpSp>
        <p:nvGrpSpPr>
          <p:cNvPr id="1149" name="Group 1149"/>
          <p:cNvGrpSpPr/>
          <p:nvPr/>
        </p:nvGrpSpPr>
        <p:grpSpPr>
          <a:xfrm>
            <a:off x="335279" y="5791200"/>
            <a:ext cx="9471661" cy="685800"/>
            <a:chOff x="0" y="0"/>
            <a:chExt cx="9471659" cy="685800"/>
          </a:xfrm>
        </p:grpSpPr>
        <p:sp>
          <p:nvSpPr>
            <p:cNvPr id="1147" name="Shape 1147"/>
            <p:cNvSpPr/>
            <p:nvPr/>
          </p:nvSpPr>
          <p:spPr>
            <a:xfrm>
              <a:off x="0" y="0"/>
              <a:ext cx="9471660" cy="6858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spcBef>
                  <a:spcPts val="1000"/>
                </a:spcBef>
              </a:pPr>
              <a:endParaRPr/>
            </a:p>
          </p:txBody>
        </p:sp>
        <p:sp>
          <p:nvSpPr>
            <p:cNvPr id="1148" name="Shape 1148"/>
            <p:cNvSpPr/>
            <p:nvPr/>
          </p:nvSpPr>
          <p:spPr>
            <a:xfrm>
              <a:off x="33477" y="157480"/>
              <a:ext cx="9404706" cy="370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spcBef>
                  <a:spcPts val="1000"/>
                </a:spcBef>
              </a:pPr>
              <a:r>
                <a:t>System.Windows.Forms, System.Web.UI, System.Windows.Threading</a:t>
              </a:r>
            </a:p>
          </p:txBody>
        </p:sp>
      </p:grpSp>
    </p:spTree>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1" name="Shape 1151"/>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Таймеры</a:t>
            </a:r>
          </a:p>
        </p:txBody>
      </p:sp>
      <p:grpSp>
        <p:nvGrpSpPr>
          <p:cNvPr id="1154" name="Group 1154"/>
          <p:cNvGrpSpPr/>
          <p:nvPr/>
        </p:nvGrpSpPr>
        <p:grpSpPr>
          <a:xfrm>
            <a:off x="335280" y="385991"/>
            <a:ext cx="9471660" cy="5943911"/>
            <a:chOff x="0" y="0"/>
            <a:chExt cx="9471659" cy="5943909"/>
          </a:xfrm>
        </p:grpSpPr>
        <p:sp>
          <p:nvSpPr>
            <p:cNvPr id="1152" name="Shape 1152"/>
            <p:cNvSpPr/>
            <p:nvPr/>
          </p:nvSpPr>
          <p:spPr>
            <a:xfrm>
              <a:off x="0" y="452208"/>
              <a:ext cx="9471660" cy="5491702"/>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pPr>
                <a:defRPr sz="1600">
                  <a:latin typeface="Consolas"/>
                  <a:ea typeface="Consolas"/>
                  <a:cs typeface="Consolas"/>
                  <a:sym typeface="Consolas"/>
                </a:defRPr>
              </a:pPr>
              <a:endParaRPr/>
            </a:p>
          </p:txBody>
        </p:sp>
        <p:sp>
          <p:nvSpPr>
            <p:cNvPr id="1153" name="Shape 1153"/>
            <p:cNvSpPr/>
            <p:nvPr/>
          </p:nvSpPr>
          <p:spPr>
            <a:xfrm>
              <a:off x="0" y="0"/>
              <a:ext cx="9471660" cy="53653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endParaRPr sz="1600">
                <a:solidFill>
                  <a:srgbClr val="0000FF"/>
                </a:solidFill>
                <a:latin typeface="Consolas"/>
                <a:ea typeface="Consolas"/>
                <a:cs typeface="Consolas"/>
                <a:sym typeface="Consolas"/>
              </a:endParaRPr>
            </a:p>
            <a:p>
              <a:endParaRPr sz="1600">
                <a:solidFill>
                  <a:srgbClr val="0000FF"/>
                </a:solidFill>
                <a:latin typeface="Consolas"/>
                <a:ea typeface="Consolas"/>
                <a:cs typeface="Consolas"/>
                <a:sym typeface="Consolas"/>
              </a:endParaRPr>
            </a:p>
            <a:p>
              <a:r>
                <a:rPr sz="1600">
                  <a:solidFill>
                    <a:srgbClr val="0000FF"/>
                  </a:solidFill>
                  <a:latin typeface="Consolas"/>
                  <a:ea typeface="Consolas"/>
                  <a:cs typeface="Consolas"/>
                  <a:sym typeface="Consolas"/>
                </a:rPr>
                <a:t>using</a:t>
              </a:r>
              <a:r>
                <a:rPr sz="1600">
                  <a:latin typeface="Consolas"/>
                  <a:ea typeface="Consolas"/>
                  <a:cs typeface="Consolas"/>
                  <a:sym typeface="Consolas"/>
                </a:rPr>
                <a:t> System.Timers;</a:t>
              </a:r>
              <a:endParaRPr sz="1600">
                <a:solidFill>
                  <a:srgbClr val="0000FF"/>
                </a:solidFill>
                <a:latin typeface="Consolas"/>
                <a:ea typeface="Consolas"/>
                <a:cs typeface="Consolas"/>
                <a:sym typeface="Consolas"/>
              </a:endParaRPr>
            </a:p>
            <a:p>
              <a:r>
                <a:rPr sz="1600">
                  <a:latin typeface="Consolas"/>
                  <a:ea typeface="Consolas"/>
                  <a:cs typeface="Consolas"/>
                  <a:sym typeface="Consolas"/>
                </a:rPr>
                <a:t>. . .</a:t>
              </a:r>
            </a:p>
            <a:p>
              <a:r>
                <a:rPr sz="1600">
                  <a:solidFill>
                    <a:srgbClr val="0000FF"/>
                  </a:solidFill>
                  <a:latin typeface="Consolas"/>
                  <a:ea typeface="Consolas"/>
                  <a:cs typeface="Consolas"/>
                  <a:sym typeface="Consolas"/>
                </a:rPr>
                <a:t>static</a:t>
              </a:r>
              <a:r>
                <a:rPr sz="1600">
                  <a:latin typeface="Consolas"/>
                  <a:ea typeface="Consolas"/>
                  <a:cs typeface="Consolas"/>
                  <a:sym typeface="Consolas"/>
                </a:rPr>
                <a:t> </a:t>
              </a:r>
              <a:r>
                <a:rPr sz="1600">
                  <a:solidFill>
                    <a:srgbClr val="0000FF"/>
                  </a:solidFill>
                  <a:latin typeface="Consolas"/>
                  <a:ea typeface="Consolas"/>
                  <a:cs typeface="Consolas"/>
                  <a:sym typeface="Consolas"/>
                </a:rPr>
                <a:t>void</a:t>
              </a:r>
              <a:r>
                <a:rPr sz="1600">
                  <a:latin typeface="Consolas"/>
                  <a:ea typeface="Consolas"/>
                  <a:cs typeface="Consolas"/>
                  <a:sym typeface="Consolas"/>
                </a:rPr>
                <a:t> Main(</a:t>
              </a:r>
              <a:r>
                <a:rPr sz="1600">
                  <a:solidFill>
                    <a:srgbClr val="0000FF"/>
                  </a:solidFill>
                  <a:latin typeface="Consolas"/>
                  <a:ea typeface="Consolas"/>
                  <a:cs typeface="Consolas"/>
                  <a:sym typeface="Consolas"/>
                </a:rPr>
                <a:t>string</a:t>
              </a:r>
              <a:r>
                <a:rPr sz="1600">
                  <a:latin typeface="Consolas"/>
                  <a:ea typeface="Consolas"/>
                  <a:cs typeface="Consolas"/>
                  <a:sym typeface="Consolas"/>
                </a:rPr>
                <a:t>[] args)</a:t>
              </a:r>
            </a:p>
            <a:p>
              <a:r>
                <a:rPr sz="1600">
                  <a:latin typeface="Consolas"/>
                  <a:ea typeface="Consolas"/>
                  <a:cs typeface="Consolas"/>
                  <a:sym typeface="Consolas"/>
                </a:rPr>
                <a:t>{</a:t>
              </a:r>
            </a:p>
            <a:p>
              <a:endParaRPr sz="1600">
                <a:latin typeface="Consolas"/>
                <a:ea typeface="Consolas"/>
                <a:cs typeface="Consolas"/>
                <a:sym typeface="Consolas"/>
              </a:endParaRPr>
            </a:p>
            <a:p>
              <a:r>
                <a:rPr sz="1600">
                  <a:latin typeface="Consolas"/>
                  <a:ea typeface="Consolas"/>
                  <a:cs typeface="Consolas"/>
                  <a:sym typeface="Consolas"/>
                </a:rPr>
                <a:t>   </a:t>
              </a:r>
              <a:r>
                <a:rPr sz="1600">
                  <a:solidFill>
                    <a:srgbClr val="0000FF"/>
                  </a:solidFill>
                  <a:latin typeface="Consolas"/>
                  <a:ea typeface="Consolas"/>
                  <a:cs typeface="Consolas"/>
                  <a:sym typeface="Consolas"/>
                </a:rPr>
                <a:t>var</a:t>
              </a:r>
              <a:r>
                <a:rPr sz="1600">
                  <a:latin typeface="Consolas"/>
                  <a:ea typeface="Consolas"/>
                  <a:cs typeface="Consolas"/>
                  <a:sym typeface="Consolas"/>
                </a:rPr>
                <a:t> tmr = </a:t>
              </a:r>
              <a:r>
                <a:rPr sz="1600">
                  <a:solidFill>
                    <a:srgbClr val="0000FF"/>
                  </a:solidFill>
                  <a:latin typeface="Consolas"/>
                  <a:ea typeface="Consolas"/>
                  <a:cs typeface="Consolas"/>
                  <a:sym typeface="Consolas"/>
                </a:rPr>
                <a:t>new</a:t>
              </a:r>
              <a:r>
                <a:rPr sz="1600">
                  <a:latin typeface="Consolas"/>
                  <a:ea typeface="Consolas"/>
                  <a:cs typeface="Consolas"/>
                  <a:sym typeface="Consolas"/>
                </a:rPr>
                <a:t> </a:t>
              </a:r>
              <a:r>
                <a:rPr sz="1600">
                  <a:solidFill>
                    <a:srgbClr val="2B91AF"/>
                  </a:solidFill>
                  <a:latin typeface="Consolas"/>
                  <a:ea typeface="Consolas"/>
                  <a:cs typeface="Consolas"/>
                  <a:sym typeface="Consolas"/>
                </a:rPr>
                <a:t>Timer</a:t>
              </a:r>
              <a:r>
                <a:rPr sz="1600">
                  <a:latin typeface="Consolas"/>
                  <a:ea typeface="Consolas"/>
                  <a:cs typeface="Consolas"/>
                  <a:sym typeface="Consolas"/>
                </a:rPr>
                <a:t> {Interval = 1000}; </a:t>
              </a:r>
              <a:r>
                <a:rPr sz="1600">
                  <a:solidFill>
                    <a:srgbClr val="008000"/>
                  </a:solidFill>
                  <a:latin typeface="Consolas"/>
                  <a:ea typeface="Consolas"/>
                  <a:cs typeface="Consolas"/>
                  <a:sym typeface="Consolas"/>
                </a:rPr>
                <a:t>// Конструктор без параметров</a:t>
              </a:r>
              <a:endParaRPr sz="1600">
                <a:latin typeface="Consolas"/>
                <a:ea typeface="Consolas"/>
                <a:cs typeface="Consolas"/>
                <a:sym typeface="Consolas"/>
              </a:endParaRPr>
            </a:p>
            <a:p>
              <a:r>
                <a:rPr sz="1600">
                  <a:latin typeface="Consolas"/>
                  <a:ea typeface="Consolas"/>
                  <a:cs typeface="Consolas"/>
                  <a:sym typeface="Consolas"/>
                </a:rPr>
                <a:t>   tmr.Elapsed += tmr_Elapsed; </a:t>
              </a:r>
              <a:r>
                <a:rPr sz="1600">
                  <a:solidFill>
                    <a:srgbClr val="008000"/>
                  </a:solidFill>
                  <a:latin typeface="Consolas"/>
                  <a:ea typeface="Consolas"/>
                  <a:cs typeface="Consolas"/>
                  <a:sym typeface="Consolas"/>
                </a:rPr>
                <a:t>// Событие вместо делегата</a:t>
              </a:r>
              <a:endParaRPr sz="1600">
                <a:latin typeface="Consolas"/>
                <a:ea typeface="Consolas"/>
                <a:cs typeface="Consolas"/>
                <a:sym typeface="Consolas"/>
              </a:endParaRPr>
            </a:p>
            <a:p>
              <a:r>
                <a:rPr sz="1600">
                  <a:latin typeface="Consolas"/>
                  <a:ea typeface="Consolas"/>
                  <a:cs typeface="Consolas"/>
                  <a:sym typeface="Consolas"/>
                </a:rPr>
                <a:t>   tmr.Start(); </a:t>
              </a:r>
              <a:r>
                <a:rPr sz="1600">
                  <a:solidFill>
                    <a:srgbClr val="008000"/>
                  </a:solidFill>
                  <a:latin typeface="Consolas"/>
                  <a:ea typeface="Consolas"/>
                  <a:cs typeface="Consolas"/>
                  <a:sym typeface="Consolas"/>
                </a:rPr>
                <a:t>// Запустить таймер</a:t>
              </a:r>
              <a:endParaRPr sz="1600">
                <a:latin typeface="Consolas"/>
                <a:ea typeface="Consolas"/>
                <a:cs typeface="Consolas"/>
                <a:sym typeface="Consolas"/>
              </a:endParaRPr>
            </a:p>
            <a:p>
              <a:r>
                <a:rPr sz="1600">
                  <a:latin typeface="Consolas"/>
                  <a:ea typeface="Consolas"/>
                  <a:cs typeface="Consolas"/>
                  <a:sym typeface="Consolas"/>
                </a:rPr>
                <a:t>   </a:t>
              </a:r>
              <a:r>
                <a:rPr sz="1600">
                  <a:solidFill>
                    <a:srgbClr val="2B91AF"/>
                  </a:solidFill>
                  <a:latin typeface="Consolas"/>
                  <a:ea typeface="Consolas"/>
                  <a:cs typeface="Consolas"/>
                  <a:sym typeface="Consolas"/>
                </a:rPr>
                <a:t>Console</a:t>
              </a:r>
              <a:r>
                <a:rPr sz="1600">
                  <a:latin typeface="Consolas"/>
                  <a:ea typeface="Consolas"/>
                  <a:cs typeface="Consolas"/>
                  <a:sym typeface="Consolas"/>
                </a:rPr>
                <a:t>.ReadLine();</a:t>
              </a:r>
            </a:p>
            <a:p>
              <a:r>
                <a:rPr sz="1600">
                  <a:latin typeface="Consolas"/>
                  <a:ea typeface="Consolas"/>
                  <a:cs typeface="Consolas"/>
                  <a:sym typeface="Consolas"/>
                </a:rPr>
                <a:t>   tmr.Stop(); </a:t>
              </a:r>
              <a:r>
                <a:rPr sz="1600">
                  <a:solidFill>
                    <a:srgbClr val="008000"/>
                  </a:solidFill>
                  <a:latin typeface="Consolas"/>
                  <a:ea typeface="Consolas"/>
                  <a:cs typeface="Consolas"/>
                  <a:sym typeface="Consolas"/>
                </a:rPr>
                <a:t>// Остановить таймер</a:t>
              </a:r>
              <a:endParaRPr sz="1600">
                <a:latin typeface="Consolas"/>
                <a:ea typeface="Consolas"/>
                <a:cs typeface="Consolas"/>
                <a:sym typeface="Consolas"/>
              </a:endParaRPr>
            </a:p>
            <a:p>
              <a:r>
                <a:rPr sz="1600">
                  <a:latin typeface="Consolas"/>
                  <a:ea typeface="Consolas"/>
                  <a:cs typeface="Consolas"/>
                  <a:sym typeface="Consolas"/>
                </a:rPr>
                <a:t>   </a:t>
              </a:r>
              <a:r>
                <a:rPr sz="1600">
                  <a:solidFill>
                    <a:srgbClr val="2B91AF"/>
                  </a:solidFill>
                  <a:latin typeface="Consolas"/>
                  <a:ea typeface="Consolas"/>
                  <a:cs typeface="Consolas"/>
                  <a:sym typeface="Consolas"/>
                </a:rPr>
                <a:t>Console</a:t>
              </a:r>
              <a:r>
                <a:rPr sz="1600">
                  <a:latin typeface="Consolas"/>
                  <a:ea typeface="Consolas"/>
                  <a:cs typeface="Consolas"/>
                  <a:sym typeface="Consolas"/>
                </a:rPr>
                <a:t>.ReadLine();</a:t>
              </a:r>
            </a:p>
            <a:p>
              <a:r>
                <a:rPr sz="1600">
                  <a:latin typeface="Consolas"/>
                  <a:ea typeface="Consolas"/>
                  <a:cs typeface="Consolas"/>
                  <a:sym typeface="Consolas"/>
                </a:rPr>
                <a:t>   tmr.Start(); </a:t>
              </a:r>
              <a:r>
                <a:rPr sz="1600">
                  <a:solidFill>
                    <a:srgbClr val="008000"/>
                  </a:solidFill>
                  <a:latin typeface="Consolas"/>
                  <a:ea typeface="Consolas"/>
                  <a:cs typeface="Consolas"/>
                  <a:sym typeface="Consolas"/>
                </a:rPr>
                <a:t>// Продолжить</a:t>
              </a:r>
              <a:endParaRPr sz="1600">
                <a:latin typeface="Consolas"/>
                <a:ea typeface="Consolas"/>
                <a:cs typeface="Consolas"/>
                <a:sym typeface="Consolas"/>
              </a:endParaRPr>
            </a:p>
            <a:p>
              <a:r>
                <a:rPr sz="1600">
                  <a:latin typeface="Consolas"/>
                  <a:ea typeface="Consolas"/>
                  <a:cs typeface="Consolas"/>
                  <a:sym typeface="Consolas"/>
                </a:rPr>
                <a:t>   </a:t>
              </a:r>
              <a:r>
                <a:rPr sz="1600">
                  <a:solidFill>
                    <a:srgbClr val="2B91AF"/>
                  </a:solidFill>
                  <a:latin typeface="Consolas"/>
                  <a:ea typeface="Consolas"/>
                  <a:cs typeface="Consolas"/>
                  <a:sym typeface="Consolas"/>
                </a:rPr>
                <a:t>Console</a:t>
              </a:r>
              <a:r>
                <a:rPr sz="1600">
                  <a:latin typeface="Consolas"/>
                  <a:ea typeface="Consolas"/>
                  <a:cs typeface="Consolas"/>
                  <a:sym typeface="Consolas"/>
                </a:rPr>
                <a:t>.ReadLine();</a:t>
              </a:r>
            </a:p>
            <a:p>
              <a:r>
                <a:rPr sz="1600">
                  <a:latin typeface="Consolas"/>
                  <a:ea typeface="Consolas"/>
                  <a:cs typeface="Consolas"/>
                  <a:sym typeface="Consolas"/>
                </a:rPr>
                <a:t>   tmr.Dispose(); </a:t>
              </a:r>
              <a:r>
                <a:rPr sz="1600">
                  <a:solidFill>
                    <a:srgbClr val="008000"/>
                  </a:solidFill>
                  <a:latin typeface="Consolas"/>
                  <a:ea typeface="Consolas"/>
                  <a:cs typeface="Consolas"/>
                  <a:sym typeface="Consolas"/>
                </a:rPr>
                <a:t>// Остановить навсегда</a:t>
              </a:r>
              <a:endParaRPr sz="1600">
                <a:latin typeface="Consolas"/>
                <a:ea typeface="Consolas"/>
                <a:cs typeface="Consolas"/>
                <a:sym typeface="Consolas"/>
              </a:endParaRPr>
            </a:p>
            <a:p>
              <a:r>
                <a:rPr sz="1600">
                  <a:latin typeface="Consolas"/>
                  <a:ea typeface="Consolas"/>
                  <a:cs typeface="Consolas"/>
                  <a:sym typeface="Consolas"/>
                </a:rPr>
                <a:t>}</a:t>
              </a:r>
            </a:p>
            <a:p>
              <a:endParaRPr sz="1600">
                <a:latin typeface="Consolas"/>
                <a:ea typeface="Consolas"/>
                <a:cs typeface="Consolas"/>
                <a:sym typeface="Consolas"/>
              </a:endParaRPr>
            </a:p>
            <a:p>
              <a:r>
                <a:rPr sz="1600">
                  <a:solidFill>
                    <a:srgbClr val="0000FF"/>
                  </a:solidFill>
                  <a:latin typeface="Consolas"/>
                  <a:ea typeface="Consolas"/>
                  <a:cs typeface="Consolas"/>
                  <a:sym typeface="Consolas"/>
                </a:rPr>
                <a:t>private</a:t>
              </a:r>
              <a:r>
                <a:rPr sz="1600">
                  <a:latin typeface="Consolas"/>
                  <a:ea typeface="Consolas"/>
                  <a:cs typeface="Consolas"/>
                  <a:sym typeface="Consolas"/>
                </a:rPr>
                <a:t> </a:t>
              </a:r>
              <a:r>
                <a:rPr sz="1600">
                  <a:solidFill>
                    <a:srgbClr val="0000FF"/>
                  </a:solidFill>
                  <a:latin typeface="Consolas"/>
                  <a:ea typeface="Consolas"/>
                  <a:cs typeface="Consolas"/>
                  <a:sym typeface="Consolas"/>
                </a:rPr>
                <a:t>static</a:t>
              </a:r>
              <a:r>
                <a:rPr sz="1600">
                  <a:latin typeface="Consolas"/>
                  <a:ea typeface="Consolas"/>
                  <a:cs typeface="Consolas"/>
                  <a:sym typeface="Consolas"/>
                </a:rPr>
                <a:t> </a:t>
              </a:r>
              <a:r>
                <a:rPr sz="1600">
                  <a:solidFill>
                    <a:srgbClr val="0000FF"/>
                  </a:solidFill>
                  <a:latin typeface="Consolas"/>
                  <a:ea typeface="Consolas"/>
                  <a:cs typeface="Consolas"/>
                  <a:sym typeface="Consolas"/>
                </a:rPr>
                <a:t>void</a:t>
              </a:r>
              <a:r>
                <a:rPr sz="1600">
                  <a:latin typeface="Consolas"/>
                  <a:ea typeface="Consolas"/>
                  <a:cs typeface="Consolas"/>
                  <a:sym typeface="Consolas"/>
                </a:rPr>
                <a:t> tmr_Elapsed(</a:t>
              </a:r>
              <a:r>
                <a:rPr sz="1600">
                  <a:solidFill>
                    <a:srgbClr val="0000FF"/>
                  </a:solidFill>
                  <a:latin typeface="Consolas"/>
                  <a:ea typeface="Consolas"/>
                  <a:cs typeface="Consolas"/>
                  <a:sym typeface="Consolas"/>
                </a:rPr>
                <a:t>object</a:t>
              </a:r>
              <a:r>
                <a:rPr sz="1600">
                  <a:latin typeface="Consolas"/>
                  <a:ea typeface="Consolas"/>
                  <a:cs typeface="Consolas"/>
                  <a:sym typeface="Consolas"/>
                </a:rPr>
                <a:t> sender, </a:t>
              </a:r>
              <a:r>
                <a:rPr sz="1600">
                  <a:solidFill>
                    <a:srgbClr val="2B91AF"/>
                  </a:solidFill>
                  <a:latin typeface="Consolas"/>
                  <a:ea typeface="Consolas"/>
                  <a:cs typeface="Consolas"/>
                  <a:sym typeface="Consolas"/>
                </a:rPr>
                <a:t>EventArgs</a:t>
              </a:r>
              <a:r>
                <a:rPr sz="1600">
                  <a:latin typeface="Consolas"/>
                  <a:ea typeface="Consolas"/>
                  <a:cs typeface="Consolas"/>
                  <a:sym typeface="Consolas"/>
                </a:rPr>
                <a:t> e)</a:t>
              </a:r>
            </a:p>
            <a:p>
              <a:r>
                <a:rPr sz="1600">
                  <a:latin typeface="Consolas"/>
                  <a:ea typeface="Consolas"/>
                  <a:cs typeface="Consolas"/>
                  <a:sym typeface="Consolas"/>
                </a:rPr>
                <a:t>{</a:t>
              </a:r>
            </a:p>
            <a:p>
              <a:r>
                <a:rPr sz="1600">
                  <a:latin typeface="Consolas"/>
                  <a:ea typeface="Consolas"/>
                  <a:cs typeface="Consolas"/>
                  <a:sym typeface="Consolas"/>
                </a:rPr>
                <a:t>   </a:t>
              </a:r>
              <a:r>
                <a:rPr sz="1600">
                  <a:solidFill>
                    <a:srgbClr val="2B91AF"/>
                  </a:solidFill>
                  <a:latin typeface="Consolas"/>
                  <a:ea typeface="Consolas"/>
                  <a:cs typeface="Consolas"/>
                  <a:sym typeface="Consolas"/>
                </a:rPr>
                <a:t>Console</a:t>
              </a:r>
              <a:r>
                <a:rPr sz="1600">
                  <a:latin typeface="Consolas"/>
                  <a:ea typeface="Consolas"/>
                  <a:cs typeface="Consolas"/>
                  <a:sym typeface="Consolas"/>
                </a:rPr>
                <a:t>.WriteLine(</a:t>
              </a:r>
              <a:r>
                <a:rPr sz="1600">
                  <a:solidFill>
                    <a:srgbClr val="A31515"/>
                  </a:solidFill>
                  <a:latin typeface="Consolas"/>
                  <a:ea typeface="Consolas"/>
                  <a:cs typeface="Consolas"/>
                  <a:sym typeface="Consolas"/>
                </a:rPr>
                <a:t>"Tick"</a:t>
              </a:r>
              <a:r>
                <a:rPr sz="1600">
                  <a:latin typeface="Consolas"/>
                  <a:ea typeface="Consolas"/>
                  <a:cs typeface="Consolas"/>
                  <a:sym typeface="Consolas"/>
                </a:rPr>
                <a:t>);</a:t>
              </a:r>
            </a:p>
            <a:p>
              <a:r>
                <a:rPr sz="1600">
                  <a:latin typeface="Consolas"/>
                  <a:ea typeface="Consolas"/>
                  <a:cs typeface="Consolas"/>
                  <a:sym typeface="Consolas"/>
                </a:rPr>
                <a:t>}</a:t>
              </a:r>
            </a:p>
          </p:txBody>
        </p:sp>
      </p:grpSp>
    </p:spTree>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8" name="Shape 1248"/>
          <p:cNvSpPr>
            <a:spLocks noGrp="1"/>
          </p:cNvSpPr>
          <p:nvPr>
            <p:ph type="title"/>
          </p:nvPr>
        </p:nvSpPr>
        <p:spPr>
          <a:xfrm>
            <a:off x="249647" y="179342"/>
            <a:ext cx="9599270" cy="365132"/>
          </a:xfrm>
          <a:prstGeom prst="rect">
            <a:avLst/>
          </a:prstGeom>
        </p:spPr>
        <p:txBody>
          <a:bodyPr>
            <a:normAutofit fontScale="90000"/>
          </a:bodyPr>
          <a:lstStyle/>
          <a:p>
            <a:pPr>
              <a:tabLst>
                <a:tab pos="8229600" algn="r"/>
              </a:tabLst>
            </a:pPr>
            <a:r>
              <a:t>Подходы разработки асинхронных программ</a:t>
            </a:r>
          </a:p>
        </p:txBody>
      </p:sp>
      <p:grpSp>
        <p:nvGrpSpPr>
          <p:cNvPr id="1251" name="Group 1251"/>
          <p:cNvGrpSpPr/>
          <p:nvPr/>
        </p:nvGrpSpPr>
        <p:grpSpPr>
          <a:xfrm>
            <a:off x="335279" y="762000"/>
            <a:ext cx="9471662" cy="5124450"/>
            <a:chOff x="0" y="0"/>
            <a:chExt cx="9471660" cy="2133600"/>
          </a:xfrm>
        </p:grpSpPr>
        <p:sp>
          <p:nvSpPr>
            <p:cNvPr id="1249" name="Shape 1249"/>
            <p:cNvSpPr/>
            <p:nvPr/>
          </p:nvSpPr>
          <p:spPr>
            <a:xfrm>
              <a:off x="0" y="0"/>
              <a:ext cx="9471660" cy="21336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1250" name="Shape 1250"/>
            <p:cNvSpPr/>
            <p:nvPr/>
          </p:nvSpPr>
          <p:spPr>
            <a:xfrm>
              <a:off x="216939" y="378021"/>
              <a:ext cx="8994126" cy="13775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marL="457200" indent="-457200" algn="just" defTabSz="457200">
                <a:buFont typeface="Arial" charset="0"/>
                <a:buChar char="•"/>
                <a:tabLst>
                  <a:tab pos="139700" algn="l"/>
                  <a:tab pos="457200" algn="l"/>
                </a:tabLst>
                <a:defRPr sz="1900">
                  <a:solidFill>
                    <a:srgbClr val="292929"/>
                  </a:solidFill>
                </a:defRPr>
              </a:pPr>
              <a:r>
                <a:rPr b="1" dirty="0" smtClean="0"/>
                <a:t>Async </a:t>
              </a:r>
              <a:r>
                <a:rPr b="1" dirty="0"/>
                <a:t>Programing Model (</a:t>
              </a:r>
              <a:r>
                <a:rPr b="1" dirty="0" smtClean="0"/>
                <a:t>APM)</a:t>
              </a:r>
              <a:r>
                <a:rPr lang="ru-RU" b="1" dirty="0" smtClean="0"/>
                <a:t> </a:t>
              </a:r>
              <a:r>
                <a:rPr lang="ru-RU" dirty="0" smtClean="0"/>
                <a:t>о</a:t>
              </a:r>
              <a:r>
                <a:rPr lang="ru-RU" sz="1900" dirty="0" smtClean="0"/>
                <a:t>снован </a:t>
              </a:r>
              <a:r>
                <a:rPr lang="ru-RU" sz="1900" dirty="0"/>
                <a:t>на асинхронных </a:t>
              </a:r>
              <a:r>
                <a:rPr lang="ru-RU" sz="1900" dirty="0" smtClean="0"/>
                <a:t>делегатах </a:t>
              </a:r>
              <a:r>
                <a:rPr lang="en-US" dirty="0" err="1" smtClean="0"/>
                <a:t>BeginInvoke</a:t>
              </a:r>
              <a:r>
                <a:rPr lang="en-US" dirty="0" smtClean="0"/>
                <a:t>/</a:t>
              </a:r>
              <a:r>
                <a:rPr lang="en-US" dirty="0" err="1" smtClean="0"/>
                <a:t>EndInvoke</a:t>
              </a:r>
              <a:r>
                <a:rPr lang="ru-RU" sz="1900" dirty="0" smtClean="0"/>
                <a:t>, </a:t>
              </a:r>
              <a:r>
                <a:rPr lang="ru-RU" sz="1900" dirty="0"/>
                <a:t>которые используют пару методов </a:t>
              </a:r>
              <a:r>
                <a:rPr lang="ru-RU" sz="1900" dirty="0" smtClean="0"/>
                <a:t>с именами</a:t>
              </a:r>
              <a:r>
                <a:rPr lang="ru-RU" sz="1900" dirty="0"/>
                <a:t> </a:t>
              </a:r>
              <a:r>
                <a:rPr lang="ru-RU" sz="1900" i="1" dirty="0" err="1"/>
                <a:t>BeginOperationName</a:t>
              </a:r>
              <a:r>
                <a:rPr lang="ru-RU" sz="1900" i="1" dirty="0"/>
                <a:t> </a:t>
              </a:r>
              <a:r>
                <a:rPr lang="ru-RU" sz="1900" dirty="0"/>
                <a:t>и </a:t>
              </a:r>
              <a:r>
                <a:rPr lang="ru-RU" sz="1900" i="1" dirty="0" err="1"/>
                <a:t>EndOperationName</a:t>
              </a:r>
              <a:r>
                <a:rPr lang="ru-RU" sz="1900" dirty="0"/>
                <a:t>, которые соответственно начинают и завершают асинхронную операцию </a:t>
              </a:r>
              <a:r>
                <a:rPr lang="ru-RU" sz="1900" i="1" dirty="0" err="1"/>
                <a:t>OperationName</a:t>
              </a:r>
              <a:r>
                <a:rPr lang="ru-RU" sz="1900" dirty="0"/>
                <a:t>. После вызова метода </a:t>
              </a:r>
              <a:r>
                <a:rPr lang="ru-RU" sz="1900" i="1" dirty="0" err="1" smtClean="0"/>
                <a:t>BeginOperationName</a:t>
              </a:r>
              <a:r>
                <a:rPr lang="ru-RU" sz="1900" i="1" dirty="0" smtClean="0"/>
                <a:t> </a:t>
              </a:r>
              <a:r>
                <a:rPr lang="ru-RU" sz="1900" dirty="0" smtClean="0"/>
                <a:t>приложение </a:t>
              </a:r>
              <a:r>
                <a:rPr lang="ru-RU" sz="1900" dirty="0"/>
                <a:t>может продолжить выполнение инструкций в вызывающем потоке, пока асинхронная операция выполняется в другом. Для каждого вызова метода </a:t>
              </a:r>
              <a:r>
                <a:rPr lang="ru-RU" sz="1900" i="1" dirty="0" err="1"/>
                <a:t>BeginOperationName</a:t>
              </a:r>
              <a:r>
                <a:rPr lang="ru-RU" sz="1900" i="1" dirty="0"/>
                <a:t> </a:t>
              </a:r>
              <a:r>
                <a:rPr lang="ru-RU" sz="1900" dirty="0"/>
                <a:t>в приложении также должен присутствовать вызов </a:t>
              </a:r>
              <a:r>
                <a:rPr lang="ru-RU" sz="1900" dirty="0" err="1"/>
                <a:t>метода</a:t>
              </a:r>
              <a:r>
                <a:rPr lang="ru-RU" sz="1900" i="1" dirty="0" err="1"/>
                <a:t>EndOperationName</a:t>
              </a:r>
              <a:r>
                <a:rPr lang="ru-RU" sz="1900" dirty="0"/>
                <a:t>, чтобы получить результаты </a:t>
              </a:r>
              <a:r>
                <a:rPr lang="ru-RU" sz="1900" dirty="0" smtClean="0"/>
                <a:t>операции.</a:t>
              </a:r>
            </a:p>
            <a:p>
              <a:pPr marL="457200" indent="-457200" algn="just" defTabSz="457200">
                <a:buFont typeface="Arial" charset="0"/>
                <a:buChar char="•"/>
                <a:tabLst>
                  <a:tab pos="139700" algn="l"/>
                  <a:tab pos="457200" algn="l"/>
                </a:tabLst>
                <a:defRPr sz="1900">
                  <a:solidFill>
                    <a:srgbClr val="292929"/>
                  </a:solidFill>
                </a:defRPr>
              </a:pPr>
              <a:r>
                <a:rPr lang="ru-RU" sz="1900" dirty="0"/>
                <a:t>Данный подход можно встретить во множестве технологий и классов, но он чреват усложнением и избыточностью кода.</a:t>
              </a:r>
              <a:endParaRPr sz="1300" dirty="0">
                <a:solidFill>
                  <a:srgbClr val="232323"/>
                </a:solidFill>
              </a:endParaRPr>
            </a:p>
          </p:txBody>
        </p:sp>
      </p:grpSp>
    </p:spTree>
    <p:extLst>
      <p:ext uri="{BB962C8B-B14F-4D97-AF65-F5344CB8AC3E}">
        <p14:creationId xmlns:p14="http://schemas.microsoft.com/office/powerpoint/2010/main" val="1669679262"/>
      </p:ext>
    </p:extLst>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Shape 1175"/>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Асинхронные делегаты</a:t>
            </a:r>
          </a:p>
        </p:txBody>
      </p:sp>
      <p:grpSp>
        <p:nvGrpSpPr>
          <p:cNvPr id="1178" name="Group 1178"/>
          <p:cNvGrpSpPr/>
          <p:nvPr/>
        </p:nvGrpSpPr>
        <p:grpSpPr>
          <a:xfrm>
            <a:off x="335279" y="609600"/>
            <a:ext cx="9471661" cy="1828800"/>
            <a:chOff x="0" y="0"/>
            <a:chExt cx="9471659" cy="1828800"/>
          </a:xfrm>
        </p:grpSpPr>
        <p:sp>
          <p:nvSpPr>
            <p:cNvPr id="1176" name="Shape 1176"/>
            <p:cNvSpPr/>
            <p:nvPr/>
          </p:nvSpPr>
          <p:spPr>
            <a:xfrm>
              <a:off x="0" y="0"/>
              <a:ext cx="9471660" cy="18288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endParaRPr/>
            </a:p>
          </p:txBody>
        </p:sp>
        <p:sp>
          <p:nvSpPr>
            <p:cNvPr id="1177" name="Shape 1177"/>
            <p:cNvSpPr/>
            <p:nvPr/>
          </p:nvSpPr>
          <p:spPr>
            <a:xfrm>
              <a:off x="89274" y="30480"/>
              <a:ext cx="9293112" cy="176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r>
                <a:t>Асинхронные делегаты предлагают удобный механизм возвращения данных из потока, когда он завершит выполнение, позволяя передавать в обоих направлениях любое количество параметров с контролем их типа</a:t>
              </a:r>
            </a:p>
            <a:p>
              <a:pPr algn="just"/>
              <a:r>
                <a:t>Необработанные исключения из асинхронных делегатов удобно перебрасываются в исходный поток и, таким образом, не требуют отдельной обработки</a:t>
              </a:r>
            </a:p>
            <a:p>
              <a:pPr algn="just"/>
              <a:r>
                <a:t>Асинхронные делегаты также предоставляют альтернативный путь к пулу потоков</a:t>
              </a:r>
            </a:p>
          </p:txBody>
        </p:sp>
      </p:grpSp>
      <p:grpSp>
        <p:nvGrpSpPr>
          <p:cNvPr id="1181" name="Group 1181"/>
          <p:cNvGrpSpPr/>
          <p:nvPr/>
        </p:nvGrpSpPr>
        <p:grpSpPr>
          <a:xfrm>
            <a:off x="335280" y="2437295"/>
            <a:ext cx="9471660" cy="2110425"/>
            <a:chOff x="0" y="0"/>
            <a:chExt cx="9471659" cy="2110424"/>
          </a:xfrm>
        </p:grpSpPr>
        <p:sp>
          <p:nvSpPr>
            <p:cNvPr id="1179" name="Shape 1179"/>
            <p:cNvSpPr/>
            <p:nvPr/>
          </p:nvSpPr>
          <p:spPr>
            <a:xfrm>
              <a:off x="0" y="229704"/>
              <a:ext cx="9471660" cy="1880721"/>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pPr>
                <a:defRPr sz="1600">
                  <a:latin typeface="Consolas"/>
                  <a:ea typeface="Consolas"/>
                  <a:cs typeface="Consolas"/>
                  <a:sym typeface="Consolas"/>
                </a:defRPr>
              </a:pPr>
              <a:endParaRPr/>
            </a:p>
          </p:txBody>
        </p:sp>
        <p:sp>
          <p:nvSpPr>
            <p:cNvPr id="1180" name="Shape 1180"/>
            <p:cNvSpPr/>
            <p:nvPr/>
          </p:nvSpPr>
          <p:spPr>
            <a:xfrm>
              <a:off x="0" y="0"/>
              <a:ext cx="9471660" cy="19871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r>
                <a:rPr sz="1600">
                  <a:latin typeface="Consolas"/>
                  <a:ea typeface="Consolas"/>
                  <a:cs typeface="Consolas"/>
                  <a:sym typeface="Consolas"/>
                </a:rPr>
                <a:t> </a:t>
              </a:r>
            </a:p>
            <a:p>
              <a:r>
                <a:rPr sz="1600">
                  <a:solidFill>
                    <a:srgbClr val="0000FF"/>
                  </a:solidFill>
                  <a:latin typeface="Consolas"/>
                  <a:ea typeface="Consolas"/>
                  <a:cs typeface="Consolas"/>
                  <a:sym typeface="Consolas"/>
                </a:rPr>
                <a:t>static</a:t>
              </a:r>
              <a:r>
                <a:rPr sz="1600">
                  <a:latin typeface="Consolas"/>
                  <a:ea typeface="Consolas"/>
                  <a:cs typeface="Consolas"/>
                  <a:sym typeface="Consolas"/>
                </a:rPr>
                <a:t> </a:t>
              </a:r>
              <a:r>
                <a:rPr sz="1600">
                  <a:solidFill>
                    <a:srgbClr val="0000FF"/>
                  </a:solidFill>
                  <a:latin typeface="Consolas"/>
                  <a:ea typeface="Consolas"/>
                  <a:cs typeface="Consolas"/>
                  <a:sym typeface="Consolas"/>
                </a:rPr>
                <a:t>void</a:t>
              </a:r>
              <a:r>
                <a:rPr sz="1600">
                  <a:latin typeface="Consolas"/>
                  <a:ea typeface="Consolas"/>
                  <a:cs typeface="Consolas"/>
                  <a:sym typeface="Consolas"/>
                </a:rPr>
                <a:t> ComparePages()</a:t>
              </a:r>
            </a:p>
            <a:p>
              <a:r>
                <a:rPr sz="1600">
                  <a:latin typeface="Consolas"/>
                  <a:ea typeface="Consolas"/>
                  <a:cs typeface="Consolas"/>
                  <a:sym typeface="Consolas"/>
                </a:rPr>
                <a:t>{</a:t>
              </a:r>
            </a:p>
            <a:p>
              <a:r>
                <a:rPr sz="1600">
                  <a:solidFill>
                    <a:srgbClr val="2B91AF"/>
                  </a:solidFill>
                  <a:latin typeface="Consolas"/>
                  <a:ea typeface="Consolas"/>
                  <a:cs typeface="Consolas"/>
                  <a:sym typeface="Consolas"/>
                </a:rPr>
                <a:t>    WebClient</a:t>
              </a:r>
              <a:r>
                <a:rPr sz="1600">
                  <a:latin typeface="Consolas"/>
                  <a:ea typeface="Consolas"/>
                  <a:cs typeface="Consolas"/>
                  <a:sym typeface="Consolas"/>
                </a:rPr>
                <a:t> wc = </a:t>
              </a:r>
              <a:r>
                <a:rPr sz="1600">
                  <a:solidFill>
                    <a:srgbClr val="0000FF"/>
                  </a:solidFill>
                  <a:latin typeface="Consolas"/>
                  <a:ea typeface="Consolas"/>
                  <a:cs typeface="Consolas"/>
                  <a:sym typeface="Consolas"/>
                </a:rPr>
                <a:t>new</a:t>
              </a:r>
              <a:r>
                <a:rPr sz="1600">
                  <a:latin typeface="Consolas"/>
                  <a:ea typeface="Consolas"/>
                  <a:cs typeface="Consolas"/>
                  <a:sym typeface="Consolas"/>
                </a:rPr>
                <a:t> </a:t>
              </a:r>
              <a:r>
                <a:rPr sz="1600">
                  <a:solidFill>
                    <a:srgbClr val="2B91AF"/>
                  </a:solidFill>
                  <a:latin typeface="Consolas"/>
                  <a:ea typeface="Consolas"/>
                  <a:cs typeface="Consolas"/>
                  <a:sym typeface="Consolas"/>
                </a:rPr>
                <a:t>WebClient</a:t>
              </a:r>
              <a:r>
                <a:rPr sz="1600">
                  <a:latin typeface="Consolas"/>
                  <a:ea typeface="Consolas"/>
                  <a:cs typeface="Consolas"/>
                  <a:sym typeface="Consolas"/>
                </a:rPr>
                <a:t>();</a:t>
              </a:r>
            </a:p>
            <a:p>
              <a:r>
                <a:rPr sz="1600">
                  <a:solidFill>
                    <a:srgbClr val="0000FF"/>
                  </a:solidFill>
                  <a:latin typeface="Consolas"/>
                  <a:ea typeface="Consolas"/>
                  <a:cs typeface="Consolas"/>
                  <a:sym typeface="Consolas"/>
                </a:rPr>
                <a:t>    string</a:t>
              </a:r>
              <a:r>
                <a:rPr sz="1600">
                  <a:latin typeface="Consolas"/>
                  <a:ea typeface="Consolas"/>
                  <a:cs typeface="Consolas"/>
                  <a:sym typeface="Consolas"/>
                </a:rPr>
                <a:t> s1 = wc.</a:t>
              </a:r>
              <a:r>
                <a:rPr sz="1600" b="1">
                  <a:latin typeface="Consolas"/>
                  <a:ea typeface="Consolas"/>
                  <a:cs typeface="Consolas"/>
                  <a:sym typeface="Consolas"/>
                </a:rPr>
                <a:t>DownloadString</a:t>
              </a:r>
              <a:r>
                <a:rPr sz="1600">
                  <a:latin typeface="Consolas"/>
                  <a:ea typeface="Consolas"/>
                  <a:cs typeface="Consolas"/>
                  <a:sym typeface="Consolas"/>
                </a:rPr>
                <a:t>(</a:t>
              </a:r>
              <a:r>
                <a:rPr sz="1600">
                  <a:solidFill>
                    <a:srgbClr val="A31515"/>
                  </a:solidFill>
                  <a:latin typeface="Consolas"/>
                  <a:ea typeface="Consolas"/>
                  <a:cs typeface="Consolas"/>
                  <a:sym typeface="Consolas"/>
                </a:rPr>
                <a:t>"http://www.rsdn.ru"</a:t>
              </a:r>
              <a:r>
                <a:rPr sz="1600">
                  <a:latin typeface="Consolas"/>
                  <a:ea typeface="Consolas"/>
                  <a:cs typeface="Consolas"/>
                  <a:sym typeface="Consolas"/>
                </a:rPr>
                <a:t>);</a:t>
              </a:r>
            </a:p>
            <a:p>
              <a:r>
                <a:rPr sz="1600">
                  <a:solidFill>
                    <a:srgbClr val="0000FF"/>
                  </a:solidFill>
                  <a:latin typeface="Consolas"/>
                  <a:ea typeface="Consolas"/>
                  <a:cs typeface="Consolas"/>
                  <a:sym typeface="Consolas"/>
                </a:rPr>
                <a:t>    string</a:t>
              </a:r>
              <a:r>
                <a:rPr sz="1600">
                  <a:latin typeface="Consolas"/>
                  <a:ea typeface="Consolas"/>
                  <a:cs typeface="Consolas"/>
                  <a:sym typeface="Consolas"/>
                </a:rPr>
                <a:t> s2 = wc.DownloadString(</a:t>
              </a:r>
              <a:r>
                <a:rPr sz="1600">
                  <a:solidFill>
                    <a:srgbClr val="A31515"/>
                  </a:solidFill>
                  <a:latin typeface="Consolas"/>
                  <a:ea typeface="Consolas"/>
                  <a:cs typeface="Consolas"/>
                  <a:sym typeface="Consolas"/>
                </a:rPr>
                <a:t>"http://rsdn.ru"</a:t>
              </a:r>
              <a:r>
                <a:rPr sz="1600">
                  <a:latin typeface="Consolas"/>
                  <a:ea typeface="Consolas"/>
                  <a:cs typeface="Consolas"/>
                  <a:sym typeface="Consolas"/>
                </a:rPr>
                <a:t>);</a:t>
              </a:r>
            </a:p>
            <a:p>
              <a:r>
                <a:rPr sz="1600">
                  <a:solidFill>
                    <a:srgbClr val="2B91AF"/>
                  </a:solidFill>
                  <a:latin typeface="Consolas"/>
                  <a:ea typeface="Consolas"/>
                  <a:cs typeface="Consolas"/>
                  <a:sym typeface="Consolas"/>
                </a:rPr>
                <a:t>    Console</a:t>
              </a:r>
              <a:r>
                <a:rPr sz="1600">
                  <a:latin typeface="Consolas"/>
                  <a:ea typeface="Consolas"/>
                  <a:cs typeface="Consolas"/>
                  <a:sym typeface="Consolas"/>
                </a:rPr>
                <a:t>.WriteLine(s1 == s2 ? </a:t>
              </a:r>
              <a:r>
                <a:rPr sz="1600">
                  <a:solidFill>
                    <a:srgbClr val="A31515"/>
                  </a:solidFill>
                  <a:latin typeface="Consolas"/>
                  <a:ea typeface="Consolas"/>
                  <a:cs typeface="Consolas"/>
                  <a:sym typeface="Consolas"/>
                </a:rPr>
                <a:t>"Одинаковые"</a:t>
              </a:r>
              <a:r>
                <a:rPr sz="1600">
                  <a:latin typeface="Consolas"/>
                  <a:ea typeface="Consolas"/>
                  <a:cs typeface="Consolas"/>
                  <a:sym typeface="Consolas"/>
                </a:rPr>
                <a:t> : </a:t>
              </a:r>
              <a:r>
                <a:rPr sz="1600">
                  <a:solidFill>
                    <a:srgbClr val="A31515"/>
                  </a:solidFill>
                  <a:latin typeface="Consolas"/>
                  <a:ea typeface="Consolas"/>
                  <a:cs typeface="Consolas"/>
                  <a:sym typeface="Consolas"/>
                </a:rPr>
                <a:t>"Различные"</a:t>
              </a:r>
              <a:r>
                <a:rPr sz="1600">
                  <a:latin typeface="Consolas"/>
                  <a:ea typeface="Consolas"/>
                  <a:cs typeface="Consolas"/>
                  <a:sym typeface="Consolas"/>
                </a:rPr>
                <a:t>);</a:t>
              </a:r>
            </a:p>
            <a:p>
              <a:r>
                <a:rPr sz="1600">
                  <a:latin typeface="Consolas"/>
                  <a:ea typeface="Consolas"/>
                  <a:cs typeface="Consolas"/>
                  <a:sym typeface="Consolas"/>
                </a:rPr>
                <a:t>}</a:t>
              </a:r>
            </a:p>
          </p:txBody>
        </p:sp>
      </p:grpSp>
      <p:grpSp>
        <p:nvGrpSpPr>
          <p:cNvPr id="1184" name="Group 1184"/>
          <p:cNvGrpSpPr/>
          <p:nvPr/>
        </p:nvGrpSpPr>
        <p:grpSpPr>
          <a:xfrm>
            <a:off x="5532120" y="4152900"/>
            <a:ext cx="4274821" cy="1257300"/>
            <a:chOff x="0" y="0"/>
            <a:chExt cx="4274820" cy="1257300"/>
          </a:xfrm>
        </p:grpSpPr>
        <p:sp>
          <p:nvSpPr>
            <p:cNvPr id="1182" name="Shape 1182"/>
            <p:cNvSpPr/>
            <p:nvPr/>
          </p:nvSpPr>
          <p:spPr>
            <a:xfrm>
              <a:off x="0" y="0"/>
              <a:ext cx="4274821" cy="12573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1183" name="Shape 1183"/>
            <p:cNvSpPr/>
            <p:nvPr/>
          </p:nvSpPr>
          <p:spPr>
            <a:xfrm>
              <a:off x="61376" y="144296"/>
              <a:ext cx="4152068" cy="9687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spcBef>
                  <a:spcPts val="1000"/>
                </a:spcBef>
              </a:pPr>
              <a:r>
                <a:t>DownloadString</a:t>
              </a:r>
              <a:r>
                <a:rPr>
                  <a:latin typeface="Consolas"/>
                  <a:ea typeface="Consolas"/>
                  <a:cs typeface="Consolas"/>
                  <a:sym typeface="Consolas"/>
                </a:rPr>
                <a:t> </a:t>
              </a:r>
              <a:r>
                <a:t>блокирует вызывающий метод на время загрузки страницы (альтернатива </a:t>
              </a:r>
              <a:r>
                <a:rPr b="1"/>
                <a:t>DownloadStringAsync</a:t>
              </a:r>
              <a:r>
                <a:t>)</a:t>
              </a:r>
            </a:p>
          </p:txBody>
        </p:sp>
      </p:grpSp>
      <p:pic>
        <p:nvPicPr>
          <p:cNvPr id="1185" name="image4.tif" descr="arrow03"/>
          <p:cNvPicPr>
            <a:picLocks noChangeAspect="1"/>
          </p:cNvPicPr>
          <p:nvPr/>
        </p:nvPicPr>
        <p:blipFill>
          <a:blip r:embed="rId2">
            <a:extLst/>
          </a:blip>
          <a:stretch>
            <a:fillRect/>
          </a:stretch>
        </p:blipFill>
        <p:spPr>
          <a:xfrm rot="12309552">
            <a:off x="4073192" y="4167854"/>
            <a:ext cx="1995837" cy="272700"/>
          </a:xfrm>
          <a:prstGeom prst="rect">
            <a:avLst/>
          </a:prstGeom>
          <a:ln w="12700">
            <a:miter lim="400000"/>
          </a:ln>
        </p:spPr>
      </p:pic>
      <p:grpSp>
        <p:nvGrpSpPr>
          <p:cNvPr id="1188" name="Group 1188"/>
          <p:cNvGrpSpPr/>
          <p:nvPr/>
        </p:nvGrpSpPr>
        <p:grpSpPr>
          <a:xfrm>
            <a:off x="335279" y="5486400"/>
            <a:ext cx="9471661" cy="1219200"/>
            <a:chOff x="0" y="0"/>
            <a:chExt cx="9471659" cy="1219200"/>
          </a:xfrm>
        </p:grpSpPr>
        <p:sp>
          <p:nvSpPr>
            <p:cNvPr id="1186" name="Shape 1186"/>
            <p:cNvSpPr/>
            <p:nvPr/>
          </p:nvSpPr>
          <p:spPr>
            <a:xfrm>
              <a:off x="0" y="0"/>
              <a:ext cx="9471660" cy="12192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endParaRPr/>
            </a:p>
          </p:txBody>
        </p:sp>
        <p:sp>
          <p:nvSpPr>
            <p:cNvPr id="1187" name="Shape 1187"/>
            <p:cNvSpPr/>
            <p:nvPr/>
          </p:nvSpPr>
          <p:spPr>
            <a:xfrm>
              <a:off x="59515" y="144780"/>
              <a:ext cx="9352630" cy="929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marL="285750" indent="-285750" algn="just">
                <a:buSzPct val="100000"/>
                <a:buFont typeface="Arial"/>
                <a:buChar char="•"/>
              </a:pPr>
              <a:r>
                <a:t>Говорим DownloadString начать выполнение</a:t>
              </a:r>
            </a:p>
            <a:p>
              <a:pPr marL="285750" indent="-285750" algn="just">
                <a:buSzPct val="100000"/>
                <a:buFont typeface="Arial"/>
                <a:buChar char="•"/>
              </a:pPr>
              <a:r>
                <a:t>Исполняем другие задачи, пока она работает, например загружаем вторую страницу</a:t>
              </a:r>
            </a:p>
            <a:p>
              <a:pPr marL="285750" indent="-285750" algn="just">
                <a:buSzPct val="100000"/>
                <a:buFont typeface="Arial"/>
                <a:buChar char="•"/>
              </a:pPr>
              <a:r>
                <a:t>Запрашиваем  DownloadString результаты</a:t>
              </a:r>
            </a:p>
          </p:txBody>
        </p:sp>
      </p:grpSp>
      <p:grpSp>
        <p:nvGrpSpPr>
          <p:cNvPr id="1191" name="Group 1191"/>
          <p:cNvGrpSpPr/>
          <p:nvPr/>
        </p:nvGrpSpPr>
        <p:grpSpPr>
          <a:xfrm>
            <a:off x="6537959" y="2590800"/>
            <a:ext cx="3185161" cy="609600"/>
            <a:chOff x="0" y="0"/>
            <a:chExt cx="3185160" cy="609600"/>
          </a:xfrm>
        </p:grpSpPr>
        <p:sp>
          <p:nvSpPr>
            <p:cNvPr id="1189" name="Shape 1189"/>
            <p:cNvSpPr/>
            <p:nvPr/>
          </p:nvSpPr>
          <p:spPr>
            <a:xfrm>
              <a:off x="0" y="0"/>
              <a:ext cx="3185161" cy="6096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ctr">
                <a:spcBef>
                  <a:spcPts val="1000"/>
                </a:spcBef>
              </a:pPr>
              <a:endParaRPr/>
            </a:p>
          </p:txBody>
        </p:sp>
        <p:sp>
          <p:nvSpPr>
            <p:cNvPr id="1190" name="Shape 1190"/>
            <p:cNvSpPr/>
            <p:nvPr/>
          </p:nvSpPr>
          <p:spPr>
            <a:xfrm>
              <a:off x="29757" y="119380"/>
              <a:ext cx="3125646"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spcBef>
                  <a:spcPts val="1000"/>
                </a:spcBef>
              </a:lvl1pPr>
            </a:lstStyle>
            <a:p>
              <a:r>
                <a:t>Синхронная модель</a:t>
              </a:r>
            </a:p>
          </p:txBody>
        </p:sp>
      </p:grpSp>
    </p:spTree>
    <p:extLst>
      <p:ext uri="{BB962C8B-B14F-4D97-AF65-F5344CB8AC3E}">
        <p14:creationId xmlns:p14="http://schemas.microsoft.com/office/powerpoint/2010/main" val="831768825"/>
      </p:ext>
    </p:extLst>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3" name="Shape 1193"/>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Асинхронные делегаты</a:t>
            </a:r>
          </a:p>
        </p:txBody>
      </p:sp>
      <p:grpSp>
        <p:nvGrpSpPr>
          <p:cNvPr id="1196" name="Group 1196"/>
          <p:cNvGrpSpPr/>
          <p:nvPr/>
        </p:nvGrpSpPr>
        <p:grpSpPr>
          <a:xfrm>
            <a:off x="335280" y="-165386"/>
            <a:ext cx="9471660" cy="6066078"/>
            <a:chOff x="0" y="0"/>
            <a:chExt cx="9471659" cy="6066076"/>
          </a:xfrm>
        </p:grpSpPr>
        <p:sp>
          <p:nvSpPr>
            <p:cNvPr id="1194" name="Shape 1194"/>
            <p:cNvSpPr/>
            <p:nvPr/>
          </p:nvSpPr>
          <p:spPr>
            <a:xfrm>
              <a:off x="0" y="774986"/>
              <a:ext cx="9471660" cy="5291091"/>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pPr>
                <a:defRPr sz="1600">
                  <a:latin typeface="Consolas"/>
                  <a:ea typeface="Consolas"/>
                  <a:cs typeface="Consolas"/>
                  <a:sym typeface="Consolas"/>
                </a:defRPr>
              </a:pPr>
              <a:endParaRPr/>
            </a:p>
          </p:txBody>
        </p:sp>
        <p:sp>
          <p:nvSpPr>
            <p:cNvPr id="1195" name="Shape 1195"/>
            <p:cNvSpPr/>
            <p:nvPr/>
          </p:nvSpPr>
          <p:spPr>
            <a:xfrm>
              <a:off x="0" y="0"/>
              <a:ext cx="9471660" cy="58479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endParaRPr sz="1600">
                <a:solidFill>
                  <a:srgbClr val="0000FF"/>
                </a:solidFill>
                <a:latin typeface="Consolas"/>
                <a:ea typeface="Consolas"/>
                <a:cs typeface="Consolas"/>
                <a:sym typeface="Consolas"/>
              </a:endParaRPr>
            </a:p>
            <a:p>
              <a:endParaRPr sz="1600">
                <a:solidFill>
                  <a:srgbClr val="0000FF"/>
                </a:solidFill>
                <a:latin typeface="Consolas"/>
                <a:ea typeface="Consolas"/>
                <a:cs typeface="Consolas"/>
                <a:sym typeface="Consolas"/>
              </a:endParaRPr>
            </a:p>
            <a:p>
              <a:endParaRPr sz="1600">
                <a:solidFill>
                  <a:srgbClr val="0000FF"/>
                </a:solidFill>
                <a:latin typeface="Consolas"/>
                <a:ea typeface="Consolas"/>
                <a:cs typeface="Consolas"/>
                <a:sym typeface="Consolas"/>
              </a:endParaRPr>
            </a:p>
            <a:p>
              <a:endParaRPr sz="1600">
                <a:solidFill>
                  <a:srgbClr val="0000FF"/>
                </a:solidFill>
                <a:latin typeface="Consolas"/>
                <a:ea typeface="Consolas"/>
                <a:cs typeface="Consolas"/>
                <a:sym typeface="Consolas"/>
              </a:endParaRPr>
            </a:p>
            <a:p>
              <a:r>
                <a:rPr sz="1600">
                  <a:solidFill>
                    <a:srgbClr val="0000FF"/>
                  </a:solidFill>
                  <a:latin typeface="Consolas"/>
                  <a:ea typeface="Consolas"/>
                  <a:cs typeface="Consolas"/>
                  <a:sym typeface="Consolas"/>
                </a:rPr>
                <a:t>static</a:t>
              </a:r>
              <a:r>
                <a:rPr sz="1600">
                  <a:latin typeface="Consolas"/>
                  <a:ea typeface="Consolas"/>
                  <a:cs typeface="Consolas"/>
                  <a:sym typeface="Consolas"/>
                </a:rPr>
                <a:t> </a:t>
              </a:r>
              <a:r>
                <a:rPr sz="1600">
                  <a:solidFill>
                    <a:srgbClr val="0000FF"/>
                  </a:solidFill>
                  <a:latin typeface="Consolas"/>
                  <a:ea typeface="Consolas"/>
                  <a:cs typeface="Consolas"/>
                  <a:sym typeface="Consolas"/>
                </a:rPr>
                <a:t>void</a:t>
              </a:r>
              <a:r>
                <a:rPr sz="1600">
                  <a:latin typeface="Consolas"/>
                  <a:ea typeface="Consolas"/>
                  <a:cs typeface="Consolas"/>
                  <a:sym typeface="Consolas"/>
                </a:rPr>
                <a:t> ComparePages()</a:t>
              </a:r>
            </a:p>
            <a:p>
              <a:r>
                <a:rPr sz="1600">
                  <a:latin typeface="Consolas"/>
                  <a:ea typeface="Consolas"/>
                  <a:cs typeface="Consolas"/>
                  <a:sym typeface="Consolas"/>
                </a:rPr>
                <a:t>{</a:t>
              </a:r>
            </a:p>
            <a:p>
              <a:r>
                <a:rPr sz="1600">
                  <a:solidFill>
                    <a:srgbClr val="2B91AF"/>
                  </a:solidFill>
                  <a:latin typeface="Consolas"/>
                  <a:ea typeface="Consolas"/>
                  <a:cs typeface="Consolas"/>
                  <a:sym typeface="Consolas"/>
                </a:rPr>
                <a:t>    Func</a:t>
              </a:r>
              <a:r>
                <a:rPr sz="1600">
                  <a:latin typeface="Consolas"/>
                  <a:ea typeface="Consolas"/>
                  <a:cs typeface="Consolas"/>
                  <a:sym typeface="Consolas"/>
                </a:rPr>
                <a:t>&lt;</a:t>
              </a:r>
              <a:r>
                <a:rPr sz="1600">
                  <a:solidFill>
                    <a:srgbClr val="0000FF"/>
                  </a:solidFill>
                  <a:latin typeface="Consolas"/>
                  <a:ea typeface="Consolas"/>
                  <a:cs typeface="Consolas"/>
                  <a:sym typeface="Consolas"/>
                </a:rPr>
                <a:t>string</a:t>
              </a:r>
              <a:r>
                <a:rPr sz="1600">
                  <a:latin typeface="Consolas"/>
                  <a:ea typeface="Consolas"/>
                  <a:cs typeface="Consolas"/>
                  <a:sym typeface="Consolas"/>
                </a:rPr>
                <a:t>,</a:t>
              </a:r>
              <a:r>
                <a:rPr sz="1600">
                  <a:solidFill>
                    <a:srgbClr val="0000FF"/>
                  </a:solidFill>
                  <a:latin typeface="Consolas"/>
                  <a:ea typeface="Consolas"/>
                  <a:cs typeface="Consolas"/>
                  <a:sym typeface="Consolas"/>
                </a:rPr>
                <a:t>string</a:t>
              </a:r>
              <a:r>
                <a:rPr sz="1600">
                  <a:latin typeface="Consolas"/>
                  <a:ea typeface="Consolas"/>
                  <a:cs typeface="Consolas"/>
                  <a:sym typeface="Consolas"/>
                </a:rPr>
                <a:t>&gt; download1 = </a:t>
              </a:r>
              <a:r>
                <a:rPr sz="1600">
                  <a:solidFill>
                    <a:srgbClr val="0000FF"/>
                  </a:solidFill>
                  <a:latin typeface="Consolas"/>
                  <a:ea typeface="Consolas"/>
                  <a:cs typeface="Consolas"/>
                  <a:sym typeface="Consolas"/>
                </a:rPr>
                <a:t>new</a:t>
              </a:r>
              <a:r>
                <a:rPr sz="1600">
                  <a:latin typeface="Consolas"/>
                  <a:ea typeface="Consolas"/>
                  <a:cs typeface="Consolas"/>
                  <a:sym typeface="Consolas"/>
                </a:rPr>
                <a:t> </a:t>
              </a:r>
              <a:r>
                <a:rPr sz="1600">
                  <a:solidFill>
                    <a:srgbClr val="2B91AF"/>
                  </a:solidFill>
                  <a:latin typeface="Consolas"/>
                  <a:ea typeface="Consolas"/>
                  <a:cs typeface="Consolas"/>
                  <a:sym typeface="Consolas"/>
                </a:rPr>
                <a:t>WebClient</a:t>
              </a:r>
              <a:r>
                <a:rPr sz="1600">
                  <a:latin typeface="Consolas"/>
                  <a:ea typeface="Consolas"/>
                  <a:cs typeface="Consolas"/>
                  <a:sym typeface="Consolas"/>
                </a:rPr>
                <a:t>().DownloadString;</a:t>
              </a:r>
            </a:p>
            <a:p>
              <a:r>
                <a:rPr sz="1600">
                  <a:latin typeface="Consolas"/>
                  <a:ea typeface="Consolas"/>
                  <a:cs typeface="Consolas"/>
                  <a:sym typeface="Consolas"/>
                </a:rPr>
                <a:t>    </a:t>
              </a:r>
              <a:r>
                <a:rPr sz="1600">
                  <a:solidFill>
                    <a:srgbClr val="2B91AF"/>
                  </a:solidFill>
                  <a:latin typeface="Consolas"/>
                  <a:ea typeface="Consolas"/>
                  <a:cs typeface="Consolas"/>
                  <a:sym typeface="Consolas"/>
                </a:rPr>
                <a:t>Func</a:t>
              </a:r>
              <a:r>
                <a:rPr sz="1600">
                  <a:latin typeface="Consolas"/>
                  <a:ea typeface="Consolas"/>
                  <a:cs typeface="Consolas"/>
                  <a:sym typeface="Consolas"/>
                </a:rPr>
                <a:t>&lt;</a:t>
              </a:r>
              <a:r>
                <a:rPr sz="1600">
                  <a:solidFill>
                    <a:srgbClr val="0000FF"/>
                  </a:solidFill>
                  <a:latin typeface="Consolas"/>
                  <a:ea typeface="Consolas"/>
                  <a:cs typeface="Consolas"/>
                  <a:sym typeface="Consolas"/>
                </a:rPr>
                <a:t>string</a:t>
              </a:r>
              <a:r>
                <a:rPr sz="1600">
                  <a:latin typeface="Consolas"/>
                  <a:ea typeface="Consolas"/>
                  <a:cs typeface="Consolas"/>
                  <a:sym typeface="Consolas"/>
                </a:rPr>
                <a:t>, </a:t>
              </a:r>
              <a:r>
                <a:rPr sz="1600">
                  <a:solidFill>
                    <a:srgbClr val="0000FF"/>
                  </a:solidFill>
                  <a:latin typeface="Consolas"/>
                  <a:ea typeface="Consolas"/>
                  <a:cs typeface="Consolas"/>
                  <a:sym typeface="Consolas"/>
                </a:rPr>
                <a:t>string</a:t>
              </a:r>
              <a:r>
                <a:rPr sz="1600">
                  <a:latin typeface="Consolas"/>
                  <a:ea typeface="Consolas"/>
                  <a:cs typeface="Consolas"/>
                  <a:sym typeface="Consolas"/>
                </a:rPr>
                <a:t>&gt; download2 = </a:t>
              </a:r>
              <a:r>
                <a:rPr sz="1600">
                  <a:solidFill>
                    <a:srgbClr val="0000FF"/>
                  </a:solidFill>
                  <a:latin typeface="Consolas"/>
                  <a:ea typeface="Consolas"/>
                  <a:cs typeface="Consolas"/>
                  <a:sym typeface="Consolas"/>
                </a:rPr>
                <a:t>new</a:t>
              </a:r>
              <a:r>
                <a:rPr sz="1600">
                  <a:latin typeface="Consolas"/>
                  <a:ea typeface="Consolas"/>
                  <a:cs typeface="Consolas"/>
                  <a:sym typeface="Consolas"/>
                </a:rPr>
                <a:t> </a:t>
              </a:r>
              <a:r>
                <a:rPr sz="1600">
                  <a:solidFill>
                    <a:srgbClr val="2B91AF"/>
                  </a:solidFill>
                  <a:latin typeface="Consolas"/>
                  <a:ea typeface="Consolas"/>
                  <a:cs typeface="Consolas"/>
                  <a:sym typeface="Consolas"/>
                </a:rPr>
                <a:t>WebClient</a:t>
              </a:r>
              <a:r>
                <a:rPr sz="1600">
                  <a:latin typeface="Consolas"/>
                  <a:ea typeface="Consolas"/>
                  <a:cs typeface="Consolas"/>
                  <a:sym typeface="Consolas"/>
                </a:rPr>
                <a:t>().DownloadString;</a:t>
              </a:r>
            </a:p>
            <a:p>
              <a:r>
                <a:rPr sz="1600">
                  <a:solidFill>
                    <a:srgbClr val="2B91AF"/>
                  </a:solidFill>
                  <a:latin typeface="Consolas"/>
                  <a:ea typeface="Consolas"/>
                  <a:cs typeface="Consolas"/>
                  <a:sym typeface="Consolas"/>
                </a:rPr>
                <a:t>    </a:t>
              </a:r>
            </a:p>
            <a:p>
              <a:r>
                <a:rPr sz="1600">
                  <a:solidFill>
                    <a:srgbClr val="2B91AF"/>
                  </a:solidFill>
                  <a:latin typeface="Consolas"/>
                  <a:ea typeface="Consolas"/>
                  <a:cs typeface="Consolas"/>
                  <a:sym typeface="Consolas"/>
                </a:rPr>
                <a:t>    </a:t>
              </a:r>
              <a:r>
                <a:rPr sz="1600" b="1">
                  <a:solidFill>
                    <a:srgbClr val="2B91AF"/>
                  </a:solidFill>
                  <a:latin typeface="Consolas"/>
                  <a:ea typeface="Consolas"/>
                  <a:cs typeface="Consolas"/>
                  <a:sym typeface="Consolas"/>
                </a:rPr>
                <a:t>IAsyncResult</a:t>
              </a:r>
              <a:r>
                <a:rPr sz="1600">
                  <a:latin typeface="Consolas"/>
                  <a:ea typeface="Consolas"/>
                  <a:cs typeface="Consolas"/>
                  <a:sym typeface="Consolas"/>
                </a:rPr>
                <a:t> cookie1 = download1.BeginInvoke(</a:t>
              </a:r>
              <a:r>
                <a:rPr sz="1600">
                  <a:solidFill>
                    <a:srgbClr val="A31515"/>
                  </a:solidFill>
                  <a:latin typeface="Consolas"/>
                  <a:ea typeface="Consolas"/>
                  <a:cs typeface="Consolas"/>
                  <a:sym typeface="Consolas"/>
                </a:rPr>
                <a:t>"http://www.rsdn.ru"</a:t>
              </a:r>
              <a:r>
                <a:rPr sz="1600">
                  <a:latin typeface="Consolas"/>
                  <a:ea typeface="Consolas"/>
                  <a:cs typeface="Consolas"/>
                  <a:sym typeface="Consolas"/>
                </a:rPr>
                <a:t>, </a:t>
              </a:r>
              <a:r>
                <a:rPr sz="1600">
                  <a:solidFill>
                    <a:srgbClr val="0000FF"/>
                  </a:solidFill>
                  <a:latin typeface="Consolas"/>
                  <a:ea typeface="Consolas"/>
                  <a:cs typeface="Consolas"/>
                  <a:sym typeface="Consolas"/>
                </a:rPr>
                <a:t>null</a:t>
              </a:r>
              <a:r>
                <a:rPr sz="1600">
                  <a:latin typeface="Consolas"/>
                  <a:ea typeface="Consolas"/>
                  <a:cs typeface="Consolas"/>
                  <a:sym typeface="Consolas"/>
                </a:rPr>
                <a:t>, </a:t>
              </a:r>
              <a:r>
                <a:rPr sz="1600">
                  <a:solidFill>
                    <a:srgbClr val="0000FF"/>
                  </a:solidFill>
                  <a:latin typeface="Consolas"/>
                  <a:ea typeface="Consolas"/>
                  <a:cs typeface="Consolas"/>
                  <a:sym typeface="Consolas"/>
                </a:rPr>
                <a:t>null</a:t>
              </a:r>
              <a:r>
                <a:rPr sz="1600">
                  <a:latin typeface="Consolas"/>
                  <a:ea typeface="Consolas"/>
                  <a:cs typeface="Consolas"/>
                  <a:sym typeface="Consolas"/>
                </a:rPr>
                <a:t>);</a:t>
              </a:r>
              <a:r>
                <a:rPr sz="1600">
                  <a:solidFill>
                    <a:srgbClr val="008000"/>
                  </a:solidFill>
                  <a:latin typeface="Consolas"/>
                  <a:ea typeface="Consolas"/>
                  <a:cs typeface="Consolas"/>
                  <a:sym typeface="Consolas"/>
                </a:rPr>
                <a:t> // Метод обратного вызова и объект с данными (null)!</a:t>
              </a:r>
              <a:endParaRPr sz="1600">
                <a:latin typeface="Consolas"/>
                <a:ea typeface="Consolas"/>
                <a:cs typeface="Consolas"/>
                <a:sym typeface="Consolas"/>
              </a:endParaRPr>
            </a:p>
            <a:p>
              <a:r>
                <a:rPr sz="1600">
                  <a:solidFill>
                    <a:srgbClr val="2B91AF"/>
                  </a:solidFill>
                  <a:latin typeface="Consolas"/>
                  <a:ea typeface="Consolas"/>
                  <a:cs typeface="Consolas"/>
                  <a:sym typeface="Consolas"/>
                </a:rPr>
                <a:t>    IAsyncResult</a:t>
              </a:r>
              <a:r>
                <a:rPr sz="1600">
                  <a:latin typeface="Consolas"/>
                  <a:ea typeface="Consolas"/>
                  <a:cs typeface="Consolas"/>
                  <a:sym typeface="Consolas"/>
                </a:rPr>
                <a:t> cookie2 = download2.BeginInvoke(</a:t>
              </a:r>
              <a:r>
                <a:rPr sz="1600">
                  <a:solidFill>
                    <a:srgbClr val="A31515"/>
                  </a:solidFill>
                  <a:latin typeface="Consolas"/>
                  <a:ea typeface="Consolas"/>
                  <a:cs typeface="Consolas"/>
                  <a:sym typeface="Consolas"/>
                </a:rPr>
                <a:t>"http://rsdn.ru"</a:t>
              </a:r>
              <a:r>
                <a:rPr sz="1600">
                  <a:latin typeface="Consolas"/>
                  <a:ea typeface="Consolas"/>
                  <a:cs typeface="Consolas"/>
                  <a:sym typeface="Consolas"/>
                </a:rPr>
                <a:t>, </a:t>
              </a:r>
              <a:r>
                <a:rPr sz="1600">
                  <a:solidFill>
                    <a:srgbClr val="0000FF"/>
                  </a:solidFill>
                  <a:latin typeface="Consolas"/>
                  <a:ea typeface="Consolas"/>
                  <a:cs typeface="Consolas"/>
                  <a:sym typeface="Consolas"/>
                </a:rPr>
                <a:t>null</a:t>
              </a:r>
              <a:r>
                <a:rPr sz="1600">
                  <a:latin typeface="Consolas"/>
                  <a:ea typeface="Consolas"/>
                  <a:cs typeface="Consolas"/>
                  <a:sym typeface="Consolas"/>
                </a:rPr>
                <a:t>, </a:t>
              </a:r>
              <a:r>
                <a:rPr sz="1600">
                  <a:solidFill>
                    <a:srgbClr val="0000FF"/>
                  </a:solidFill>
                  <a:latin typeface="Consolas"/>
                  <a:ea typeface="Consolas"/>
                  <a:cs typeface="Consolas"/>
                  <a:sym typeface="Consolas"/>
                </a:rPr>
                <a:t>null</a:t>
              </a:r>
              <a:r>
                <a:rPr sz="1600">
                  <a:latin typeface="Consolas"/>
                  <a:ea typeface="Consolas"/>
                  <a:cs typeface="Consolas"/>
                  <a:sym typeface="Consolas"/>
                </a:rPr>
                <a:t>);</a:t>
              </a:r>
            </a:p>
            <a:p>
              <a:endParaRPr sz="1600">
                <a:latin typeface="Consolas"/>
                <a:ea typeface="Consolas"/>
                <a:cs typeface="Consolas"/>
                <a:sym typeface="Consolas"/>
              </a:endParaRPr>
            </a:p>
            <a:p>
              <a:r>
                <a:rPr sz="1600">
                  <a:solidFill>
                    <a:srgbClr val="008000"/>
                  </a:solidFill>
                  <a:latin typeface="Consolas"/>
                  <a:ea typeface="Consolas"/>
                  <a:cs typeface="Consolas"/>
                  <a:sym typeface="Consolas"/>
                </a:rPr>
                <a:t>    // Выполняем какие-то вычисления:</a:t>
              </a:r>
              <a:endParaRPr sz="1600">
                <a:latin typeface="Consolas"/>
                <a:ea typeface="Consolas"/>
                <a:cs typeface="Consolas"/>
                <a:sym typeface="Consolas"/>
              </a:endParaRPr>
            </a:p>
            <a:p>
              <a:r>
                <a:rPr sz="1600">
                  <a:latin typeface="Consolas"/>
                  <a:ea typeface="Consolas"/>
                  <a:cs typeface="Consolas"/>
                  <a:sym typeface="Consolas"/>
                </a:rPr>
                <a:t>    </a:t>
              </a:r>
              <a:r>
                <a:rPr sz="1600">
                  <a:solidFill>
                    <a:srgbClr val="2B91AF"/>
                  </a:solidFill>
                  <a:latin typeface="Consolas"/>
                  <a:ea typeface="Consolas"/>
                  <a:cs typeface="Consolas"/>
                  <a:sym typeface="Consolas"/>
                </a:rPr>
                <a:t>Thread</a:t>
              </a:r>
              <a:r>
                <a:rPr sz="1600">
                  <a:latin typeface="Consolas"/>
                  <a:ea typeface="Consolas"/>
                  <a:cs typeface="Consolas"/>
                  <a:sym typeface="Consolas"/>
                </a:rPr>
                <a:t>.Sleep(5000); </a:t>
              </a:r>
            </a:p>
            <a:p>
              <a:endParaRPr sz="1600">
                <a:latin typeface="Consolas"/>
                <a:ea typeface="Consolas"/>
                <a:cs typeface="Consolas"/>
                <a:sym typeface="Consolas"/>
              </a:endParaRPr>
            </a:p>
            <a:p>
              <a:r>
                <a:rPr sz="1600">
                  <a:solidFill>
                    <a:srgbClr val="0000FF"/>
                  </a:solidFill>
                  <a:latin typeface="Consolas"/>
                  <a:ea typeface="Consolas"/>
                  <a:cs typeface="Consolas"/>
                  <a:sym typeface="Consolas"/>
                </a:rPr>
                <a:t>    string</a:t>
              </a:r>
              <a:r>
                <a:rPr sz="1600">
                  <a:latin typeface="Consolas"/>
                  <a:ea typeface="Consolas"/>
                  <a:cs typeface="Consolas"/>
                  <a:sym typeface="Consolas"/>
                </a:rPr>
                <a:t> s1 = download1.</a:t>
              </a:r>
              <a:r>
                <a:rPr sz="1600" b="1">
                  <a:latin typeface="Consolas"/>
                  <a:ea typeface="Consolas"/>
                  <a:cs typeface="Consolas"/>
                  <a:sym typeface="Consolas"/>
                </a:rPr>
                <a:t>EndInvoke</a:t>
              </a:r>
              <a:r>
                <a:rPr sz="1600">
                  <a:latin typeface="Consolas"/>
                  <a:ea typeface="Consolas"/>
                  <a:cs typeface="Consolas"/>
                  <a:sym typeface="Consolas"/>
                </a:rPr>
                <a:t>(cookie1);</a:t>
              </a:r>
              <a:r>
                <a:rPr sz="1600">
                  <a:solidFill>
                    <a:srgbClr val="008000"/>
                  </a:solidFill>
                  <a:latin typeface="Consolas"/>
                  <a:ea typeface="Consolas"/>
                  <a:cs typeface="Consolas"/>
                  <a:sym typeface="Consolas"/>
                </a:rPr>
                <a:t> // ожидает, когда делегат завершит свою работу</a:t>
              </a:r>
              <a:endParaRPr sz="1600">
                <a:latin typeface="Consolas"/>
                <a:ea typeface="Consolas"/>
                <a:cs typeface="Consolas"/>
                <a:sym typeface="Consolas"/>
              </a:endParaRPr>
            </a:p>
            <a:p>
              <a:r>
                <a:rPr sz="1600">
                  <a:solidFill>
                    <a:srgbClr val="0000FF"/>
                  </a:solidFill>
                  <a:latin typeface="Consolas"/>
                  <a:ea typeface="Consolas"/>
                  <a:cs typeface="Consolas"/>
                  <a:sym typeface="Consolas"/>
                </a:rPr>
                <a:t>    string</a:t>
              </a:r>
              <a:r>
                <a:rPr sz="1600">
                  <a:latin typeface="Consolas"/>
                  <a:ea typeface="Consolas"/>
                  <a:cs typeface="Consolas"/>
                  <a:sym typeface="Consolas"/>
                </a:rPr>
                <a:t> s2 = download2.EndInvoke(cookie2);</a:t>
              </a:r>
            </a:p>
            <a:p>
              <a:endParaRPr sz="1600">
                <a:latin typeface="Consolas"/>
                <a:ea typeface="Consolas"/>
                <a:cs typeface="Consolas"/>
                <a:sym typeface="Consolas"/>
              </a:endParaRPr>
            </a:p>
            <a:p>
              <a:r>
                <a:rPr sz="1600">
                  <a:solidFill>
                    <a:srgbClr val="2B91AF"/>
                  </a:solidFill>
                  <a:latin typeface="Consolas"/>
                  <a:ea typeface="Consolas"/>
                  <a:cs typeface="Consolas"/>
                  <a:sym typeface="Consolas"/>
                </a:rPr>
                <a:t>    Console</a:t>
              </a:r>
              <a:r>
                <a:rPr sz="1600">
                  <a:latin typeface="Consolas"/>
                  <a:ea typeface="Consolas"/>
                  <a:cs typeface="Consolas"/>
                  <a:sym typeface="Consolas"/>
                </a:rPr>
                <a:t>.WriteLine(s1 == s2 ? </a:t>
              </a:r>
              <a:r>
                <a:rPr sz="1600">
                  <a:solidFill>
                    <a:srgbClr val="A31515"/>
                  </a:solidFill>
                  <a:latin typeface="Consolas"/>
                  <a:ea typeface="Consolas"/>
                  <a:cs typeface="Consolas"/>
                  <a:sym typeface="Consolas"/>
                </a:rPr>
                <a:t>"Одинаковые"</a:t>
              </a:r>
              <a:r>
                <a:rPr sz="1600">
                  <a:latin typeface="Consolas"/>
                  <a:ea typeface="Consolas"/>
                  <a:cs typeface="Consolas"/>
                  <a:sym typeface="Consolas"/>
                </a:rPr>
                <a:t> : </a:t>
              </a:r>
              <a:r>
                <a:rPr sz="1600">
                  <a:solidFill>
                    <a:srgbClr val="A31515"/>
                  </a:solidFill>
                  <a:latin typeface="Consolas"/>
                  <a:ea typeface="Consolas"/>
                  <a:cs typeface="Consolas"/>
                  <a:sym typeface="Consolas"/>
                </a:rPr>
                <a:t>"Различные"</a:t>
              </a:r>
              <a:r>
                <a:rPr sz="1600">
                  <a:latin typeface="Consolas"/>
                  <a:ea typeface="Consolas"/>
                  <a:cs typeface="Consolas"/>
                  <a:sym typeface="Consolas"/>
                </a:rPr>
                <a:t>);</a:t>
              </a:r>
            </a:p>
            <a:p>
              <a:r>
                <a:rPr sz="1600">
                  <a:latin typeface="Consolas"/>
                  <a:ea typeface="Consolas"/>
                  <a:cs typeface="Consolas"/>
                  <a:sym typeface="Consolas"/>
                </a:rPr>
                <a:t>}</a:t>
              </a:r>
            </a:p>
            <a:p>
              <a:endParaRPr sz="1600">
                <a:latin typeface="Consolas"/>
                <a:ea typeface="Consolas"/>
                <a:cs typeface="Consolas"/>
                <a:sym typeface="Consolas"/>
              </a:endParaRPr>
            </a:p>
          </p:txBody>
        </p:sp>
      </p:grpSp>
      <p:grpSp>
        <p:nvGrpSpPr>
          <p:cNvPr id="1199" name="Group 1199"/>
          <p:cNvGrpSpPr/>
          <p:nvPr/>
        </p:nvGrpSpPr>
        <p:grpSpPr>
          <a:xfrm>
            <a:off x="335279" y="5669279"/>
            <a:ext cx="9471661" cy="929641"/>
            <a:chOff x="0" y="0"/>
            <a:chExt cx="9471659" cy="929639"/>
          </a:xfrm>
        </p:grpSpPr>
        <p:sp>
          <p:nvSpPr>
            <p:cNvPr id="1197" name="Shape 1197"/>
            <p:cNvSpPr/>
            <p:nvPr/>
          </p:nvSpPr>
          <p:spPr>
            <a:xfrm>
              <a:off x="0" y="45719"/>
              <a:ext cx="9471660" cy="838201"/>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1198" name="Shape 1198"/>
            <p:cNvSpPr/>
            <p:nvPr/>
          </p:nvSpPr>
          <p:spPr>
            <a:xfrm>
              <a:off x="40918" y="0"/>
              <a:ext cx="9389824" cy="929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spcBef>
                  <a:spcPts val="1000"/>
                </a:spcBef>
              </a:pPr>
              <a:r>
                <a:t> Вызывающий поток стыкуется с рабочим, чтобы получить результаты и позволить повторную генерацию исключений (более полезно, чем ThreadPool.QueueWorkerItem или BackgroundWorker)</a:t>
              </a:r>
            </a:p>
          </p:txBody>
        </p:sp>
      </p:grpSp>
    </p:spTree>
    <p:extLst>
      <p:ext uri="{BB962C8B-B14F-4D97-AF65-F5344CB8AC3E}">
        <p14:creationId xmlns:p14="http://schemas.microsoft.com/office/powerpoint/2010/main" val="1604765404"/>
      </p:ext>
    </p:extLst>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1" name="Shape 1201"/>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Асинхронные делегаты</a:t>
            </a:r>
          </a:p>
        </p:txBody>
      </p:sp>
      <p:grpSp>
        <p:nvGrpSpPr>
          <p:cNvPr id="1204" name="Group 1204"/>
          <p:cNvGrpSpPr/>
          <p:nvPr/>
        </p:nvGrpSpPr>
        <p:grpSpPr>
          <a:xfrm>
            <a:off x="335279" y="762000"/>
            <a:ext cx="9471661" cy="2971800"/>
            <a:chOff x="0" y="0"/>
            <a:chExt cx="9471659" cy="2971800"/>
          </a:xfrm>
        </p:grpSpPr>
        <p:sp>
          <p:nvSpPr>
            <p:cNvPr id="1202" name="Shape 1202"/>
            <p:cNvSpPr/>
            <p:nvPr/>
          </p:nvSpPr>
          <p:spPr>
            <a:xfrm>
              <a:off x="0" y="0"/>
              <a:ext cx="9471660" cy="29718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1203" name="Shape 1203"/>
            <p:cNvSpPr/>
            <p:nvPr/>
          </p:nvSpPr>
          <p:spPr>
            <a:xfrm>
              <a:off x="145071" y="208279"/>
              <a:ext cx="9181518" cy="2555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spcBef>
                  <a:spcPts val="1000"/>
                </a:spcBef>
              </a:pPr>
              <a:r>
                <a:t>Способы  для ожидания результатов от асинхронного делегата</a:t>
              </a:r>
            </a:p>
            <a:p>
              <a:pPr marL="285750" indent="-285750" algn="just">
                <a:spcBef>
                  <a:spcPts val="1000"/>
                </a:spcBef>
                <a:buSzPct val="100000"/>
                <a:buFont typeface="Arial"/>
                <a:buChar char="•"/>
              </a:pPr>
              <a:r>
                <a:t>С помощью IAsyncResult можно извлекать информацию о делегате и проверять, завершил ли он свою работу с применением свойства IsComplete</a:t>
              </a:r>
            </a:p>
            <a:p>
              <a:pPr marL="285750" indent="-285750" algn="just">
                <a:spcBef>
                  <a:spcPts val="1000"/>
                </a:spcBef>
                <a:buSzPct val="100000"/>
                <a:buFont typeface="Arial"/>
                <a:buChar char="•"/>
              </a:pPr>
              <a:r>
                <a:t>Метод EndInvoke сам ожидает, когда делегат завершит свою работу</a:t>
              </a:r>
            </a:p>
            <a:p>
              <a:pPr marL="285750" indent="-285750" algn="just">
                <a:spcBef>
                  <a:spcPts val="1000"/>
                </a:spcBef>
                <a:buSzPct val="100000"/>
                <a:buFont typeface="Arial"/>
                <a:buChar char="•"/>
              </a:pPr>
              <a:r>
                <a:t>Применение дескриптора ожидания (wait handle), который ассоциируется с IAsyncResult (WaitHandle AsyncWaitHandle { get; }  метод WaitOne())</a:t>
              </a:r>
            </a:p>
            <a:p>
              <a:pPr marL="285750" indent="-285750" algn="just">
                <a:spcBef>
                  <a:spcPts val="1000"/>
                </a:spcBef>
                <a:buSzPct val="100000"/>
                <a:buFont typeface="Arial"/>
                <a:buChar char="•"/>
              </a:pPr>
              <a:r>
                <a:t>Применение асинхронного обратного вызова (asynchronous callback)</a:t>
              </a:r>
            </a:p>
          </p:txBody>
        </p:sp>
      </p:grpSp>
      <p:grpSp>
        <p:nvGrpSpPr>
          <p:cNvPr id="1207" name="Group 1207"/>
          <p:cNvGrpSpPr/>
          <p:nvPr/>
        </p:nvGrpSpPr>
        <p:grpSpPr>
          <a:xfrm>
            <a:off x="335280" y="3491765"/>
            <a:ext cx="5364480" cy="2575099"/>
            <a:chOff x="0" y="0"/>
            <a:chExt cx="5364479" cy="2575097"/>
          </a:xfrm>
        </p:grpSpPr>
        <p:sp>
          <p:nvSpPr>
            <p:cNvPr id="1205" name="Shape 1205"/>
            <p:cNvSpPr/>
            <p:nvPr/>
          </p:nvSpPr>
          <p:spPr>
            <a:xfrm>
              <a:off x="0" y="318234"/>
              <a:ext cx="5364480" cy="2256864"/>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pPr>
                <a:defRPr sz="1600">
                  <a:latin typeface="Consolas"/>
                  <a:ea typeface="Consolas"/>
                  <a:cs typeface="Consolas"/>
                  <a:sym typeface="Consolas"/>
                </a:defRPr>
              </a:pPr>
              <a:endParaRPr/>
            </a:p>
          </p:txBody>
        </p:sp>
        <p:sp>
          <p:nvSpPr>
            <p:cNvPr id="1206" name="Shape 1206"/>
            <p:cNvSpPr/>
            <p:nvPr/>
          </p:nvSpPr>
          <p:spPr>
            <a:xfrm>
              <a:off x="0" y="0"/>
              <a:ext cx="5364480" cy="24697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endParaRPr sz="1600">
                <a:latin typeface="Consolas"/>
                <a:ea typeface="Consolas"/>
                <a:cs typeface="Consolas"/>
                <a:sym typeface="Consolas"/>
              </a:endParaRPr>
            </a:p>
            <a:p>
              <a:endParaRPr sz="1600">
                <a:solidFill>
                  <a:srgbClr val="0000FF"/>
                </a:solidFill>
                <a:latin typeface="Consolas"/>
                <a:ea typeface="Consolas"/>
                <a:cs typeface="Consolas"/>
                <a:sym typeface="Consolas"/>
              </a:endParaRPr>
            </a:p>
            <a:p>
              <a:r>
                <a:rPr sz="1600">
                  <a:solidFill>
                    <a:srgbClr val="0000FF"/>
                  </a:solidFill>
                  <a:latin typeface="Consolas"/>
                  <a:ea typeface="Consolas"/>
                  <a:cs typeface="Consolas"/>
                  <a:sym typeface="Consolas"/>
                </a:rPr>
                <a:t>public</a:t>
              </a:r>
              <a:r>
                <a:rPr sz="1600">
                  <a:latin typeface="Consolas"/>
                  <a:ea typeface="Consolas"/>
                  <a:cs typeface="Consolas"/>
                  <a:sym typeface="Consolas"/>
                </a:rPr>
                <a:t> </a:t>
              </a:r>
              <a:r>
                <a:rPr sz="1600">
                  <a:solidFill>
                    <a:srgbClr val="0000FF"/>
                  </a:solidFill>
                  <a:latin typeface="Consolas"/>
                  <a:ea typeface="Consolas"/>
                  <a:cs typeface="Consolas"/>
                  <a:sym typeface="Consolas"/>
                </a:rPr>
                <a:t>interface</a:t>
              </a:r>
              <a:r>
                <a:rPr sz="1600">
                  <a:latin typeface="Consolas"/>
                  <a:ea typeface="Consolas"/>
                  <a:cs typeface="Consolas"/>
                  <a:sym typeface="Consolas"/>
                </a:rPr>
                <a:t> </a:t>
              </a:r>
              <a:r>
                <a:rPr sz="1600">
                  <a:solidFill>
                    <a:srgbClr val="2B91AF"/>
                  </a:solidFill>
                  <a:latin typeface="Consolas"/>
                  <a:ea typeface="Consolas"/>
                  <a:cs typeface="Consolas"/>
                  <a:sym typeface="Consolas"/>
                </a:rPr>
                <a:t>IAsyncResult</a:t>
              </a:r>
              <a:endParaRPr sz="1600">
                <a:latin typeface="Consolas"/>
                <a:ea typeface="Consolas"/>
                <a:cs typeface="Consolas"/>
                <a:sym typeface="Consolas"/>
              </a:endParaRPr>
            </a:p>
            <a:p>
              <a:r>
                <a:rPr sz="1600">
                  <a:latin typeface="Consolas"/>
                  <a:ea typeface="Consolas"/>
                  <a:cs typeface="Consolas"/>
                  <a:sym typeface="Consolas"/>
                </a:rPr>
                <a:t>{</a:t>
              </a:r>
            </a:p>
            <a:p>
              <a:r>
                <a:rPr sz="1600">
                  <a:solidFill>
                    <a:srgbClr val="0000FF"/>
                  </a:solidFill>
                  <a:latin typeface="Consolas"/>
                  <a:ea typeface="Consolas"/>
                  <a:cs typeface="Consolas"/>
                  <a:sym typeface="Consolas"/>
                </a:rPr>
                <a:t>    object</a:t>
              </a:r>
              <a:r>
                <a:rPr sz="1600">
                  <a:latin typeface="Consolas"/>
                  <a:ea typeface="Consolas"/>
                  <a:cs typeface="Consolas"/>
                  <a:sym typeface="Consolas"/>
                </a:rPr>
                <a:t> AsyncState { </a:t>
              </a:r>
              <a:r>
                <a:rPr sz="1600">
                  <a:solidFill>
                    <a:srgbClr val="0000FF"/>
                  </a:solidFill>
                  <a:latin typeface="Consolas"/>
                  <a:ea typeface="Consolas"/>
                  <a:cs typeface="Consolas"/>
                  <a:sym typeface="Consolas"/>
                </a:rPr>
                <a:t>get</a:t>
              </a:r>
              <a:r>
                <a:rPr sz="1600">
                  <a:latin typeface="Consolas"/>
                  <a:ea typeface="Consolas"/>
                  <a:cs typeface="Consolas"/>
                  <a:sym typeface="Consolas"/>
                </a:rPr>
                <a:t>; }</a:t>
              </a:r>
            </a:p>
            <a:p>
              <a:r>
                <a:rPr sz="1600">
                  <a:solidFill>
                    <a:srgbClr val="2B91AF"/>
                  </a:solidFill>
                  <a:latin typeface="Consolas"/>
                  <a:ea typeface="Consolas"/>
                  <a:cs typeface="Consolas"/>
                  <a:sym typeface="Consolas"/>
                </a:rPr>
                <a:t>    </a:t>
              </a:r>
              <a:r>
                <a:rPr sz="1600" b="1">
                  <a:solidFill>
                    <a:srgbClr val="2B91AF"/>
                  </a:solidFill>
                  <a:latin typeface="Consolas"/>
                  <a:ea typeface="Consolas"/>
                  <a:cs typeface="Consolas"/>
                  <a:sym typeface="Consolas"/>
                </a:rPr>
                <a:t>WaitHandle</a:t>
              </a:r>
              <a:r>
                <a:rPr sz="1600" b="1">
                  <a:latin typeface="Consolas"/>
                  <a:ea typeface="Consolas"/>
                  <a:cs typeface="Consolas"/>
                  <a:sym typeface="Consolas"/>
                </a:rPr>
                <a:t> AsyncWaitHandle { </a:t>
              </a:r>
              <a:r>
                <a:rPr sz="1600" b="1">
                  <a:solidFill>
                    <a:srgbClr val="0000FF"/>
                  </a:solidFill>
                  <a:latin typeface="Consolas"/>
                  <a:ea typeface="Consolas"/>
                  <a:cs typeface="Consolas"/>
                  <a:sym typeface="Consolas"/>
                </a:rPr>
                <a:t>get</a:t>
              </a:r>
              <a:r>
                <a:rPr sz="1600" b="1">
                  <a:latin typeface="Consolas"/>
                  <a:ea typeface="Consolas"/>
                  <a:cs typeface="Consolas"/>
                  <a:sym typeface="Consolas"/>
                </a:rPr>
                <a:t>; }</a:t>
              </a:r>
            </a:p>
            <a:p>
              <a:r>
                <a:rPr sz="1600">
                  <a:solidFill>
                    <a:srgbClr val="0000FF"/>
                  </a:solidFill>
                  <a:latin typeface="Consolas"/>
                  <a:ea typeface="Consolas"/>
                  <a:cs typeface="Consolas"/>
                  <a:sym typeface="Consolas"/>
                </a:rPr>
                <a:t>    bool</a:t>
              </a:r>
              <a:r>
                <a:rPr sz="1600">
                  <a:latin typeface="Consolas"/>
                  <a:ea typeface="Consolas"/>
                  <a:cs typeface="Consolas"/>
                  <a:sym typeface="Consolas"/>
                </a:rPr>
                <a:t> CompletedSynchronously { </a:t>
              </a:r>
              <a:r>
                <a:rPr sz="1600">
                  <a:solidFill>
                    <a:srgbClr val="0000FF"/>
                  </a:solidFill>
                  <a:latin typeface="Consolas"/>
                  <a:ea typeface="Consolas"/>
                  <a:cs typeface="Consolas"/>
                  <a:sym typeface="Consolas"/>
                </a:rPr>
                <a:t>get</a:t>
              </a:r>
              <a:r>
                <a:rPr sz="1600">
                  <a:latin typeface="Consolas"/>
                  <a:ea typeface="Consolas"/>
                  <a:cs typeface="Consolas"/>
                  <a:sym typeface="Consolas"/>
                </a:rPr>
                <a:t>; }</a:t>
              </a:r>
            </a:p>
            <a:p>
              <a:r>
                <a:rPr sz="1600">
                  <a:solidFill>
                    <a:srgbClr val="0000FF"/>
                  </a:solidFill>
                  <a:latin typeface="Consolas"/>
                  <a:ea typeface="Consolas"/>
                  <a:cs typeface="Consolas"/>
                  <a:sym typeface="Consolas"/>
                </a:rPr>
                <a:t>    </a:t>
              </a:r>
              <a:r>
                <a:rPr sz="1600" b="1">
                  <a:solidFill>
                    <a:srgbClr val="0000FF"/>
                  </a:solidFill>
                  <a:latin typeface="Consolas"/>
                  <a:ea typeface="Consolas"/>
                  <a:cs typeface="Consolas"/>
                  <a:sym typeface="Consolas"/>
                </a:rPr>
                <a:t>bool</a:t>
              </a:r>
              <a:r>
                <a:rPr sz="1600" b="1">
                  <a:latin typeface="Consolas"/>
                  <a:ea typeface="Consolas"/>
                  <a:cs typeface="Consolas"/>
                  <a:sym typeface="Consolas"/>
                </a:rPr>
                <a:t> IsCompleted { </a:t>
              </a:r>
              <a:r>
                <a:rPr sz="1600" b="1">
                  <a:solidFill>
                    <a:srgbClr val="0000FF"/>
                  </a:solidFill>
                  <a:latin typeface="Consolas"/>
                  <a:ea typeface="Consolas"/>
                  <a:cs typeface="Consolas"/>
                  <a:sym typeface="Consolas"/>
                </a:rPr>
                <a:t>get</a:t>
              </a:r>
              <a:r>
                <a:rPr sz="1600" b="1">
                  <a:latin typeface="Consolas"/>
                  <a:ea typeface="Consolas"/>
                  <a:cs typeface="Consolas"/>
                  <a:sym typeface="Consolas"/>
                </a:rPr>
                <a:t>; }</a:t>
              </a:r>
            </a:p>
            <a:p>
              <a:r>
                <a:rPr sz="1600">
                  <a:latin typeface="Consolas"/>
                  <a:ea typeface="Consolas"/>
                  <a:cs typeface="Consolas"/>
                  <a:sym typeface="Consolas"/>
                </a:rPr>
                <a:t>}</a:t>
              </a:r>
            </a:p>
          </p:txBody>
        </p:sp>
      </p:grpSp>
      <p:grpSp>
        <p:nvGrpSpPr>
          <p:cNvPr id="1210" name="Group 1210"/>
          <p:cNvGrpSpPr/>
          <p:nvPr/>
        </p:nvGrpSpPr>
        <p:grpSpPr>
          <a:xfrm>
            <a:off x="670559" y="5714999"/>
            <a:ext cx="9136382" cy="902747"/>
            <a:chOff x="0" y="0"/>
            <a:chExt cx="9136380" cy="902745"/>
          </a:xfrm>
        </p:grpSpPr>
        <p:sp>
          <p:nvSpPr>
            <p:cNvPr id="1208" name="Shape 1208"/>
            <p:cNvSpPr/>
            <p:nvPr/>
          </p:nvSpPr>
          <p:spPr>
            <a:xfrm>
              <a:off x="0" y="0"/>
              <a:ext cx="9136381" cy="902746"/>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pPr>
                <a:defRPr sz="1600">
                  <a:latin typeface="Consolas"/>
                  <a:ea typeface="Consolas"/>
                  <a:cs typeface="Consolas"/>
                  <a:sym typeface="Consolas"/>
                </a:defRPr>
              </a:pPr>
              <a:endParaRPr/>
            </a:p>
          </p:txBody>
        </p:sp>
        <p:sp>
          <p:nvSpPr>
            <p:cNvPr id="1209" name="Shape 1209"/>
            <p:cNvSpPr/>
            <p:nvPr/>
          </p:nvSpPr>
          <p:spPr>
            <a:xfrm>
              <a:off x="0" y="217642"/>
              <a:ext cx="9136381" cy="2980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r>
                <a:rPr sz="1600">
                  <a:solidFill>
                    <a:srgbClr val="0000FF"/>
                  </a:solidFill>
                  <a:latin typeface="Consolas"/>
                  <a:ea typeface="Consolas"/>
                  <a:cs typeface="Consolas"/>
                  <a:sym typeface="Consolas"/>
                </a:rPr>
                <a:t>public</a:t>
              </a:r>
              <a:r>
                <a:rPr sz="1600">
                  <a:latin typeface="Consolas"/>
                  <a:ea typeface="Consolas"/>
                  <a:cs typeface="Consolas"/>
                  <a:sym typeface="Consolas"/>
                </a:rPr>
                <a:t> </a:t>
              </a:r>
              <a:r>
                <a:rPr sz="1600">
                  <a:solidFill>
                    <a:srgbClr val="0000FF"/>
                  </a:solidFill>
                  <a:latin typeface="Consolas"/>
                  <a:ea typeface="Consolas"/>
                  <a:cs typeface="Consolas"/>
                  <a:sym typeface="Consolas"/>
                </a:rPr>
                <a:t>delegate</a:t>
              </a:r>
              <a:r>
                <a:rPr sz="1600">
                  <a:latin typeface="Consolas"/>
                  <a:ea typeface="Consolas"/>
                  <a:cs typeface="Consolas"/>
                  <a:sym typeface="Consolas"/>
                </a:rPr>
                <a:t> </a:t>
              </a:r>
              <a:r>
                <a:rPr sz="1600">
                  <a:solidFill>
                    <a:srgbClr val="0000FF"/>
                  </a:solidFill>
                  <a:latin typeface="Consolas"/>
                  <a:ea typeface="Consolas"/>
                  <a:cs typeface="Consolas"/>
                  <a:sym typeface="Consolas"/>
                </a:rPr>
                <a:t>void</a:t>
              </a:r>
              <a:r>
                <a:rPr sz="1600">
                  <a:latin typeface="Consolas"/>
                  <a:ea typeface="Consolas"/>
                  <a:cs typeface="Consolas"/>
                  <a:sym typeface="Consolas"/>
                </a:rPr>
                <a:t> </a:t>
              </a:r>
              <a:r>
                <a:rPr sz="1600" b="1">
                  <a:latin typeface="Consolas"/>
                  <a:ea typeface="Consolas"/>
                  <a:cs typeface="Consolas"/>
                  <a:sym typeface="Consolas"/>
                </a:rPr>
                <a:t>AsyncCallback</a:t>
              </a:r>
              <a:r>
                <a:rPr sz="1600">
                  <a:latin typeface="Consolas"/>
                  <a:ea typeface="Consolas"/>
                  <a:cs typeface="Consolas"/>
                  <a:sym typeface="Consolas"/>
                </a:rPr>
                <a:t>(IAsyncResult ar)</a:t>
              </a:r>
            </a:p>
          </p:txBody>
        </p:sp>
      </p:grpSp>
    </p:spTree>
    <p:extLst>
      <p:ext uri="{BB962C8B-B14F-4D97-AF65-F5344CB8AC3E}">
        <p14:creationId xmlns:p14="http://schemas.microsoft.com/office/powerpoint/2010/main" val="2006138722"/>
      </p:ext>
    </p:extLst>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 name="Shape 1212"/>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Асинхронные делегаты. Асинхронный обратный вызов</a:t>
            </a:r>
          </a:p>
        </p:txBody>
      </p:sp>
      <p:grpSp>
        <p:nvGrpSpPr>
          <p:cNvPr id="1215" name="Group 1215"/>
          <p:cNvGrpSpPr/>
          <p:nvPr/>
        </p:nvGrpSpPr>
        <p:grpSpPr>
          <a:xfrm>
            <a:off x="335279" y="762000"/>
            <a:ext cx="9471661" cy="1828800"/>
            <a:chOff x="0" y="0"/>
            <a:chExt cx="9471659" cy="1828800"/>
          </a:xfrm>
        </p:grpSpPr>
        <p:sp>
          <p:nvSpPr>
            <p:cNvPr id="1213" name="Shape 1213"/>
            <p:cNvSpPr/>
            <p:nvPr/>
          </p:nvSpPr>
          <p:spPr>
            <a:xfrm>
              <a:off x="0" y="0"/>
              <a:ext cx="9471660" cy="18288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1214" name="Shape 1214"/>
            <p:cNvSpPr/>
            <p:nvPr/>
          </p:nvSpPr>
          <p:spPr>
            <a:xfrm>
              <a:off x="89274" y="30480"/>
              <a:ext cx="9293112" cy="176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spcBef>
                  <a:spcPts val="1000"/>
                </a:spcBef>
              </a:lvl1pPr>
            </a:lstStyle>
            <a:p>
              <a:r>
                <a:t>Вместо опроса делегата о том, завершился ли асинхронно вызванный метод, было бы более эффективно заставить вторичный поток информировать вызывающий поток о завершении выполнения задания. Чтобы включить такое поведение, необходимо передать экземпляр делегата System.AsyncCallback в качестве параметра методу BeginInvoke. Если передается объект AsyncCallback, делегат автоматически вызовет указанный метод по завершении асинхронного вызова.</a:t>
              </a:r>
            </a:p>
          </p:txBody>
        </p:sp>
      </p:grpSp>
      <p:grpSp>
        <p:nvGrpSpPr>
          <p:cNvPr id="1218" name="Group 1218"/>
          <p:cNvGrpSpPr/>
          <p:nvPr/>
        </p:nvGrpSpPr>
        <p:grpSpPr>
          <a:xfrm>
            <a:off x="335279" y="4800599"/>
            <a:ext cx="9136383" cy="902748"/>
            <a:chOff x="0" y="0"/>
            <a:chExt cx="9136381" cy="902746"/>
          </a:xfrm>
        </p:grpSpPr>
        <p:sp>
          <p:nvSpPr>
            <p:cNvPr id="1216" name="Shape 1216"/>
            <p:cNvSpPr/>
            <p:nvPr/>
          </p:nvSpPr>
          <p:spPr>
            <a:xfrm>
              <a:off x="0" y="0"/>
              <a:ext cx="9136381" cy="902746"/>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pPr>
                <a:defRPr sz="1600">
                  <a:latin typeface="Consolas"/>
                  <a:ea typeface="Consolas"/>
                  <a:cs typeface="Consolas"/>
                  <a:sym typeface="Consolas"/>
                </a:defRPr>
              </a:pPr>
              <a:endParaRPr/>
            </a:p>
          </p:txBody>
        </p:sp>
        <p:sp>
          <p:nvSpPr>
            <p:cNvPr id="1217" name="Shape 1217"/>
            <p:cNvSpPr/>
            <p:nvPr/>
          </p:nvSpPr>
          <p:spPr>
            <a:xfrm>
              <a:off x="0" y="197374"/>
              <a:ext cx="9136381" cy="3385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r>
                <a:rPr lang="en-US" sz="1600" dirty="0" smtClean="0">
                  <a:solidFill>
                    <a:srgbClr val="0000FF"/>
                  </a:solidFill>
                  <a:latin typeface="Consolas"/>
                  <a:ea typeface="Consolas"/>
                  <a:cs typeface="Consolas"/>
                  <a:sym typeface="Consolas"/>
                </a:rPr>
                <a:t>V</a:t>
              </a:r>
              <a:r>
                <a:rPr sz="1600" dirty="0" smtClean="0">
                  <a:solidFill>
                    <a:srgbClr val="0000FF"/>
                  </a:solidFill>
                  <a:latin typeface="Consolas"/>
                  <a:ea typeface="Consolas"/>
                  <a:cs typeface="Consolas"/>
                  <a:sym typeface="Consolas"/>
                </a:rPr>
                <a:t>oid</a:t>
              </a:r>
              <a:r>
                <a:rPr sz="1600" dirty="0" smtClean="0">
                  <a:latin typeface="Consolas"/>
                  <a:ea typeface="Consolas"/>
                  <a:cs typeface="Consolas"/>
                  <a:sym typeface="Consolas"/>
                </a:rPr>
                <a:t> </a:t>
              </a:r>
              <a:r>
                <a:rPr lang="en-US" sz="1600" dirty="0" err="1" smtClean="0">
                  <a:latin typeface="Consolas"/>
                  <a:ea typeface="Consolas"/>
                  <a:cs typeface="Consolas"/>
                  <a:sym typeface="Consolas"/>
                </a:rPr>
                <a:t>Some</a:t>
              </a:r>
              <a:r>
                <a:rPr sz="1600" dirty="0" err="1" smtClean="0">
                  <a:latin typeface="Consolas"/>
                  <a:ea typeface="Consolas"/>
                  <a:cs typeface="Consolas"/>
                  <a:sym typeface="Consolas"/>
                </a:rPr>
                <a:t>AsyncCallbackMethod</a:t>
              </a:r>
              <a:r>
                <a:rPr sz="1600" dirty="0" smtClean="0">
                  <a:latin typeface="Consolas"/>
                  <a:ea typeface="Consolas"/>
                  <a:cs typeface="Consolas"/>
                  <a:sym typeface="Consolas"/>
                </a:rPr>
                <a:t>(</a:t>
              </a:r>
              <a:r>
                <a:rPr sz="1600" dirty="0" err="1" smtClean="0">
                  <a:solidFill>
                    <a:srgbClr val="2B91AF"/>
                  </a:solidFill>
                  <a:latin typeface="Consolas"/>
                  <a:ea typeface="Consolas"/>
                  <a:cs typeface="Consolas"/>
                  <a:sym typeface="Consolas"/>
                </a:rPr>
                <a:t>IAsyncResult</a:t>
              </a:r>
              <a:r>
                <a:rPr sz="1600" dirty="0" smtClean="0">
                  <a:latin typeface="Consolas"/>
                  <a:ea typeface="Consolas"/>
                  <a:cs typeface="Consolas"/>
                  <a:sym typeface="Consolas"/>
                </a:rPr>
                <a:t> </a:t>
              </a:r>
              <a:r>
                <a:rPr sz="1600" dirty="0">
                  <a:latin typeface="Consolas"/>
                  <a:ea typeface="Consolas"/>
                  <a:cs typeface="Consolas"/>
                  <a:sym typeface="Consolas"/>
                </a:rPr>
                <a:t>res)</a:t>
              </a:r>
            </a:p>
          </p:txBody>
        </p:sp>
      </p:grpSp>
      <p:grpSp>
        <p:nvGrpSpPr>
          <p:cNvPr id="1221" name="Group 1221"/>
          <p:cNvGrpSpPr/>
          <p:nvPr/>
        </p:nvGrpSpPr>
        <p:grpSpPr>
          <a:xfrm>
            <a:off x="335279" y="2667000"/>
            <a:ext cx="9471661" cy="1219200"/>
            <a:chOff x="0" y="0"/>
            <a:chExt cx="9471659" cy="1219200"/>
          </a:xfrm>
        </p:grpSpPr>
        <p:sp>
          <p:nvSpPr>
            <p:cNvPr id="1219" name="Shape 1219"/>
            <p:cNvSpPr/>
            <p:nvPr/>
          </p:nvSpPr>
          <p:spPr>
            <a:xfrm>
              <a:off x="0" y="0"/>
              <a:ext cx="9471660" cy="12192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defRPr b="1"/>
              </a:pPr>
              <a:endParaRPr/>
            </a:p>
          </p:txBody>
        </p:sp>
        <p:sp>
          <p:nvSpPr>
            <p:cNvPr id="1220" name="Shape 1220"/>
            <p:cNvSpPr/>
            <p:nvPr/>
          </p:nvSpPr>
          <p:spPr>
            <a:xfrm>
              <a:off x="59515" y="5079"/>
              <a:ext cx="9352630" cy="1209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spcBef>
                  <a:spcPts val="1000"/>
                </a:spcBef>
              </a:lvl1pPr>
            </a:lstStyle>
            <a:p>
              <a:r>
                <a:t>Метод обратного вызова будет вызван во вторичном потоке, а не в первичном. Это имеет важное последствие для потоков с графическим интерфейсом пользователя (WPF или Windows Forms), поскольку элементы управления привязаны к потоку, который их создал, и могут управляться только им</a:t>
              </a:r>
            </a:p>
          </p:txBody>
        </p:sp>
      </p:grpSp>
      <p:grpSp>
        <p:nvGrpSpPr>
          <p:cNvPr id="1224" name="Group 1224"/>
          <p:cNvGrpSpPr/>
          <p:nvPr/>
        </p:nvGrpSpPr>
        <p:grpSpPr>
          <a:xfrm>
            <a:off x="335279" y="3962400"/>
            <a:ext cx="9471661" cy="762000"/>
            <a:chOff x="0" y="0"/>
            <a:chExt cx="9471659" cy="762000"/>
          </a:xfrm>
        </p:grpSpPr>
        <p:sp>
          <p:nvSpPr>
            <p:cNvPr id="1222" name="Shape 1222"/>
            <p:cNvSpPr/>
            <p:nvPr/>
          </p:nvSpPr>
          <p:spPr>
            <a:xfrm>
              <a:off x="0" y="0"/>
              <a:ext cx="9471660" cy="7620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defRPr b="1"/>
              </a:pPr>
              <a:endParaRPr/>
            </a:p>
          </p:txBody>
        </p:sp>
        <p:sp>
          <p:nvSpPr>
            <p:cNvPr id="1223" name="Shape 1223"/>
            <p:cNvSpPr/>
            <p:nvPr/>
          </p:nvSpPr>
          <p:spPr>
            <a:xfrm>
              <a:off x="37197" y="195580"/>
              <a:ext cx="9397266"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spcBef>
                  <a:spcPts val="1000"/>
                </a:spcBef>
              </a:lvl1pPr>
            </a:lstStyle>
            <a:p>
              <a:r>
                <a:t>Целевые методы AsyncCallback должны иметь следующую сигнатуру</a:t>
              </a:r>
            </a:p>
          </p:txBody>
        </p:sp>
      </p:grpSp>
      <p:grpSp>
        <p:nvGrpSpPr>
          <p:cNvPr id="1227" name="Group 1227"/>
          <p:cNvGrpSpPr/>
          <p:nvPr/>
        </p:nvGrpSpPr>
        <p:grpSpPr>
          <a:xfrm>
            <a:off x="502919" y="5410199"/>
            <a:ext cx="9136382" cy="902747"/>
            <a:chOff x="0" y="0"/>
            <a:chExt cx="9136380" cy="902745"/>
          </a:xfrm>
        </p:grpSpPr>
        <p:sp>
          <p:nvSpPr>
            <p:cNvPr id="1225" name="Shape 1225"/>
            <p:cNvSpPr/>
            <p:nvPr/>
          </p:nvSpPr>
          <p:spPr>
            <a:xfrm>
              <a:off x="0" y="0"/>
              <a:ext cx="9136381" cy="902746"/>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pPr>
                <a:defRPr sz="1600">
                  <a:latin typeface="Consolas"/>
                  <a:ea typeface="Consolas"/>
                  <a:cs typeface="Consolas"/>
                  <a:sym typeface="Consolas"/>
                </a:defRPr>
              </a:pPr>
              <a:endParaRPr/>
            </a:p>
          </p:txBody>
        </p:sp>
        <p:sp>
          <p:nvSpPr>
            <p:cNvPr id="1226" name="Shape 1226"/>
            <p:cNvSpPr/>
            <p:nvPr/>
          </p:nvSpPr>
          <p:spPr>
            <a:xfrm>
              <a:off x="0" y="217642"/>
              <a:ext cx="9136381" cy="2980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r>
                <a:rPr sz="1600">
                  <a:solidFill>
                    <a:srgbClr val="0000FF"/>
                  </a:solidFill>
                  <a:latin typeface="Consolas"/>
                  <a:ea typeface="Consolas"/>
                  <a:cs typeface="Consolas"/>
                  <a:sym typeface="Consolas"/>
                </a:rPr>
                <a:t>public</a:t>
              </a:r>
              <a:r>
                <a:rPr sz="1600">
                  <a:latin typeface="Consolas"/>
                  <a:ea typeface="Consolas"/>
                  <a:cs typeface="Consolas"/>
                  <a:sym typeface="Consolas"/>
                </a:rPr>
                <a:t> </a:t>
              </a:r>
              <a:r>
                <a:rPr sz="1600">
                  <a:solidFill>
                    <a:srgbClr val="0000FF"/>
                  </a:solidFill>
                  <a:latin typeface="Consolas"/>
                  <a:ea typeface="Consolas"/>
                  <a:cs typeface="Consolas"/>
                  <a:sym typeface="Consolas"/>
                </a:rPr>
                <a:t>delegate</a:t>
              </a:r>
              <a:r>
                <a:rPr sz="1600">
                  <a:latin typeface="Consolas"/>
                  <a:ea typeface="Consolas"/>
                  <a:cs typeface="Consolas"/>
                  <a:sym typeface="Consolas"/>
                </a:rPr>
                <a:t> </a:t>
              </a:r>
              <a:r>
                <a:rPr sz="1600">
                  <a:solidFill>
                    <a:srgbClr val="0000FF"/>
                  </a:solidFill>
                  <a:latin typeface="Consolas"/>
                  <a:ea typeface="Consolas"/>
                  <a:cs typeface="Consolas"/>
                  <a:sym typeface="Consolas"/>
                </a:rPr>
                <a:t>void</a:t>
              </a:r>
              <a:r>
                <a:rPr sz="1600">
                  <a:latin typeface="Consolas"/>
                  <a:ea typeface="Consolas"/>
                  <a:cs typeface="Consolas"/>
                  <a:sym typeface="Consolas"/>
                </a:rPr>
                <a:t> </a:t>
              </a:r>
              <a:r>
                <a:rPr sz="1600" b="1">
                  <a:latin typeface="Consolas"/>
                  <a:ea typeface="Consolas"/>
                  <a:cs typeface="Consolas"/>
                  <a:sym typeface="Consolas"/>
                </a:rPr>
                <a:t>AsyncCallback</a:t>
              </a:r>
              <a:r>
                <a:rPr sz="1600">
                  <a:latin typeface="Consolas"/>
                  <a:ea typeface="Consolas"/>
                  <a:cs typeface="Consolas"/>
                  <a:sym typeface="Consolas"/>
                </a:rPr>
                <a:t>(</a:t>
              </a:r>
              <a:r>
                <a:rPr sz="1600">
                  <a:solidFill>
                    <a:srgbClr val="2B91AF"/>
                  </a:solidFill>
                  <a:latin typeface="Consolas"/>
                  <a:ea typeface="Consolas"/>
                  <a:cs typeface="Consolas"/>
                  <a:sym typeface="Consolas"/>
                </a:rPr>
                <a:t>IAsyncResult</a:t>
              </a:r>
              <a:r>
                <a:rPr sz="1600">
                  <a:latin typeface="Consolas"/>
                  <a:ea typeface="Consolas"/>
                  <a:cs typeface="Consolas"/>
                  <a:sym typeface="Consolas"/>
                </a:rPr>
                <a:t> ar)</a:t>
              </a:r>
            </a:p>
          </p:txBody>
        </p:sp>
      </p:grpSp>
    </p:spTree>
    <p:extLst>
      <p:ext uri="{BB962C8B-B14F-4D97-AF65-F5344CB8AC3E}">
        <p14:creationId xmlns:p14="http://schemas.microsoft.com/office/powerpoint/2010/main" val="1823796892"/>
      </p:ext>
    </p:extLst>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 name="Shape 1229"/>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Асинхронные делегаты. Асинхронный обратный вызов</a:t>
            </a:r>
          </a:p>
        </p:txBody>
      </p:sp>
      <p:grpSp>
        <p:nvGrpSpPr>
          <p:cNvPr id="1232" name="Group 1232"/>
          <p:cNvGrpSpPr/>
          <p:nvPr/>
        </p:nvGrpSpPr>
        <p:grpSpPr>
          <a:xfrm>
            <a:off x="335280" y="761999"/>
            <a:ext cx="9471660" cy="677061"/>
            <a:chOff x="0" y="0"/>
            <a:chExt cx="9471659" cy="677059"/>
          </a:xfrm>
        </p:grpSpPr>
        <p:sp>
          <p:nvSpPr>
            <p:cNvPr id="1230" name="Shape 1230"/>
            <p:cNvSpPr/>
            <p:nvPr/>
          </p:nvSpPr>
          <p:spPr>
            <a:xfrm>
              <a:off x="0" y="0"/>
              <a:ext cx="9471660" cy="677060"/>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endParaRPr/>
            </a:p>
          </p:txBody>
        </p:sp>
        <p:sp>
          <p:nvSpPr>
            <p:cNvPr id="1231" name="Shape 1231"/>
            <p:cNvSpPr/>
            <p:nvPr/>
          </p:nvSpPr>
          <p:spPr>
            <a:xfrm>
              <a:off x="0" y="125980"/>
              <a:ext cx="9471660" cy="2980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defRPr sz="1600">
                  <a:latin typeface="Consolas"/>
                  <a:ea typeface="Consolas"/>
                  <a:cs typeface="Consolas"/>
                  <a:sym typeface="Consolas"/>
                </a:defRPr>
              </a:lvl1pPr>
            </a:lstStyle>
            <a:p>
              <a:pPr>
                <a:defRPr sz="1800">
                  <a:latin typeface="Calibri"/>
                  <a:ea typeface="Calibri"/>
                  <a:cs typeface="Calibri"/>
                  <a:sym typeface="Calibri"/>
                </a:defRPr>
              </a:pPr>
              <a:r>
                <a:rPr sz="1600">
                  <a:latin typeface="Consolas"/>
                  <a:ea typeface="Consolas"/>
                  <a:cs typeface="Consolas"/>
                  <a:sym typeface="Consolas"/>
                </a:rPr>
                <a:t>bo.BeginInvoke(1, 5000, TakesAWhileCompleted, bo);</a:t>
              </a:r>
            </a:p>
          </p:txBody>
        </p:sp>
      </p:grpSp>
      <p:grpSp>
        <p:nvGrpSpPr>
          <p:cNvPr id="1235" name="Group 1235"/>
          <p:cNvGrpSpPr/>
          <p:nvPr/>
        </p:nvGrpSpPr>
        <p:grpSpPr>
          <a:xfrm>
            <a:off x="321310" y="1600199"/>
            <a:ext cx="9471660" cy="3610983"/>
            <a:chOff x="0" y="0"/>
            <a:chExt cx="9471659" cy="3610981"/>
          </a:xfrm>
        </p:grpSpPr>
        <p:sp>
          <p:nvSpPr>
            <p:cNvPr id="1233" name="Shape 1233"/>
            <p:cNvSpPr/>
            <p:nvPr/>
          </p:nvSpPr>
          <p:spPr>
            <a:xfrm>
              <a:off x="0" y="0"/>
              <a:ext cx="9471660" cy="3610982"/>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pPr>
                <a:defRPr sz="1600">
                  <a:latin typeface="Consolas"/>
                  <a:ea typeface="Consolas"/>
                  <a:cs typeface="Consolas"/>
                  <a:sym typeface="Consolas"/>
                </a:defRPr>
              </a:pPr>
              <a:endParaRPr/>
            </a:p>
          </p:txBody>
        </p:sp>
        <p:sp>
          <p:nvSpPr>
            <p:cNvPr id="1234" name="Shape 1234"/>
            <p:cNvSpPr/>
            <p:nvPr/>
          </p:nvSpPr>
          <p:spPr>
            <a:xfrm>
              <a:off x="0" y="231739"/>
              <a:ext cx="9471660" cy="24697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r>
                <a:rPr sz="1600">
                  <a:solidFill>
                    <a:srgbClr val="0000FF"/>
                  </a:solidFill>
                  <a:latin typeface="Consolas"/>
                  <a:ea typeface="Consolas"/>
                  <a:cs typeface="Consolas"/>
                  <a:sym typeface="Consolas"/>
                </a:rPr>
                <a:t>static</a:t>
              </a:r>
              <a:r>
                <a:rPr sz="1600">
                  <a:latin typeface="Consolas"/>
                  <a:ea typeface="Consolas"/>
                  <a:cs typeface="Consolas"/>
                  <a:sym typeface="Consolas"/>
                </a:rPr>
                <a:t> </a:t>
              </a:r>
              <a:r>
                <a:rPr sz="1600">
                  <a:solidFill>
                    <a:srgbClr val="0000FF"/>
                  </a:solidFill>
                  <a:latin typeface="Consolas"/>
                  <a:ea typeface="Consolas"/>
                  <a:cs typeface="Consolas"/>
                  <a:sym typeface="Consolas"/>
                </a:rPr>
                <a:t>void</a:t>
              </a:r>
              <a:r>
                <a:rPr sz="1600">
                  <a:latin typeface="Consolas"/>
                  <a:ea typeface="Consolas"/>
                  <a:cs typeface="Consolas"/>
                  <a:sym typeface="Consolas"/>
                </a:rPr>
                <a:t> TakesAWhileCompleted(</a:t>
              </a:r>
              <a:r>
                <a:rPr sz="1600">
                  <a:solidFill>
                    <a:srgbClr val="2B91AF"/>
                  </a:solidFill>
                  <a:latin typeface="Consolas"/>
                  <a:ea typeface="Consolas"/>
                  <a:cs typeface="Consolas"/>
                  <a:sym typeface="Consolas"/>
                </a:rPr>
                <a:t>IAsyncResult</a:t>
              </a:r>
              <a:r>
                <a:rPr sz="1600">
                  <a:latin typeface="Consolas"/>
                  <a:ea typeface="Consolas"/>
                  <a:cs typeface="Consolas"/>
                  <a:sym typeface="Consolas"/>
                </a:rPr>
                <a:t> ar)</a:t>
              </a:r>
            </a:p>
            <a:p>
              <a:r>
                <a:rPr sz="1600">
                  <a:latin typeface="Consolas"/>
                  <a:ea typeface="Consolas"/>
                  <a:cs typeface="Consolas"/>
                  <a:sym typeface="Consolas"/>
                </a:rPr>
                <a:t>{</a:t>
              </a:r>
            </a:p>
            <a:p>
              <a:r>
                <a:rPr sz="1600">
                  <a:solidFill>
                    <a:srgbClr val="0000FF"/>
                  </a:solidFill>
                  <a:latin typeface="Consolas"/>
                  <a:ea typeface="Consolas"/>
                  <a:cs typeface="Consolas"/>
                  <a:sym typeface="Consolas"/>
                </a:rPr>
                <a:t>    if</a:t>
              </a:r>
              <a:r>
                <a:rPr sz="1600">
                  <a:latin typeface="Consolas"/>
                  <a:ea typeface="Consolas"/>
                  <a:cs typeface="Consolas"/>
                  <a:sym typeface="Consolas"/>
                </a:rPr>
                <a:t> (ar == </a:t>
              </a:r>
              <a:r>
                <a:rPr sz="1600">
                  <a:solidFill>
                    <a:srgbClr val="0000FF"/>
                  </a:solidFill>
                  <a:latin typeface="Consolas"/>
                  <a:ea typeface="Consolas"/>
                  <a:cs typeface="Consolas"/>
                  <a:sym typeface="Consolas"/>
                </a:rPr>
                <a:t>null</a:t>
              </a:r>
              <a:r>
                <a:rPr sz="1600">
                  <a:latin typeface="Consolas"/>
                  <a:ea typeface="Consolas"/>
                  <a:cs typeface="Consolas"/>
                  <a:sym typeface="Consolas"/>
                </a:rPr>
                <a:t>) </a:t>
              </a:r>
            </a:p>
            <a:p>
              <a:r>
                <a:rPr sz="1600">
                  <a:latin typeface="Consolas"/>
                  <a:ea typeface="Consolas"/>
                  <a:cs typeface="Consolas"/>
                  <a:sym typeface="Consolas"/>
                </a:rPr>
                <a:t>        </a:t>
              </a:r>
              <a:r>
                <a:rPr sz="1600">
                  <a:solidFill>
                    <a:srgbClr val="0000FF"/>
                  </a:solidFill>
                  <a:latin typeface="Consolas"/>
                  <a:ea typeface="Consolas"/>
                  <a:cs typeface="Consolas"/>
                  <a:sym typeface="Consolas"/>
                </a:rPr>
                <a:t>throw</a:t>
              </a:r>
              <a:r>
                <a:rPr sz="1600">
                  <a:latin typeface="Consolas"/>
                  <a:ea typeface="Consolas"/>
                  <a:cs typeface="Consolas"/>
                  <a:sym typeface="Consolas"/>
                </a:rPr>
                <a:t> </a:t>
              </a:r>
              <a:r>
                <a:rPr sz="1600">
                  <a:solidFill>
                    <a:srgbClr val="0000FF"/>
                  </a:solidFill>
                  <a:latin typeface="Consolas"/>
                  <a:ea typeface="Consolas"/>
                  <a:cs typeface="Consolas"/>
                  <a:sym typeface="Consolas"/>
                </a:rPr>
                <a:t>new</a:t>
              </a:r>
              <a:r>
                <a:rPr sz="1600">
                  <a:latin typeface="Consolas"/>
                  <a:ea typeface="Consolas"/>
                  <a:cs typeface="Consolas"/>
                  <a:sym typeface="Consolas"/>
                </a:rPr>
                <a:t> </a:t>
              </a:r>
              <a:r>
                <a:rPr sz="1600">
                  <a:solidFill>
                    <a:srgbClr val="2B91AF"/>
                  </a:solidFill>
                  <a:latin typeface="Consolas"/>
                  <a:ea typeface="Consolas"/>
                  <a:cs typeface="Consolas"/>
                  <a:sym typeface="Consolas"/>
                </a:rPr>
                <a:t>ArgumentNullException</a:t>
              </a:r>
              <a:r>
                <a:rPr sz="1600">
                  <a:latin typeface="Consolas"/>
                  <a:ea typeface="Consolas"/>
                  <a:cs typeface="Consolas"/>
                  <a:sym typeface="Consolas"/>
                </a:rPr>
                <a:t>(</a:t>
              </a:r>
              <a:r>
                <a:rPr sz="1600">
                  <a:solidFill>
                    <a:srgbClr val="A31515"/>
                  </a:solidFill>
                  <a:latin typeface="Consolas"/>
                  <a:ea typeface="Consolas"/>
                  <a:cs typeface="Consolas"/>
                  <a:sym typeface="Consolas"/>
                </a:rPr>
                <a:t>"ar"</a:t>
              </a:r>
              <a:r>
                <a:rPr sz="1600">
                  <a:latin typeface="Consolas"/>
                  <a:ea typeface="Consolas"/>
                  <a:cs typeface="Consolas"/>
                  <a:sym typeface="Consolas"/>
                </a:rPr>
                <a:t>);</a:t>
              </a:r>
            </a:p>
            <a:p>
              <a:endParaRPr sz="1600">
                <a:latin typeface="Consolas"/>
                <a:ea typeface="Consolas"/>
                <a:cs typeface="Consolas"/>
                <a:sym typeface="Consolas"/>
              </a:endParaRPr>
            </a:p>
            <a:p>
              <a:r>
                <a:rPr sz="1600">
                  <a:latin typeface="Consolas"/>
                  <a:ea typeface="Consolas"/>
                  <a:cs typeface="Consolas"/>
                  <a:sym typeface="Consolas"/>
                </a:rPr>
                <a:t>    </a:t>
              </a:r>
              <a:r>
                <a:rPr sz="1600">
                  <a:solidFill>
                    <a:srgbClr val="0000FF"/>
                  </a:solidFill>
                  <a:latin typeface="Consolas"/>
                  <a:ea typeface="Consolas"/>
                  <a:cs typeface="Consolas"/>
                  <a:sym typeface="Consolas"/>
                </a:rPr>
                <a:t>var</a:t>
              </a:r>
              <a:r>
                <a:rPr sz="1600">
                  <a:latin typeface="Consolas"/>
                  <a:ea typeface="Consolas"/>
                  <a:cs typeface="Consolas"/>
                  <a:sym typeface="Consolas"/>
                </a:rPr>
                <a:t> bo = ar.AsyncState </a:t>
              </a:r>
              <a:r>
                <a:rPr sz="1600">
                  <a:solidFill>
                    <a:srgbClr val="0000FF"/>
                  </a:solidFill>
                  <a:latin typeface="Consolas"/>
                  <a:ea typeface="Consolas"/>
                  <a:cs typeface="Consolas"/>
                  <a:sym typeface="Consolas"/>
                </a:rPr>
                <a:t>as</a:t>
              </a:r>
              <a:r>
                <a:rPr sz="1600">
                  <a:latin typeface="Consolas"/>
                  <a:ea typeface="Consolas"/>
                  <a:cs typeface="Consolas"/>
                  <a:sym typeface="Consolas"/>
                </a:rPr>
                <a:t> </a:t>
              </a:r>
              <a:r>
                <a:rPr sz="1600">
                  <a:solidFill>
                    <a:srgbClr val="2B91AF"/>
                  </a:solidFill>
                  <a:latin typeface="Consolas"/>
                  <a:ea typeface="Consolas"/>
                  <a:cs typeface="Consolas"/>
                  <a:sym typeface="Consolas"/>
                </a:rPr>
                <a:t>BinaryOp</a:t>
              </a:r>
              <a:r>
                <a:rPr sz="1600">
                  <a:latin typeface="Consolas"/>
                  <a:ea typeface="Consolas"/>
                  <a:cs typeface="Consolas"/>
                  <a:sym typeface="Consolas"/>
                </a:rPr>
                <a:t>;</a:t>
              </a:r>
            </a:p>
            <a:p>
              <a:r>
                <a:rPr sz="1600">
                  <a:solidFill>
                    <a:srgbClr val="0000FF"/>
                  </a:solidFill>
                  <a:latin typeface="Consolas"/>
                  <a:ea typeface="Consolas"/>
                  <a:cs typeface="Consolas"/>
                  <a:sym typeface="Consolas"/>
                </a:rPr>
                <a:t>    if</a:t>
              </a:r>
              <a:r>
                <a:rPr sz="1600">
                  <a:latin typeface="Consolas"/>
                  <a:ea typeface="Consolas"/>
                  <a:cs typeface="Consolas"/>
                  <a:sym typeface="Consolas"/>
                </a:rPr>
                <a:t> (bo == </a:t>
              </a:r>
              <a:r>
                <a:rPr sz="1600">
                  <a:solidFill>
                    <a:srgbClr val="0000FF"/>
                  </a:solidFill>
                  <a:latin typeface="Consolas"/>
                  <a:ea typeface="Consolas"/>
                  <a:cs typeface="Consolas"/>
                  <a:sym typeface="Consolas"/>
                </a:rPr>
                <a:t>null</a:t>
              </a:r>
              <a:r>
                <a:rPr sz="1600">
                  <a:latin typeface="Consolas"/>
                  <a:ea typeface="Consolas"/>
                  <a:cs typeface="Consolas"/>
                  <a:sym typeface="Consolas"/>
                </a:rPr>
                <a:t>) </a:t>
              </a:r>
              <a:r>
                <a:rPr sz="1600">
                  <a:solidFill>
                    <a:srgbClr val="0000FF"/>
                  </a:solidFill>
                  <a:latin typeface="Consolas"/>
                  <a:ea typeface="Consolas"/>
                  <a:cs typeface="Consolas"/>
                  <a:sym typeface="Consolas"/>
                </a:rPr>
                <a:t>return</a:t>
              </a:r>
              <a:r>
                <a:rPr sz="1600">
                  <a:latin typeface="Consolas"/>
                  <a:ea typeface="Consolas"/>
                  <a:cs typeface="Consolas"/>
                  <a:sym typeface="Consolas"/>
                </a:rPr>
                <a:t>;</a:t>
              </a:r>
            </a:p>
            <a:p>
              <a:r>
                <a:rPr sz="1600">
                  <a:latin typeface="Consolas"/>
                  <a:ea typeface="Consolas"/>
                  <a:cs typeface="Consolas"/>
                  <a:sym typeface="Consolas"/>
                </a:rPr>
                <a:t>    </a:t>
              </a:r>
              <a:r>
                <a:rPr sz="1600">
                  <a:solidFill>
                    <a:srgbClr val="0000FF"/>
                  </a:solidFill>
                  <a:latin typeface="Consolas"/>
                  <a:ea typeface="Consolas"/>
                  <a:cs typeface="Consolas"/>
                  <a:sym typeface="Consolas"/>
                </a:rPr>
                <a:t>int</a:t>
              </a:r>
              <a:r>
                <a:rPr sz="1600">
                  <a:latin typeface="Consolas"/>
                  <a:ea typeface="Consolas"/>
                  <a:cs typeface="Consolas"/>
                  <a:sym typeface="Consolas"/>
                </a:rPr>
                <a:t> result = bo.EndInvoke(ar);</a:t>
              </a:r>
            </a:p>
            <a:p>
              <a:r>
                <a:rPr sz="1600">
                  <a:latin typeface="Consolas"/>
                  <a:ea typeface="Consolas"/>
                  <a:cs typeface="Consolas"/>
                  <a:sym typeface="Consolas"/>
                </a:rPr>
                <a:t>    </a:t>
              </a:r>
              <a:r>
                <a:rPr sz="1600">
                  <a:solidFill>
                    <a:srgbClr val="2B91AF"/>
                  </a:solidFill>
                  <a:latin typeface="Consolas"/>
                  <a:ea typeface="Consolas"/>
                  <a:cs typeface="Consolas"/>
                  <a:sym typeface="Consolas"/>
                </a:rPr>
                <a:t>Console</a:t>
              </a:r>
              <a:r>
                <a:rPr sz="1600">
                  <a:latin typeface="Consolas"/>
                  <a:ea typeface="Consolas"/>
                  <a:cs typeface="Consolas"/>
                  <a:sym typeface="Consolas"/>
                </a:rPr>
                <a:t>.WriteLine(</a:t>
              </a:r>
              <a:r>
                <a:rPr sz="1600">
                  <a:solidFill>
                    <a:srgbClr val="A31515"/>
                  </a:solidFill>
                  <a:latin typeface="Consolas"/>
                  <a:ea typeface="Consolas"/>
                  <a:cs typeface="Consolas"/>
                  <a:sym typeface="Consolas"/>
                </a:rPr>
                <a:t>"Результат: "</a:t>
              </a:r>
              <a:r>
                <a:rPr sz="1600">
                  <a:latin typeface="Consolas"/>
                  <a:ea typeface="Consolas"/>
                  <a:cs typeface="Consolas"/>
                  <a:sym typeface="Consolas"/>
                </a:rPr>
                <a:t> + result);</a:t>
              </a:r>
            </a:p>
            <a:p>
              <a:r>
                <a:rPr sz="1600">
                  <a:latin typeface="Consolas"/>
                  <a:ea typeface="Consolas"/>
                  <a:cs typeface="Consolas"/>
                  <a:sym typeface="Consolas"/>
                </a:rPr>
                <a:t>}</a:t>
              </a:r>
            </a:p>
          </p:txBody>
        </p:sp>
      </p:grpSp>
      <p:grpSp>
        <p:nvGrpSpPr>
          <p:cNvPr id="1238" name="Group 1238"/>
          <p:cNvGrpSpPr/>
          <p:nvPr/>
        </p:nvGrpSpPr>
        <p:grpSpPr>
          <a:xfrm>
            <a:off x="335279" y="5867400"/>
            <a:ext cx="1257301" cy="609600"/>
            <a:chOff x="0" y="0"/>
            <a:chExt cx="1257300" cy="609600"/>
          </a:xfrm>
        </p:grpSpPr>
        <p:sp>
          <p:nvSpPr>
            <p:cNvPr id="1236" name="Shape 1236"/>
            <p:cNvSpPr/>
            <p:nvPr/>
          </p:nvSpPr>
          <p:spPr>
            <a:xfrm>
              <a:off x="0" y="0"/>
              <a:ext cx="1257300" cy="609600"/>
            </a:xfrm>
            <a:prstGeom prst="roundRect">
              <a:avLst>
                <a:gd name="adj" fmla="val 16667"/>
              </a:avLst>
            </a:prstGeom>
            <a:solidFill>
              <a:srgbClr val="FFFFFF"/>
            </a:solidFill>
            <a:ln w="9525" cap="flat">
              <a:solidFill>
                <a:srgbClr val="4A7EBB"/>
              </a:solidFill>
              <a:prstDash val="solid"/>
              <a:bevel/>
            </a:ln>
            <a:effectLst/>
          </p:spPr>
          <p:txBody>
            <a:bodyPr wrap="square" lIns="45719" tIns="45719" rIns="45719" bIns="45719" numCol="1" anchor="ctr">
              <a:noAutofit/>
            </a:bodyPr>
            <a:lstStyle/>
            <a:p>
              <a:pPr>
                <a:spcBef>
                  <a:spcPts val="1000"/>
                </a:spcBef>
              </a:pPr>
              <a:endParaRPr/>
            </a:p>
          </p:txBody>
        </p:sp>
        <p:sp>
          <p:nvSpPr>
            <p:cNvPr id="1237" name="Shape 1237"/>
            <p:cNvSpPr/>
            <p:nvPr/>
          </p:nvSpPr>
          <p:spPr>
            <a:xfrm>
              <a:off x="29757" y="119380"/>
              <a:ext cx="1197786"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spcBef>
                  <a:spcPts val="1000"/>
                </a:spcBef>
              </a:lvl1pPr>
            </a:lstStyle>
            <a:p>
              <a:r>
                <a:t>пример</a:t>
              </a:r>
            </a:p>
          </p:txBody>
        </p:sp>
      </p:grpSp>
    </p:spTree>
    <p:extLst>
      <p:ext uri="{BB962C8B-B14F-4D97-AF65-F5344CB8AC3E}">
        <p14:creationId xmlns:p14="http://schemas.microsoft.com/office/powerpoint/2010/main" val="1785550551"/>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Shape 328"/>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Создание и запуск потоков</a:t>
            </a:r>
          </a:p>
        </p:txBody>
      </p:sp>
      <p:grpSp>
        <p:nvGrpSpPr>
          <p:cNvPr id="331" name="Group 331"/>
          <p:cNvGrpSpPr/>
          <p:nvPr/>
        </p:nvGrpSpPr>
        <p:grpSpPr>
          <a:xfrm>
            <a:off x="229565" y="816645"/>
            <a:ext cx="9599270" cy="1390080"/>
            <a:chOff x="0" y="0"/>
            <a:chExt cx="9599268" cy="1390079"/>
          </a:xfrm>
        </p:grpSpPr>
        <p:sp>
          <p:nvSpPr>
            <p:cNvPr id="329" name="Shape 329"/>
            <p:cNvSpPr/>
            <p:nvPr/>
          </p:nvSpPr>
          <p:spPr>
            <a:xfrm>
              <a:off x="0" y="0"/>
              <a:ext cx="9599269" cy="139008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lgn="just">
                <a:spcBef>
                  <a:spcPts val="1000"/>
                </a:spcBef>
              </a:pPr>
              <a:endParaRPr/>
            </a:p>
          </p:txBody>
        </p:sp>
        <p:sp>
          <p:nvSpPr>
            <p:cNvPr id="330" name="Shape 330"/>
            <p:cNvSpPr/>
            <p:nvPr/>
          </p:nvSpPr>
          <p:spPr>
            <a:xfrm>
              <a:off x="67858" y="82375"/>
              <a:ext cx="9463553" cy="12253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just">
                <a:spcBef>
                  <a:spcPts val="1000"/>
                </a:spcBef>
              </a:lvl1pPr>
            </a:lstStyle>
            <a:p>
              <a:r>
                <a:t>Основные классы, предназначенные для поддержки многопоточности, сосредоточены в пространстве имен System.Threading. На платформе .NET каждый поток выполнения представлен объектом класса Thread. Для организации собственного потока необходимо создать объект этого класса</a:t>
              </a:r>
            </a:p>
          </p:txBody>
        </p:sp>
      </p:grpSp>
      <p:grpSp>
        <p:nvGrpSpPr>
          <p:cNvPr id="334" name="Group 334"/>
          <p:cNvGrpSpPr/>
          <p:nvPr/>
        </p:nvGrpSpPr>
        <p:grpSpPr>
          <a:xfrm>
            <a:off x="220333" y="2478896"/>
            <a:ext cx="9617734" cy="1368578"/>
            <a:chOff x="-108386" y="0"/>
            <a:chExt cx="9617733" cy="1368576"/>
          </a:xfrm>
        </p:grpSpPr>
        <p:sp>
          <p:nvSpPr>
            <p:cNvPr id="332" name="Shape 332"/>
            <p:cNvSpPr/>
            <p:nvPr/>
          </p:nvSpPr>
          <p:spPr>
            <a:xfrm>
              <a:off x="-108387" y="0"/>
              <a:ext cx="9617734" cy="1368577"/>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defRPr sz="1600">
                  <a:latin typeface="Consolas"/>
                  <a:ea typeface="Consolas"/>
                  <a:cs typeface="Consolas"/>
                  <a:sym typeface="Consolas"/>
                </a:defRPr>
              </a:pPr>
              <a:endParaRPr/>
            </a:p>
          </p:txBody>
        </p:sp>
        <p:sp>
          <p:nvSpPr>
            <p:cNvPr id="333" name="Shape 333"/>
            <p:cNvSpPr/>
            <p:nvPr/>
          </p:nvSpPr>
          <p:spPr>
            <a:xfrm>
              <a:off x="-54194" y="171752"/>
              <a:ext cx="9509347" cy="10259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pPr algn="just">
                <a:spcBef>
                  <a:spcPts val="1200"/>
                </a:spcBef>
              </a:pPr>
              <a:r>
                <a:rPr sz="1600">
                  <a:solidFill>
                    <a:srgbClr val="0000FF"/>
                  </a:solidFill>
                  <a:latin typeface="Consolas"/>
                  <a:ea typeface="Consolas"/>
                  <a:cs typeface="Consolas"/>
                  <a:sym typeface="Consolas"/>
                </a:rPr>
                <a:t>public</a:t>
              </a:r>
              <a:r>
                <a:rPr sz="1600">
                  <a:latin typeface="Consolas"/>
                  <a:ea typeface="Consolas"/>
                  <a:cs typeface="Consolas"/>
                  <a:sym typeface="Consolas"/>
                </a:rPr>
                <a:t> Thread(</a:t>
              </a:r>
              <a:r>
                <a:rPr sz="1600">
                  <a:solidFill>
                    <a:srgbClr val="2B91AF"/>
                  </a:solidFill>
                  <a:latin typeface="Consolas"/>
                  <a:ea typeface="Consolas"/>
                  <a:cs typeface="Consolas"/>
                  <a:sym typeface="Consolas"/>
                </a:rPr>
                <a:t>ThreadStart</a:t>
              </a:r>
              <a:r>
                <a:rPr sz="1600">
                  <a:latin typeface="Consolas"/>
                  <a:ea typeface="Consolas"/>
                  <a:cs typeface="Consolas"/>
                  <a:sym typeface="Consolas"/>
                </a:rPr>
                <a:t> start);</a:t>
              </a:r>
            </a:p>
            <a:p>
              <a:pPr algn="just"/>
              <a:r>
                <a:rPr sz="1600">
                  <a:solidFill>
                    <a:srgbClr val="0000FF"/>
                  </a:solidFill>
                  <a:latin typeface="Consolas"/>
                  <a:ea typeface="Consolas"/>
                  <a:cs typeface="Consolas"/>
                  <a:sym typeface="Consolas"/>
                </a:rPr>
                <a:t>public</a:t>
              </a:r>
              <a:r>
                <a:rPr sz="1600">
                  <a:latin typeface="Consolas"/>
                  <a:ea typeface="Consolas"/>
                  <a:cs typeface="Consolas"/>
                  <a:sym typeface="Consolas"/>
                </a:rPr>
                <a:t> Thread(</a:t>
              </a:r>
              <a:r>
                <a:rPr sz="1600">
                  <a:solidFill>
                    <a:srgbClr val="2B91AF"/>
                  </a:solidFill>
                  <a:latin typeface="Consolas"/>
                  <a:ea typeface="Consolas"/>
                  <a:cs typeface="Consolas"/>
                  <a:sym typeface="Consolas"/>
                </a:rPr>
                <a:t>ThreadStart</a:t>
              </a:r>
              <a:r>
                <a:rPr sz="1600">
                  <a:latin typeface="Consolas"/>
                  <a:ea typeface="Consolas"/>
                  <a:cs typeface="Consolas"/>
                  <a:sym typeface="Consolas"/>
                </a:rPr>
                <a:t> start, </a:t>
              </a:r>
              <a:r>
                <a:rPr sz="1600">
                  <a:solidFill>
                    <a:srgbClr val="0000FF"/>
                  </a:solidFill>
                  <a:latin typeface="Consolas"/>
                  <a:ea typeface="Consolas"/>
                  <a:cs typeface="Consolas"/>
                  <a:sym typeface="Consolas"/>
                </a:rPr>
                <a:t>int</a:t>
              </a:r>
              <a:r>
                <a:rPr sz="1600">
                  <a:latin typeface="Consolas"/>
                  <a:ea typeface="Consolas"/>
                  <a:cs typeface="Consolas"/>
                  <a:sym typeface="Consolas"/>
                </a:rPr>
                <a:t> maxStackSize);</a:t>
              </a:r>
            </a:p>
            <a:p>
              <a:pPr algn="just"/>
              <a:r>
                <a:rPr sz="1600">
                  <a:solidFill>
                    <a:srgbClr val="0000FF"/>
                  </a:solidFill>
                  <a:latin typeface="Consolas"/>
                  <a:ea typeface="Consolas"/>
                  <a:cs typeface="Consolas"/>
                  <a:sym typeface="Consolas"/>
                </a:rPr>
                <a:t>public</a:t>
              </a:r>
              <a:r>
                <a:rPr sz="1600">
                  <a:latin typeface="Consolas"/>
                  <a:ea typeface="Consolas"/>
                  <a:cs typeface="Consolas"/>
                  <a:sym typeface="Consolas"/>
                </a:rPr>
                <a:t> Thread(</a:t>
              </a:r>
              <a:r>
                <a:rPr sz="1600">
                  <a:solidFill>
                    <a:srgbClr val="2B91AF"/>
                  </a:solidFill>
                  <a:latin typeface="Consolas"/>
                  <a:ea typeface="Consolas"/>
                  <a:cs typeface="Consolas"/>
                  <a:sym typeface="Consolas"/>
                </a:rPr>
                <a:t>ParameterizedThreadStart</a:t>
              </a:r>
              <a:r>
                <a:rPr sz="1600">
                  <a:latin typeface="Consolas"/>
                  <a:ea typeface="Consolas"/>
                  <a:cs typeface="Consolas"/>
                  <a:sym typeface="Consolas"/>
                </a:rPr>
                <a:t> start);</a:t>
              </a:r>
            </a:p>
            <a:p>
              <a:r>
                <a:rPr sz="1600">
                  <a:solidFill>
                    <a:srgbClr val="0000FF"/>
                  </a:solidFill>
                  <a:latin typeface="Consolas"/>
                  <a:ea typeface="Consolas"/>
                  <a:cs typeface="Consolas"/>
                  <a:sym typeface="Consolas"/>
                </a:rPr>
                <a:t>public</a:t>
              </a:r>
              <a:r>
                <a:rPr sz="1600">
                  <a:latin typeface="Consolas"/>
                  <a:ea typeface="Consolas"/>
                  <a:cs typeface="Consolas"/>
                  <a:sym typeface="Consolas"/>
                </a:rPr>
                <a:t> Thread(</a:t>
              </a:r>
              <a:r>
                <a:rPr sz="1600">
                  <a:solidFill>
                    <a:srgbClr val="2B91AF"/>
                  </a:solidFill>
                  <a:latin typeface="Consolas"/>
                  <a:ea typeface="Consolas"/>
                  <a:cs typeface="Consolas"/>
                  <a:sym typeface="Consolas"/>
                </a:rPr>
                <a:t>ParameterizedThreadStart</a:t>
              </a:r>
              <a:r>
                <a:rPr sz="1600">
                  <a:latin typeface="Consolas"/>
                  <a:ea typeface="Consolas"/>
                  <a:cs typeface="Consolas"/>
                  <a:sym typeface="Consolas"/>
                </a:rPr>
                <a:t> start, </a:t>
              </a:r>
              <a:r>
                <a:rPr sz="1600">
                  <a:solidFill>
                    <a:srgbClr val="0000FF"/>
                  </a:solidFill>
                  <a:latin typeface="Consolas"/>
                  <a:ea typeface="Consolas"/>
                  <a:cs typeface="Consolas"/>
                  <a:sym typeface="Consolas"/>
                </a:rPr>
                <a:t>int</a:t>
              </a:r>
              <a:r>
                <a:rPr sz="1600">
                  <a:latin typeface="Consolas"/>
                  <a:ea typeface="Consolas"/>
                  <a:cs typeface="Consolas"/>
                  <a:sym typeface="Consolas"/>
                </a:rPr>
                <a:t> maxStackSize);</a:t>
              </a:r>
            </a:p>
          </p:txBody>
        </p:sp>
      </p:grpSp>
    </p:spTree>
  </p:cSld>
  <p:clrMapOvr>
    <a:masterClrMapping/>
  </p:clrMapOvr>
  <p:transition spd="slow"/>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8" name="Shape 1248"/>
          <p:cNvSpPr>
            <a:spLocks noGrp="1"/>
          </p:cNvSpPr>
          <p:nvPr>
            <p:ph type="title"/>
          </p:nvPr>
        </p:nvSpPr>
        <p:spPr>
          <a:xfrm>
            <a:off x="249647" y="179342"/>
            <a:ext cx="9599270" cy="365132"/>
          </a:xfrm>
          <a:prstGeom prst="rect">
            <a:avLst/>
          </a:prstGeom>
        </p:spPr>
        <p:txBody>
          <a:bodyPr>
            <a:normAutofit fontScale="90000"/>
          </a:bodyPr>
          <a:lstStyle/>
          <a:p>
            <a:pPr>
              <a:tabLst>
                <a:tab pos="8229600" algn="r"/>
              </a:tabLst>
            </a:pPr>
            <a:r>
              <a:t>Подходы разработки асинхронных программ</a:t>
            </a:r>
          </a:p>
        </p:txBody>
      </p:sp>
      <p:grpSp>
        <p:nvGrpSpPr>
          <p:cNvPr id="1251" name="Group 1251"/>
          <p:cNvGrpSpPr/>
          <p:nvPr/>
        </p:nvGrpSpPr>
        <p:grpSpPr>
          <a:xfrm>
            <a:off x="335279" y="762000"/>
            <a:ext cx="9471662" cy="5410200"/>
            <a:chOff x="0" y="0"/>
            <a:chExt cx="9471660" cy="5410200"/>
          </a:xfrm>
        </p:grpSpPr>
        <p:sp>
          <p:nvSpPr>
            <p:cNvPr id="1249" name="Shape 1249"/>
            <p:cNvSpPr/>
            <p:nvPr/>
          </p:nvSpPr>
          <p:spPr>
            <a:xfrm>
              <a:off x="0" y="0"/>
              <a:ext cx="9471660" cy="54102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1250" name="Shape 1250"/>
            <p:cNvSpPr/>
            <p:nvPr/>
          </p:nvSpPr>
          <p:spPr>
            <a:xfrm>
              <a:off x="82325" y="1196995"/>
              <a:ext cx="9076914" cy="30162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marL="457200" indent="-457200" algn="just" defTabSz="457200">
                <a:buFont typeface="Arial" charset="0"/>
                <a:buChar char="•"/>
                <a:tabLst>
                  <a:tab pos="139700" algn="l"/>
                  <a:tab pos="457200" algn="l"/>
                </a:tabLst>
                <a:defRPr sz="1900">
                  <a:solidFill>
                    <a:srgbClr val="292929"/>
                  </a:solidFill>
                </a:defRPr>
              </a:pPr>
              <a:r>
                <a:rPr b="1" dirty="0" smtClean="0"/>
                <a:t>Event-based </a:t>
              </a:r>
              <a:r>
                <a:rPr b="1" dirty="0"/>
                <a:t>Asynchronous Pattern </a:t>
              </a:r>
              <a:r>
                <a:rPr dirty="0"/>
                <a:t>(примером может служить реализация BackgroundWorker</a:t>
              </a:r>
              <a:r>
                <a:rPr dirty="0" smtClean="0"/>
                <a:t>);</a:t>
              </a:r>
              <a:endParaRPr lang="ru-RU" dirty="0" smtClean="0"/>
            </a:p>
            <a:p>
              <a:pPr marL="457200" indent="-457200" algn="just" defTabSz="457200">
                <a:buFont typeface="Arial" charset="0"/>
                <a:buChar char="•"/>
                <a:tabLst>
                  <a:tab pos="139700" algn="l"/>
                  <a:tab pos="457200" algn="l"/>
                </a:tabLst>
                <a:defRPr sz="1900">
                  <a:solidFill>
                    <a:srgbClr val="292929"/>
                  </a:solidFill>
                </a:defRPr>
              </a:pPr>
              <a:r>
                <a:rPr lang="ru-RU" sz="1900" dirty="0" smtClean="0"/>
                <a:t>Класс</a:t>
              </a:r>
              <a:r>
                <a:rPr lang="ru-RU" sz="1900" dirty="0"/>
                <a:t>, поддерживающий асинхронную модель, основанную на событиях, будет содержать один или несколько методов </a:t>
              </a:r>
              <a:r>
                <a:rPr lang="ru-RU" sz="1900" i="1" dirty="0" err="1"/>
                <a:t>MethodNameAsync</a:t>
              </a:r>
              <a:r>
                <a:rPr lang="ru-RU" sz="1900" dirty="0"/>
                <a:t>. Он может отражать синхронные версии, которые выполняют то же действие с текущим потоком. Также в этом классе может содержаться событие </a:t>
              </a:r>
              <a:r>
                <a:rPr lang="ru-RU" sz="1900" i="1" dirty="0" err="1"/>
                <a:t>MethodNameCompleted</a:t>
              </a:r>
              <a:r>
                <a:rPr lang="ru-RU" sz="1900" i="1" dirty="0"/>
                <a:t> </a:t>
              </a:r>
              <a:r>
                <a:rPr lang="ru-RU" sz="1900" dirty="0"/>
                <a:t>и метод </a:t>
              </a:r>
              <a:r>
                <a:rPr lang="ru-RU" sz="1900" i="1" dirty="0" err="1"/>
                <a:t>MethodNameAsyncCancel</a:t>
              </a:r>
              <a:r>
                <a:rPr lang="ru-RU" sz="1900" i="1" dirty="0"/>
                <a:t> </a:t>
              </a:r>
              <a:r>
                <a:rPr lang="ru-RU" sz="1900" dirty="0"/>
                <a:t>(или просто </a:t>
              </a:r>
              <a:r>
                <a:rPr lang="ru-RU" sz="1900" i="1" dirty="0" err="1"/>
                <a:t>CancelAsync</a:t>
              </a:r>
              <a:r>
                <a:rPr lang="ru-RU" sz="1900" dirty="0"/>
                <a:t>) для отмены операции. Данный подход распространен при работе с сервисами. </a:t>
              </a:r>
              <a:r>
                <a:rPr lang="ru-RU" sz="1900" dirty="0" smtClean="0"/>
                <a:t>Обработка </a:t>
              </a:r>
              <a:r>
                <a:rPr lang="ru-RU" sz="1900" dirty="0"/>
                <a:t>исключений и результаты асинхронной операции доступны только в обработчике события посредством соответствующих свойств параметра: </a:t>
              </a:r>
              <a:r>
                <a:rPr lang="ru-RU" sz="1900" i="1" dirty="0" err="1"/>
                <a:t>Error</a:t>
              </a:r>
              <a:r>
                <a:rPr lang="ru-RU" sz="1900" i="1" dirty="0"/>
                <a:t> </a:t>
              </a:r>
              <a:r>
                <a:rPr lang="ru-RU" sz="1900" dirty="0"/>
                <a:t>и </a:t>
              </a:r>
              <a:r>
                <a:rPr lang="ru-RU" sz="1900" i="1" dirty="0" err="1"/>
                <a:t>Result</a:t>
              </a:r>
              <a:r>
                <a:rPr lang="ru-RU" sz="1900" dirty="0"/>
                <a:t>.</a:t>
              </a:r>
              <a:endParaRPr sz="1300" dirty="0">
                <a:solidFill>
                  <a:srgbClr val="232323"/>
                </a:solidFill>
              </a:endParaRPr>
            </a:p>
          </p:txBody>
        </p:sp>
      </p:grpSp>
    </p:spTree>
    <p:extLst>
      <p:ext uri="{BB962C8B-B14F-4D97-AF65-F5344CB8AC3E}">
        <p14:creationId xmlns:p14="http://schemas.microsoft.com/office/powerpoint/2010/main" val="207026272"/>
      </p:ext>
    </p:extLst>
  </p:cSld>
  <p:clrMapOvr>
    <a:masterClrMapping/>
  </p:clrMapOvr>
  <p:transition spd="slow"/>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6" name="Shape 1156"/>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BackgroundWorker</a:t>
            </a:r>
          </a:p>
        </p:txBody>
      </p:sp>
      <p:sp>
        <p:nvSpPr>
          <p:cNvPr id="1157" name="Shape 1157"/>
          <p:cNvSpPr/>
          <p:nvPr/>
        </p:nvSpPr>
        <p:spPr>
          <a:xfrm>
            <a:off x="335279" y="762000"/>
            <a:ext cx="5532122" cy="5867400"/>
          </a:xfrm>
          <a:prstGeom prst="roundRect">
            <a:avLst>
              <a:gd name="adj" fmla="val 16667"/>
            </a:avLst>
          </a:prstGeom>
          <a:solidFill>
            <a:srgbClr val="FFFFFF"/>
          </a:solidFill>
          <a:ln w="25400">
            <a:solidFill>
              <a:schemeClr val="accent1"/>
            </a:solidFill>
            <a:bevel/>
          </a:ln>
        </p:spPr>
        <p:txBody>
          <a:bodyPr lIns="45719" rIns="45719" anchor="ctr"/>
          <a:lstStyle/>
          <a:p>
            <a:pPr algn="ctr">
              <a:spcBef>
                <a:spcPts val="1000"/>
              </a:spcBef>
            </a:pPr>
            <a:endParaRPr/>
          </a:p>
        </p:txBody>
      </p:sp>
      <p:pic>
        <p:nvPicPr>
          <p:cNvPr id="1158" name="image19.png"/>
          <p:cNvPicPr>
            <a:picLocks noChangeAspect="1"/>
          </p:cNvPicPr>
          <p:nvPr/>
        </p:nvPicPr>
        <p:blipFill>
          <a:blip r:embed="rId2">
            <a:extLst/>
          </a:blip>
          <a:stretch>
            <a:fillRect/>
          </a:stretch>
        </p:blipFill>
        <p:spPr>
          <a:xfrm>
            <a:off x="754380" y="972108"/>
            <a:ext cx="4152583" cy="5504894"/>
          </a:xfrm>
          <a:prstGeom prst="rect">
            <a:avLst/>
          </a:prstGeom>
          <a:ln w="12700">
            <a:miter lim="400000"/>
          </a:ln>
        </p:spPr>
      </p:pic>
      <p:grpSp>
        <p:nvGrpSpPr>
          <p:cNvPr id="1161" name="Group 1161"/>
          <p:cNvGrpSpPr/>
          <p:nvPr/>
        </p:nvGrpSpPr>
        <p:grpSpPr>
          <a:xfrm>
            <a:off x="4246879" y="1808479"/>
            <a:ext cx="5532121" cy="1488441"/>
            <a:chOff x="0" y="0"/>
            <a:chExt cx="5532120" cy="1488439"/>
          </a:xfrm>
        </p:grpSpPr>
        <p:sp>
          <p:nvSpPr>
            <p:cNvPr id="1159" name="Shape 1159"/>
            <p:cNvSpPr/>
            <p:nvPr/>
          </p:nvSpPr>
          <p:spPr>
            <a:xfrm>
              <a:off x="0" y="20320"/>
              <a:ext cx="5532121" cy="1447801"/>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1160" name="Shape 1160"/>
            <p:cNvSpPr/>
            <p:nvPr/>
          </p:nvSpPr>
          <p:spPr>
            <a:xfrm>
              <a:off x="70675" y="-1"/>
              <a:ext cx="5390770" cy="1488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spcBef>
                  <a:spcPts val="1000"/>
                </a:spcBef>
              </a:pPr>
              <a:r>
                <a:t>Чтобы настроить выполнение операции в фоновом режиме, необходимо добавить обработчик события для события DoWork (вызвать операцию, которая занимает много времени, в этом обработчике событий)</a:t>
              </a:r>
            </a:p>
          </p:txBody>
        </p:sp>
      </p:grpSp>
      <p:grpSp>
        <p:nvGrpSpPr>
          <p:cNvPr id="1164" name="Group 1164"/>
          <p:cNvGrpSpPr/>
          <p:nvPr/>
        </p:nvGrpSpPr>
        <p:grpSpPr>
          <a:xfrm>
            <a:off x="5657850" y="3429000"/>
            <a:ext cx="4107180" cy="685800"/>
            <a:chOff x="0" y="0"/>
            <a:chExt cx="4107179" cy="685800"/>
          </a:xfrm>
        </p:grpSpPr>
        <p:sp>
          <p:nvSpPr>
            <p:cNvPr id="1162" name="Shape 1162"/>
            <p:cNvSpPr/>
            <p:nvPr/>
          </p:nvSpPr>
          <p:spPr>
            <a:xfrm>
              <a:off x="0" y="0"/>
              <a:ext cx="4107180" cy="6858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1163" name="Shape 1163"/>
            <p:cNvSpPr/>
            <p:nvPr/>
          </p:nvSpPr>
          <p:spPr>
            <a:xfrm>
              <a:off x="33478" y="17779"/>
              <a:ext cx="4040224"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spcBef>
                  <a:spcPts val="1000"/>
                </a:spcBef>
              </a:lvl1pPr>
            </a:lstStyle>
            <a:p>
              <a:r>
                <a:t>Чтобы начать операцию, вызвать RunWorkerAsync</a:t>
              </a:r>
            </a:p>
          </p:txBody>
        </p:sp>
      </p:grpSp>
      <p:grpSp>
        <p:nvGrpSpPr>
          <p:cNvPr id="1167" name="Group 1167"/>
          <p:cNvGrpSpPr/>
          <p:nvPr/>
        </p:nvGrpSpPr>
        <p:grpSpPr>
          <a:xfrm>
            <a:off x="4232909" y="4267200"/>
            <a:ext cx="5546091" cy="914400"/>
            <a:chOff x="0" y="0"/>
            <a:chExt cx="5546090" cy="914400"/>
          </a:xfrm>
        </p:grpSpPr>
        <p:sp>
          <p:nvSpPr>
            <p:cNvPr id="1165" name="Shape 1165"/>
            <p:cNvSpPr/>
            <p:nvPr/>
          </p:nvSpPr>
          <p:spPr>
            <a:xfrm>
              <a:off x="0" y="0"/>
              <a:ext cx="5546091" cy="9144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1166" name="Shape 1166"/>
            <p:cNvSpPr/>
            <p:nvPr/>
          </p:nvSpPr>
          <p:spPr>
            <a:xfrm>
              <a:off x="44636" y="132080"/>
              <a:ext cx="5456818"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spcBef>
                  <a:spcPts val="1000"/>
                </a:spcBef>
              </a:lvl1pPr>
            </a:lstStyle>
            <a:p>
              <a:r>
                <a:t>Чтобы получать уведомления о ходе выполнения, необходимо обработать событие ProgressChanged</a:t>
              </a:r>
            </a:p>
          </p:txBody>
        </p:sp>
      </p:grpSp>
      <p:grpSp>
        <p:nvGrpSpPr>
          <p:cNvPr id="1170" name="Group 1170"/>
          <p:cNvGrpSpPr/>
          <p:nvPr/>
        </p:nvGrpSpPr>
        <p:grpSpPr>
          <a:xfrm>
            <a:off x="5734687" y="5334000"/>
            <a:ext cx="4044315" cy="1219200"/>
            <a:chOff x="0" y="0"/>
            <a:chExt cx="4044313" cy="1219200"/>
          </a:xfrm>
        </p:grpSpPr>
        <p:sp>
          <p:nvSpPr>
            <p:cNvPr id="1168" name="Shape 1168"/>
            <p:cNvSpPr/>
            <p:nvPr/>
          </p:nvSpPr>
          <p:spPr>
            <a:xfrm>
              <a:off x="0" y="0"/>
              <a:ext cx="4044314" cy="12192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1169" name="Shape 1169"/>
            <p:cNvSpPr/>
            <p:nvPr/>
          </p:nvSpPr>
          <p:spPr>
            <a:xfrm>
              <a:off x="59515" y="5079"/>
              <a:ext cx="3925284" cy="1209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spcBef>
                  <a:spcPts val="1000"/>
                </a:spcBef>
              </a:lvl1pPr>
            </a:lstStyle>
            <a:p>
              <a:r>
                <a:t>Если необходимо получать уведомление после завершения операции, обработать событие RunWorkerCompleted</a:t>
              </a:r>
            </a:p>
          </p:txBody>
        </p:sp>
      </p:grpSp>
      <p:grpSp>
        <p:nvGrpSpPr>
          <p:cNvPr id="1173" name="Group 1173"/>
          <p:cNvGrpSpPr/>
          <p:nvPr/>
        </p:nvGrpSpPr>
        <p:grpSpPr>
          <a:xfrm>
            <a:off x="3436620" y="246380"/>
            <a:ext cx="6328410" cy="1488441"/>
            <a:chOff x="0" y="0"/>
            <a:chExt cx="6328409" cy="1488439"/>
          </a:xfrm>
        </p:grpSpPr>
        <p:sp>
          <p:nvSpPr>
            <p:cNvPr id="1171" name="Shape 1171"/>
            <p:cNvSpPr/>
            <p:nvPr/>
          </p:nvSpPr>
          <p:spPr>
            <a:xfrm>
              <a:off x="0" y="58419"/>
              <a:ext cx="6328410" cy="1371601"/>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1172" name="Shape 1172"/>
            <p:cNvSpPr/>
            <p:nvPr/>
          </p:nvSpPr>
          <p:spPr>
            <a:xfrm>
              <a:off x="66955" y="0"/>
              <a:ext cx="6194500" cy="1488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spcBef>
                  <a:spcPts val="1000"/>
                </a:spcBef>
              </a:lvl1pPr>
            </a:lstStyle>
            <a:p>
              <a:r>
                <a:t>Чтобы запустить занимающую много времени операцию в фоновом режиме, следует создать экземпляр BackgroundWorker и отслеживать события, сообщающие о ходе выполнения операции и сигнализирующие о ее завершении</a:t>
              </a:r>
            </a:p>
          </p:txBody>
        </p:sp>
      </p:grpSp>
    </p:spTree>
    <p:extLst>
      <p:ext uri="{BB962C8B-B14F-4D97-AF65-F5344CB8AC3E}">
        <p14:creationId xmlns:p14="http://schemas.microsoft.com/office/powerpoint/2010/main" val="305197314"/>
      </p:ext>
    </p:extLst>
  </p:cSld>
  <p:clrMapOvr>
    <a:masterClrMapping/>
  </p:clrMapOvr>
  <p:transition spd="slow"/>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8" name="Shape 1248"/>
          <p:cNvSpPr>
            <a:spLocks noGrp="1"/>
          </p:cNvSpPr>
          <p:nvPr>
            <p:ph type="title"/>
          </p:nvPr>
        </p:nvSpPr>
        <p:spPr>
          <a:xfrm>
            <a:off x="249647" y="179342"/>
            <a:ext cx="9599270" cy="365132"/>
          </a:xfrm>
          <a:prstGeom prst="rect">
            <a:avLst/>
          </a:prstGeom>
        </p:spPr>
        <p:txBody>
          <a:bodyPr>
            <a:normAutofit fontScale="90000"/>
          </a:bodyPr>
          <a:lstStyle/>
          <a:p>
            <a:pPr>
              <a:tabLst>
                <a:tab pos="8229600" algn="r"/>
              </a:tabLst>
            </a:pPr>
            <a:r>
              <a:t>Подходы разработки асинхронных программ</a:t>
            </a:r>
          </a:p>
        </p:txBody>
      </p:sp>
      <p:grpSp>
        <p:nvGrpSpPr>
          <p:cNvPr id="1251" name="Group 1251"/>
          <p:cNvGrpSpPr/>
          <p:nvPr/>
        </p:nvGrpSpPr>
        <p:grpSpPr>
          <a:xfrm>
            <a:off x="335279" y="761999"/>
            <a:ext cx="9471662" cy="5781675"/>
            <a:chOff x="0" y="0"/>
            <a:chExt cx="9471660" cy="2133600"/>
          </a:xfrm>
        </p:grpSpPr>
        <p:sp>
          <p:nvSpPr>
            <p:cNvPr id="1249" name="Shape 1249"/>
            <p:cNvSpPr/>
            <p:nvPr/>
          </p:nvSpPr>
          <p:spPr>
            <a:xfrm>
              <a:off x="0" y="0"/>
              <a:ext cx="9471660" cy="21336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1250" name="Shape 1250"/>
            <p:cNvSpPr/>
            <p:nvPr/>
          </p:nvSpPr>
          <p:spPr>
            <a:xfrm>
              <a:off x="104153" y="240517"/>
              <a:ext cx="8933166" cy="16525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marL="457200" indent="-457200" algn="just" defTabSz="457200">
                <a:tabLst>
                  <a:tab pos="139700" algn="l"/>
                  <a:tab pos="457200" algn="l"/>
                </a:tabLst>
                <a:defRPr sz="1900">
                  <a:solidFill>
                    <a:srgbClr val="292929"/>
                  </a:solidFill>
                </a:defRPr>
              </a:pPr>
              <a:r>
                <a:rPr lang="ru-RU" sz="1900" dirty="0" smtClean="0"/>
                <a:t>		</a:t>
              </a:r>
              <a:r>
                <a:rPr lang="en-US" sz="1900" dirty="0" err="1" smtClean="0"/>
                <a:t>В</a:t>
              </a:r>
              <a:r>
                <a:rPr lang="en-US" sz="1900" dirty="0" smtClean="0"/>
                <a:t> </a:t>
              </a:r>
              <a:r>
                <a:rPr lang="en-US" sz="1900" dirty="0"/>
                <a:t>.NET Framework 4.0 </a:t>
              </a:r>
              <a:r>
                <a:rPr lang="en-US" sz="1900" dirty="0" err="1"/>
                <a:t>была</a:t>
              </a:r>
              <a:r>
                <a:rPr lang="en-US" sz="1900" dirty="0"/>
                <a:t> </a:t>
              </a:r>
              <a:r>
                <a:rPr lang="en-US" sz="1900" dirty="0" err="1"/>
                <a:t>введена</a:t>
              </a:r>
              <a:r>
                <a:rPr lang="en-US" sz="1900" dirty="0"/>
                <a:t> </a:t>
              </a:r>
              <a:r>
                <a:rPr lang="en-US" sz="1900" dirty="0" err="1"/>
                <a:t>усовершенствованная</a:t>
              </a:r>
              <a:r>
                <a:rPr lang="en-US" sz="1900" dirty="0"/>
                <a:t> </a:t>
              </a:r>
              <a:r>
                <a:rPr lang="en-US" sz="1900" dirty="0" err="1"/>
                <a:t>модель</a:t>
              </a:r>
              <a:r>
                <a:rPr lang="en-US" sz="1900" dirty="0"/>
                <a:t> </a:t>
              </a:r>
              <a:r>
                <a:rPr lang="en-US" sz="1900" dirty="0" err="1"/>
                <a:t>под</a:t>
              </a:r>
              <a:r>
                <a:rPr lang="en-US" sz="1900" dirty="0"/>
                <a:t> </a:t>
              </a:r>
              <a:r>
                <a:rPr lang="en-US" sz="1900" dirty="0" err="1"/>
                <a:t>названием</a:t>
              </a:r>
              <a:r>
                <a:rPr lang="en-US" sz="1900" dirty="0"/>
                <a:t> </a:t>
              </a:r>
              <a:r>
                <a:rPr lang="en-US" sz="1900" b="1" dirty="0"/>
                <a:t>TAP (</a:t>
              </a:r>
              <a:r>
                <a:rPr lang="en-US" sz="1900" b="1" i="1" dirty="0"/>
                <a:t>Task-based Asynchronous Model</a:t>
              </a:r>
              <a:r>
                <a:rPr lang="en-US" sz="1900" b="1" dirty="0"/>
                <a:t>)</a:t>
              </a:r>
              <a:r>
                <a:rPr lang="en-US" sz="1900" dirty="0"/>
                <a:t>, </a:t>
              </a:r>
              <a:r>
                <a:rPr lang="en-US" sz="1900" dirty="0" err="1"/>
                <a:t>которая</a:t>
              </a:r>
              <a:r>
                <a:rPr lang="en-US" sz="1900" dirty="0"/>
                <a:t> </a:t>
              </a:r>
              <a:r>
                <a:rPr lang="en-US" sz="1900" dirty="0" err="1"/>
                <a:t>основана</a:t>
              </a:r>
              <a:r>
                <a:rPr lang="en-US" sz="1900" dirty="0"/>
                <a:t> </a:t>
              </a:r>
              <a:r>
                <a:rPr lang="en-US" sz="1900" dirty="0" err="1"/>
                <a:t>на</a:t>
              </a:r>
              <a:r>
                <a:rPr lang="en-US" sz="1900" dirty="0"/>
                <a:t> </a:t>
              </a:r>
              <a:r>
                <a:rPr lang="en-US" sz="1900" dirty="0" err="1"/>
                <a:t>задачах</a:t>
              </a:r>
              <a:r>
                <a:rPr lang="en-US" sz="1900" dirty="0"/>
                <a:t>. </a:t>
              </a:r>
              <a:r>
                <a:rPr lang="en-US" sz="1900" dirty="0" err="1" smtClean="0"/>
                <a:t>Данная</a:t>
              </a:r>
              <a:r>
                <a:rPr lang="en-US" sz="1900" dirty="0" smtClean="0"/>
                <a:t> </a:t>
              </a:r>
              <a:r>
                <a:rPr lang="en-US" sz="1900" dirty="0" err="1"/>
                <a:t>реализация</a:t>
              </a:r>
              <a:r>
                <a:rPr lang="en-US" sz="1900" dirty="0"/>
                <a:t> </a:t>
              </a:r>
              <a:r>
                <a:rPr lang="en-US" sz="1900" dirty="0" err="1"/>
                <a:t>асинхронной</a:t>
              </a:r>
              <a:r>
                <a:rPr lang="en-US" sz="1900" dirty="0"/>
                <a:t> </a:t>
              </a:r>
              <a:r>
                <a:rPr lang="en-US" sz="1900" dirty="0" err="1"/>
                <a:t>модели</a:t>
              </a:r>
              <a:r>
                <a:rPr lang="en-US" sz="1900" dirty="0"/>
                <a:t> </a:t>
              </a:r>
              <a:r>
                <a:rPr lang="en-US" sz="1900" dirty="0" err="1"/>
                <a:t>базируется</a:t>
              </a:r>
              <a:r>
                <a:rPr lang="en-US" sz="1900" dirty="0"/>
                <a:t> </a:t>
              </a:r>
              <a:r>
                <a:rPr lang="en-US" sz="1900" dirty="0" err="1"/>
                <a:t>на</a:t>
              </a:r>
              <a:r>
                <a:rPr lang="en-US" sz="1900" dirty="0"/>
                <a:t> </a:t>
              </a:r>
              <a:r>
                <a:rPr lang="en-US" sz="1900" dirty="0" err="1"/>
                <a:t>типах</a:t>
              </a:r>
              <a:r>
                <a:rPr lang="en-US" sz="1900" dirty="0"/>
                <a:t> </a:t>
              </a:r>
              <a:r>
                <a:rPr lang="en-US" sz="1900" i="1" dirty="0"/>
                <a:t>Task </a:t>
              </a:r>
              <a:r>
                <a:rPr lang="en-US" sz="1900" dirty="0" err="1"/>
                <a:t>и</a:t>
              </a:r>
              <a:r>
                <a:rPr lang="en-US" sz="1900" dirty="0"/>
                <a:t> Task&lt;</a:t>
              </a:r>
              <a:r>
                <a:rPr lang="en-US" sz="1900" dirty="0" err="1"/>
                <a:t>TResult</a:t>
              </a:r>
              <a:r>
                <a:rPr lang="en-US" sz="1900" dirty="0"/>
                <a:t>&gt;</a:t>
              </a:r>
              <a:r>
                <a:rPr lang="en-US" sz="1900" dirty="0" err="1"/>
                <a:t>System.Threading.Tasks</a:t>
              </a:r>
              <a:r>
                <a:rPr lang="en-US" sz="1900" dirty="0"/>
                <a:t>, </a:t>
              </a:r>
              <a:r>
                <a:rPr lang="en-US" sz="1900" dirty="0" err="1"/>
                <a:t>которые</a:t>
              </a:r>
              <a:r>
                <a:rPr lang="en-US" sz="1900" dirty="0"/>
                <a:t> </a:t>
              </a:r>
              <a:r>
                <a:rPr lang="en-US" sz="1900" dirty="0" err="1"/>
                <a:t>используются</a:t>
              </a:r>
              <a:r>
                <a:rPr lang="en-US" sz="1900" dirty="0"/>
                <a:t> </a:t>
              </a:r>
              <a:r>
                <a:rPr lang="en-US" sz="1900" dirty="0" err="1"/>
                <a:t>для</a:t>
              </a:r>
              <a:r>
                <a:rPr lang="en-US" sz="1900" dirty="0"/>
                <a:t> </a:t>
              </a:r>
              <a:r>
                <a:rPr lang="en-US" sz="1900" dirty="0" err="1"/>
                <a:t>предоставления</a:t>
              </a:r>
              <a:r>
                <a:rPr lang="en-US" sz="1900" dirty="0"/>
                <a:t> </a:t>
              </a:r>
              <a:r>
                <a:rPr lang="en-US" sz="1900" dirty="0" err="1"/>
                <a:t>произвольных</a:t>
              </a:r>
              <a:r>
                <a:rPr lang="en-US" sz="1900" dirty="0"/>
                <a:t> </a:t>
              </a:r>
              <a:r>
                <a:rPr lang="en-US" sz="1900" dirty="0" err="1"/>
                <a:t>асинхронных</a:t>
              </a:r>
              <a:r>
                <a:rPr lang="en-US" sz="1900" dirty="0"/>
                <a:t> </a:t>
              </a:r>
              <a:r>
                <a:rPr lang="en-US" sz="1900" dirty="0" err="1"/>
                <a:t>операций</a:t>
              </a:r>
              <a:r>
                <a:rPr lang="en-US" sz="1900" dirty="0"/>
                <a:t>. TAP — </a:t>
              </a:r>
              <a:r>
                <a:rPr lang="en-US" sz="1900" dirty="0" err="1"/>
                <a:t>это</a:t>
              </a:r>
              <a:r>
                <a:rPr lang="en-US" sz="1900" dirty="0"/>
                <a:t> </a:t>
              </a:r>
              <a:r>
                <a:rPr lang="en-US" sz="1900" dirty="0" err="1"/>
                <a:t>рекомендуемый</a:t>
              </a:r>
              <a:r>
                <a:rPr lang="en-US" sz="1900" dirty="0"/>
                <a:t> </a:t>
              </a:r>
              <a:r>
                <a:rPr lang="en-US" sz="1900" dirty="0" err="1"/>
                <a:t>асинхронный</a:t>
              </a:r>
              <a:r>
                <a:rPr lang="en-US" sz="1900" dirty="0"/>
                <a:t> </a:t>
              </a:r>
              <a:r>
                <a:rPr lang="en-US" sz="1900" dirty="0" err="1"/>
                <a:t>шаблон</a:t>
              </a:r>
              <a:r>
                <a:rPr lang="en-US" sz="1900" dirty="0"/>
                <a:t> </a:t>
              </a:r>
              <a:r>
                <a:rPr lang="en-US" sz="1900" dirty="0" err="1"/>
                <a:t>для</a:t>
              </a:r>
              <a:r>
                <a:rPr lang="en-US" sz="1900" dirty="0"/>
                <a:t> </a:t>
              </a:r>
              <a:r>
                <a:rPr lang="en-US" sz="1900" dirty="0" err="1"/>
                <a:t>разработки</a:t>
              </a:r>
              <a:r>
                <a:rPr lang="en-US" sz="1900" dirty="0"/>
                <a:t> </a:t>
              </a:r>
              <a:r>
                <a:rPr lang="en-US" sz="1900" dirty="0" err="1"/>
                <a:t>новых</a:t>
              </a:r>
              <a:r>
                <a:rPr lang="en-US" sz="1900" dirty="0"/>
                <a:t> </a:t>
              </a:r>
              <a:r>
                <a:rPr lang="en-US" sz="1900" dirty="0" err="1"/>
                <a:t>компонентов</a:t>
              </a:r>
              <a:r>
                <a:rPr lang="en-US" sz="1900" dirty="0"/>
                <a:t>. </a:t>
              </a:r>
              <a:r>
                <a:rPr lang="en-US" sz="1900" dirty="0" err="1"/>
                <a:t>Очень</a:t>
              </a:r>
              <a:r>
                <a:rPr lang="en-US" sz="1900" dirty="0"/>
                <a:t> </a:t>
              </a:r>
              <a:r>
                <a:rPr lang="en-US" sz="1900" dirty="0" err="1"/>
                <a:t>важно</a:t>
              </a:r>
              <a:r>
                <a:rPr lang="en-US" sz="1900" dirty="0"/>
                <a:t> </a:t>
              </a:r>
              <a:r>
                <a:rPr lang="en-US" sz="1900" dirty="0" err="1"/>
                <a:t>понимать</a:t>
              </a:r>
              <a:r>
                <a:rPr lang="en-US" sz="1900" dirty="0"/>
                <a:t> </a:t>
              </a:r>
              <a:r>
                <a:rPr lang="en-US" sz="1900" dirty="0" err="1"/>
                <a:t>разницу</a:t>
              </a:r>
              <a:r>
                <a:rPr lang="en-US" sz="1900" dirty="0"/>
                <a:t> </a:t>
              </a:r>
              <a:r>
                <a:rPr lang="en-US" sz="1900" dirty="0" err="1"/>
                <a:t>между</a:t>
              </a:r>
              <a:r>
                <a:rPr lang="en-US" sz="1900" dirty="0"/>
                <a:t> </a:t>
              </a:r>
              <a:r>
                <a:rPr lang="en-US" sz="1900" dirty="0" err="1"/>
                <a:t>потоком</a:t>
              </a:r>
              <a:r>
                <a:rPr lang="en-US" sz="1900" dirty="0"/>
                <a:t> (</a:t>
              </a:r>
              <a:r>
                <a:rPr lang="en-US" sz="1900" i="1" dirty="0"/>
                <a:t>Thread</a:t>
              </a:r>
              <a:r>
                <a:rPr lang="en-US" sz="1900" dirty="0"/>
                <a:t>) </a:t>
              </a:r>
              <a:r>
                <a:rPr lang="en-US" sz="1900" dirty="0" err="1"/>
                <a:t>и</a:t>
              </a:r>
              <a:r>
                <a:rPr lang="en-US" sz="1900" dirty="0"/>
                <a:t> </a:t>
              </a:r>
              <a:r>
                <a:rPr lang="en-US" sz="1900" dirty="0" err="1"/>
                <a:t>задачей</a:t>
              </a:r>
              <a:r>
                <a:rPr lang="en-US" sz="1900" dirty="0"/>
                <a:t> (</a:t>
              </a:r>
              <a:r>
                <a:rPr lang="en-US" sz="1900" i="1" dirty="0"/>
                <a:t>Task</a:t>
              </a:r>
              <a:r>
                <a:rPr lang="en-US" sz="1900" dirty="0"/>
                <a:t>), </a:t>
              </a:r>
              <a:r>
                <a:rPr lang="en-US" sz="1900" dirty="0" err="1"/>
                <a:t>которые</a:t>
              </a:r>
              <a:r>
                <a:rPr lang="en-US" sz="1900" dirty="0"/>
                <a:t> </a:t>
              </a:r>
              <a:r>
                <a:rPr lang="en-US" sz="1900" dirty="0" err="1"/>
                <a:t>сильно</a:t>
              </a:r>
              <a:r>
                <a:rPr lang="en-US" sz="1900" dirty="0"/>
                <a:t> </a:t>
              </a:r>
              <a:r>
                <a:rPr lang="en-US" sz="1900" dirty="0" err="1"/>
                <a:t>отличаются</a:t>
              </a:r>
              <a:r>
                <a:rPr lang="en-US" sz="1900" dirty="0" smtClean="0"/>
                <a:t>.</a:t>
              </a:r>
              <a:r>
                <a:rPr lang="ru-RU" sz="1900" dirty="0" smtClean="0"/>
                <a:t> </a:t>
              </a:r>
              <a:r>
                <a:rPr lang="en-US" sz="1900" i="1" dirty="0" smtClean="0"/>
                <a:t>Thread</a:t>
              </a:r>
              <a:r>
                <a:rPr lang="en-US" sz="1900" i="1" dirty="0"/>
                <a:t> </a:t>
              </a:r>
              <a:r>
                <a:rPr lang="en-US" sz="1900" dirty="0"/>
                <a:t>(</a:t>
              </a:r>
              <a:r>
                <a:rPr lang="en-US" sz="1900" dirty="0" err="1"/>
                <a:t>поток</a:t>
              </a:r>
              <a:r>
                <a:rPr lang="en-US" sz="1900" dirty="0"/>
                <a:t>) </a:t>
              </a:r>
              <a:r>
                <a:rPr lang="en-US" sz="1900" dirty="0" err="1"/>
                <a:t>представляет</a:t>
              </a:r>
              <a:r>
                <a:rPr lang="en-US" sz="1900" dirty="0"/>
                <a:t> </a:t>
              </a:r>
              <a:r>
                <a:rPr lang="en-US" sz="1900" dirty="0" err="1"/>
                <a:t>собой</a:t>
              </a:r>
              <a:r>
                <a:rPr lang="en-US" sz="1900" dirty="0"/>
                <a:t> </a:t>
              </a:r>
              <a:r>
                <a:rPr lang="en-US" sz="1900" dirty="0" err="1"/>
                <a:t>инкапсуляцию</a:t>
              </a:r>
              <a:r>
                <a:rPr lang="en-US" sz="1900" dirty="0"/>
                <a:t> </a:t>
              </a:r>
              <a:r>
                <a:rPr lang="en-US" sz="1900" dirty="0" err="1"/>
                <a:t>потока</a:t>
              </a:r>
              <a:r>
                <a:rPr lang="en-US" sz="1900" dirty="0"/>
                <a:t> </a:t>
              </a:r>
              <a:r>
                <a:rPr lang="en-US" sz="1900" dirty="0" err="1"/>
                <a:t>выполнения</a:t>
              </a:r>
              <a:r>
                <a:rPr lang="en-US" sz="1900" dirty="0"/>
                <a:t>, </a:t>
              </a:r>
              <a:r>
                <a:rPr lang="en-US" sz="1900" dirty="0" err="1"/>
                <a:t>в</a:t>
              </a:r>
              <a:r>
                <a:rPr lang="en-US" sz="1900" dirty="0"/>
                <a:t> </a:t>
              </a:r>
              <a:r>
                <a:rPr lang="en-US" sz="1900" dirty="0" err="1"/>
                <a:t>то</a:t>
              </a:r>
              <a:r>
                <a:rPr lang="en-US" sz="1900" dirty="0"/>
                <a:t> </a:t>
              </a:r>
              <a:r>
                <a:rPr lang="en-US" sz="1900" dirty="0" err="1"/>
                <a:t>время</a:t>
              </a:r>
              <a:r>
                <a:rPr lang="en-US" sz="1900" dirty="0"/>
                <a:t> </a:t>
              </a:r>
              <a:r>
                <a:rPr lang="en-US" sz="1900" dirty="0" err="1"/>
                <a:t>как</a:t>
              </a:r>
              <a:r>
                <a:rPr lang="en-US" sz="1900" dirty="0"/>
                <a:t> </a:t>
              </a:r>
              <a:r>
                <a:rPr lang="en-US" sz="1900" i="1" dirty="0"/>
                <a:t>Task </a:t>
              </a:r>
              <a:r>
                <a:rPr lang="en-US" sz="1900" dirty="0" err="1"/>
                <a:t>является</a:t>
              </a:r>
              <a:r>
                <a:rPr lang="en-US" sz="1900" dirty="0"/>
                <a:t> </a:t>
              </a:r>
              <a:r>
                <a:rPr lang="en-US" sz="1900" dirty="0" err="1"/>
                <a:t>работой</a:t>
              </a:r>
              <a:r>
                <a:rPr lang="en-US" sz="1900" dirty="0"/>
                <a:t> (</a:t>
              </a:r>
              <a:r>
                <a:rPr lang="en-US" sz="1900" dirty="0" err="1"/>
                <a:t>или</a:t>
              </a:r>
              <a:r>
                <a:rPr lang="en-US" sz="1900" dirty="0"/>
                <a:t> </a:t>
              </a:r>
              <a:r>
                <a:rPr lang="en-US" sz="1900" dirty="0" err="1"/>
                <a:t>просто</a:t>
              </a:r>
              <a:r>
                <a:rPr lang="en-US" sz="1900" dirty="0"/>
                <a:t> </a:t>
              </a:r>
              <a:r>
                <a:rPr lang="en-US" sz="1900" dirty="0" err="1"/>
                <a:t>асинхронной</a:t>
              </a:r>
              <a:r>
                <a:rPr lang="en-US" sz="1900" dirty="0"/>
                <a:t> </a:t>
              </a:r>
              <a:r>
                <a:rPr lang="en-US" sz="1900" dirty="0" err="1"/>
                <a:t>операцией</a:t>
              </a:r>
              <a:r>
                <a:rPr lang="en-US" sz="1900" dirty="0"/>
                <a:t>), </a:t>
              </a:r>
              <a:r>
                <a:rPr lang="en-US" sz="1900" dirty="0" err="1"/>
                <a:t>которая</a:t>
              </a:r>
              <a:r>
                <a:rPr lang="en-US" sz="1900" dirty="0"/>
                <a:t> </a:t>
              </a:r>
              <a:r>
                <a:rPr lang="en-US" sz="1900" dirty="0" err="1"/>
                <a:t>может</a:t>
              </a:r>
              <a:r>
                <a:rPr lang="en-US" sz="1900" dirty="0"/>
                <a:t> </a:t>
              </a:r>
              <a:r>
                <a:rPr lang="en-US" sz="1900" dirty="0" err="1"/>
                <a:t>быть</a:t>
              </a:r>
              <a:r>
                <a:rPr lang="en-US" sz="1900" dirty="0"/>
                <a:t> </a:t>
              </a:r>
              <a:r>
                <a:rPr lang="en-US" sz="1900" dirty="0" err="1"/>
                <a:t>выполнена</a:t>
              </a:r>
              <a:r>
                <a:rPr lang="en-US" sz="1900" dirty="0"/>
                <a:t> </a:t>
              </a:r>
              <a:r>
                <a:rPr lang="en-US" sz="1900" dirty="0" err="1"/>
                <a:t>параллельно</a:t>
              </a:r>
              <a:r>
                <a:rPr lang="en-US" sz="1900" dirty="0"/>
                <a:t>. </a:t>
              </a:r>
              <a:r>
                <a:rPr lang="en-US" sz="1900" dirty="0" err="1"/>
                <a:t>Для</a:t>
              </a:r>
              <a:r>
                <a:rPr lang="en-US" sz="1900" dirty="0"/>
                <a:t> </a:t>
              </a:r>
              <a:r>
                <a:rPr lang="en-US" sz="1900" dirty="0" err="1"/>
                <a:t>выполнения</a:t>
              </a:r>
              <a:r>
                <a:rPr lang="en-US" sz="1900" dirty="0"/>
                <a:t> </a:t>
              </a:r>
              <a:r>
                <a:rPr lang="en-US" sz="1900" dirty="0" err="1"/>
                <a:t>задачи</a:t>
              </a:r>
              <a:r>
                <a:rPr lang="en-US" sz="1900" dirty="0"/>
                <a:t> </a:t>
              </a:r>
              <a:r>
                <a:rPr lang="en-US" sz="1900" dirty="0" err="1"/>
                <a:t>используется</a:t>
              </a:r>
              <a:r>
                <a:rPr lang="en-US" sz="1900" dirty="0"/>
                <a:t> </a:t>
              </a:r>
              <a:r>
                <a:rPr lang="en-US" sz="1900" dirty="0" err="1"/>
                <a:t>свободный</a:t>
              </a:r>
              <a:r>
                <a:rPr lang="en-US" sz="1900" dirty="0"/>
                <a:t> </a:t>
              </a:r>
              <a:r>
                <a:rPr lang="en-US" sz="1900" dirty="0" err="1"/>
                <a:t>поток</a:t>
              </a:r>
              <a:r>
                <a:rPr lang="en-US" sz="1900" dirty="0"/>
                <a:t> </a:t>
              </a:r>
              <a:r>
                <a:rPr lang="en-US" sz="1900" dirty="0" err="1"/>
                <a:t>из</a:t>
              </a:r>
              <a:r>
                <a:rPr lang="en-US" sz="1900" dirty="0"/>
                <a:t> </a:t>
              </a:r>
              <a:r>
                <a:rPr lang="en-US" sz="1900" dirty="0" err="1"/>
                <a:t>пула</a:t>
              </a:r>
              <a:r>
                <a:rPr lang="en-US" sz="1900" dirty="0"/>
                <a:t> </a:t>
              </a:r>
              <a:r>
                <a:rPr lang="en-US" sz="1900" dirty="0" err="1"/>
                <a:t>потоков</a:t>
              </a:r>
              <a:r>
                <a:rPr lang="en-US" sz="1900" dirty="0"/>
                <a:t>. </a:t>
              </a:r>
              <a:r>
                <a:rPr lang="en-US" sz="1900" dirty="0" err="1"/>
                <a:t>По</a:t>
              </a:r>
              <a:r>
                <a:rPr lang="en-US" sz="1900" dirty="0"/>
                <a:t> </a:t>
              </a:r>
              <a:r>
                <a:rPr lang="en-US" sz="1900" dirty="0" err="1"/>
                <a:t>завершении</a:t>
              </a:r>
              <a:r>
                <a:rPr lang="en-US" sz="1900" dirty="0"/>
                <a:t> </a:t>
              </a:r>
              <a:r>
                <a:rPr lang="en-US" sz="1900" dirty="0" err="1"/>
                <a:t>работы</a:t>
              </a:r>
              <a:r>
                <a:rPr lang="en-US" sz="1900" dirty="0"/>
                <a:t> </a:t>
              </a:r>
              <a:r>
                <a:rPr lang="en-US" sz="1900" dirty="0" err="1"/>
                <a:t>поток</a:t>
              </a:r>
              <a:r>
                <a:rPr lang="en-US" sz="1900" dirty="0"/>
                <a:t> </a:t>
              </a:r>
              <a:r>
                <a:rPr lang="en-US" sz="1900" dirty="0" err="1"/>
                <a:t>будет</a:t>
              </a:r>
              <a:r>
                <a:rPr lang="en-US" sz="1900" dirty="0"/>
                <a:t> </a:t>
              </a:r>
              <a:r>
                <a:rPr lang="en-US" sz="1900" dirty="0" err="1"/>
                <a:t>возвращен</a:t>
              </a:r>
              <a:r>
                <a:rPr lang="en-US" sz="1900" dirty="0"/>
                <a:t> </a:t>
              </a:r>
              <a:r>
                <a:rPr lang="en-US" sz="1900" dirty="0" err="1"/>
                <a:t>обратно</a:t>
              </a:r>
              <a:r>
                <a:rPr lang="en-US" sz="1900" dirty="0"/>
                <a:t> </a:t>
              </a:r>
              <a:r>
                <a:rPr lang="en-US" sz="1900" dirty="0" err="1"/>
                <a:t>в</a:t>
              </a:r>
              <a:r>
                <a:rPr lang="en-US" sz="1900" dirty="0"/>
                <a:t> </a:t>
              </a:r>
              <a:r>
                <a:rPr lang="en-US" sz="1900" dirty="0" err="1"/>
                <a:t>пул</a:t>
              </a:r>
              <a:r>
                <a:rPr lang="en-US" sz="1900" dirty="0"/>
                <a:t>, </a:t>
              </a:r>
              <a:r>
                <a:rPr lang="en-US" sz="1900" dirty="0" err="1"/>
                <a:t>а</a:t>
              </a:r>
              <a:r>
                <a:rPr lang="en-US" sz="1900" dirty="0"/>
                <a:t> </a:t>
              </a:r>
              <a:r>
                <a:rPr lang="en-US" sz="1900" dirty="0" err="1"/>
                <a:t>пользователь</a:t>
              </a:r>
              <a:r>
                <a:rPr lang="en-US" sz="1900" dirty="0"/>
                <a:t> </a:t>
              </a:r>
              <a:r>
                <a:rPr lang="en-US" sz="1900" dirty="0" err="1"/>
                <a:t>класса</a:t>
              </a:r>
              <a:r>
                <a:rPr lang="en-US" sz="1900" dirty="0"/>
                <a:t> </a:t>
              </a:r>
              <a:r>
                <a:rPr lang="en-US" sz="1900" dirty="0" err="1"/>
                <a:t>получит</a:t>
              </a:r>
              <a:r>
                <a:rPr lang="en-US" sz="1900" dirty="0"/>
                <a:t> </a:t>
              </a:r>
              <a:r>
                <a:rPr lang="en-US" sz="1900" dirty="0" err="1"/>
                <a:t>результат</a:t>
              </a:r>
              <a:r>
                <a:rPr lang="en-US" sz="1900" dirty="0"/>
                <a:t> </a:t>
              </a:r>
              <a:r>
                <a:rPr lang="en-US" sz="1900" dirty="0" err="1"/>
                <a:t>задачи</a:t>
              </a:r>
              <a:r>
                <a:rPr lang="en-US" sz="1900" dirty="0"/>
                <a:t>. </a:t>
              </a:r>
              <a:r>
                <a:rPr lang="en-US" sz="1900" dirty="0" err="1"/>
                <a:t>Если</a:t>
              </a:r>
              <a:r>
                <a:rPr lang="en-US" sz="1900" dirty="0"/>
                <a:t> </a:t>
              </a:r>
              <a:r>
                <a:rPr lang="en-US" sz="1900" dirty="0" err="1" smtClean="0"/>
                <a:t>нужно</a:t>
              </a:r>
              <a:r>
                <a:rPr lang="en-US" sz="1900" dirty="0" smtClean="0"/>
                <a:t> </a:t>
              </a:r>
              <a:r>
                <a:rPr lang="en-US" sz="1900" dirty="0" err="1"/>
                <a:t>запустить</a:t>
              </a:r>
              <a:r>
                <a:rPr lang="en-US" sz="1900" dirty="0"/>
                <a:t> </a:t>
              </a:r>
              <a:r>
                <a:rPr lang="en-US" sz="1900" dirty="0" err="1"/>
                <a:t>длительную</a:t>
              </a:r>
              <a:r>
                <a:rPr lang="en-US" sz="1900" dirty="0"/>
                <a:t> </a:t>
              </a:r>
              <a:r>
                <a:rPr lang="en-US" sz="1900" dirty="0" err="1" smtClean="0"/>
                <a:t>операцию</a:t>
              </a:r>
              <a:r>
                <a:rPr lang="ru-RU" sz="1900" dirty="0" smtClean="0"/>
                <a:t>, не</a:t>
              </a:r>
              <a:r>
                <a:rPr lang="en-US" sz="1900" dirty="0" smtClean="0"/>
                <a:t> </a:t>
              </a:r>
              <a:r>
                <a:rPr lang="en-US" sz="1900" dirty="0" err="1" smtClean="0"/>
                <a:t>блокир</a:t>
              </a:r>
              <a:r>
                <a:rPr lang="ru-RU" sz="1900" dirty="0" err="1" smtClean="0"/>
                <a:t>уя</a:t>
              </a:r>
              <a:r>
                <a:rPr lang="ru-RU" sz="1900" dirty="0" smtClean="0"/>
                <a:t> </a:t>
              </a:r>
              <a:r>
                <a:rPr lang="en-US" sz="1900" dirty="0" err="1"/>
                <a:t>надолго</a:t>
              </a:r>
              <a:r>
                <a:rPr lang="en-US" sz="1900" dirty="0"/>
                <a:t> </a:t>
              </a:r>
              <a:r>
                <a:rPr lang="ru-RU" sz="1900" dirty="0" smtClean="0"/>
                <a:t>ни </a:t>
              </a:r>
              <a:r>
                <a:rPr lang="en-US" sz="1900" dirty="0" err="1" smtClean="0"/>
                <a:t>один</a:t>
              </a:r>
              <a:r>
                <a:rPr lang="en-US" sz="1900" dirty="0" smtClean="0"/>
                <a:t> </a:t>
              </a:r>
              <a:r>
                <a:rPr lang="en-US" sz="1900" dirty="0" err="1"/>
                <a:t>из</a:t>
              </a:r>
              <a:r>
                <a:rPr lang="en-US" sz="1900" dirty="0"/>
                <a:t> </a:t>
              </a:r>
              <a:r>
                <a:rPr lang="en-US" sz="1900" dirty="0" err="1"/>
                <a:t>потоков</a:t>
              </a:r>
              <a:r>
                <a:rPr lang="en-US" sz="1900" dirty="0"/>
                <a:t> </a:t>
              </a:r>
              <a:r>
                <a:rPr lang="en-US" sz="1900" dirty="0" err="1"/>
                <a:t>пула</a:t>
              </a:r>
              <a:r>
                <a:rPr lang="en-US" sz="1900" dirty="0"/>
                <a:t>, </a:t>
              </a:r>
              <a:r>
                <a:rPr lang="en-US" sz="1900" dirty="0" err="1"/>
                <a:t>то</a:t>
              </a:r>
              <a:r>
                <a:rPr lang="en-US" sz="1900" dirty="0"/>
                <a:t> </a:t>
              </a:r>
              <a:r>
                <a:rPr lang="en-US" sz="1900" dirty="0" err="1"/>
                <a:t>можете</a:t>
              </a:r>
              <a:r>
                <a:rPr lang="en-US" sz="1900" dirty="0"/>
                <a:t> </a:t>
              </a:r>
              <a:r>
                <a:rPr lang="en-US" sz="1900" dirty="0" err="1"/>
                <a:t>это</a:t>
              </a:r>
              <a:r>
                <a:rPr lang="en-US" sz="1900" dirty="0"/>
                <a:t> </a:t>
              </a:r>
              <a:r>
                <a:rPr lang="en-US" sz="1900" dirty="0" err="1"/>
                <a:t>сделать</a:t>
              </a:r>
              <a:r>
                <a:rPr lang="en-US" sz="1900" dirty="0"/>
                <a:t> </a:t>
              </a:r>
              <a:r>
                <a:rPr lang="en-US" sz="1900" dirty="0" err="1"/>
                <a:t>при</a:t>
              </a:r>
              <a:r>
                <a:rPr lang="en-US" sz="1900" dirty="0"/>
                <a:t> </a:t>
              </a:r>
              <a:r>
                <a:rPr lang="en-US" sz="1900" dirty="0" err="1"/>
                <a:t>помощи</a:t>
              </a:r>
              <a:r>
                <a:rPr lang="en-US" sz="1900" dirty="0"/>
                <a:t> </a:t>
              </a:r>
              <a:r>
                <a:rPr lang="en-US" sz="1900" dirty="0" err="1"/>
                <a:t>параметра</a:t>
              </a:r>
              <a:r>
                <a:rPr lang="en-US" sz="1900" dirty="0"/>
                <a:t> </a:t>
              </a:r>
              <a:r>
                <a:rPr lang="en-US" sz="1900" i="1" dirty="0" err="1"/>
                <a:t>TaskCreationOptions.LongRunning</a:t>
              </a:r>
              <a:r>
                <a:rPr lang="en-US" sz="1900" dirty="0"/>
                <a:t>. </a:t>
              </a:r>
              <a:endParaRPr lang="ru-RU" sz="1900" dirty="0" smtClean="0"/>
            </a:p>
          </p:txBody>
        </p:sp>
      </p:grpSp>
    </p:spTree>
    <p:extLst>
      <p:ext uri="{BB962C8B-B14F-4D97-AF65-F5344CB8AC3E}">
        <p14:creationId xmlns:p14="http://schemas.microsoft.com/office/powerpoint/2010/main" val="857490000"/>
      </p:ext>
    </p:extLst>
  </p:cSld>
  <p:clrMapOvr>
    <a:masterClrMapping/>
  </p:clrMapOvr>
  <p:transition spd="slow"/>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8" name="Shape 1248"/>
          <p:cNvSpPr>
            <a:spLocks noGrp="1"/>
          </p:cNvSpPr>
          <p:nvPr>
            <p:ph type="title"/>
          </p:nvPr>
        </p:nvSpPr>
        <p:spPr>
          <a:xfrm>
            <a:off x="249647" y="179342"/>
            <a:ext cx="9599270" cy="365132"/>
          </a:xfrm>
          <a:prstGeom prst="rect">
            <a:avLst/>
          </a:prstGeom>
        </p:spPr>
        <p:txBody>
          <a:bodyPr>
            <a:normAutofit fontScale="90000"/>
          </a:bodyPr>
          <a:lstStyle/>
          <a:p>
            <a:pPr>
              <a:tabLst>
                <a:tab pos="8229600" algn="r"/>
              </a:tabLst>
            </a:pPr>
            <a:r>
              <a:t>Подходы разработки асинхронных программ</a:t>
            </a:r>
          </a:p>
        </p:txBody>
      </p:sp>
      <p:grpSp>
        <p:nvGrpSpPr>
          <p:cNvPr id="1251" name="Group 1251"/>
          <p:cNvGrpSpPr/>
          <p:nvPr/>
        </p:nvGrpSpPr>
        <p:grpSpPr>
          <a:xfrm>
            <a:off x="335279" y="761999"/>
            <a:ext cx="9471662" cy="5781675"/>
            <a:chOff x="0" y="0"/>
            <a:chExt cx="9471660" cy="2133600"/>
          </a:xfrm>
        </p:grpSpPr>
        <p:sp>
          <p:nvSpPr>
            <p:cNvPr id="1249" name="Shape 1249"/>
            <p:cNvSpPr/>
            <p:nvPr/>
          </p:nvSpPr>
          <p:spPr>
            <a:xfrm>
              <a:off x="0" y="0"/>
              <a:ext cx="9471660" cy="21336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1250" name="Shape 1250"/>
            <p:cNvSpPr/>
            <p:nvPr/>
          </p:nvSpPr>
          <p:spPr>
            <a:xfrm>
              <a:off x="104153" y="348418"/>
              <a:ext cx="8790291" cy="14367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marL="457200" indent="-457200" algn="just" defTabSz="457200">
                <a:tabLst>
                  <a:tab pos="139700" algn="l"/>
                  <a:tab pos="457200" algn="l"/>
                </a:tabLst>
                <a:defRPr sz="1900">
                  <a:solidFill>
                    <a:srgbClr val="292929"/>
                  </a:solidFill>
                </a:defRPr>
              </a:pPr>
              <a:r>
                <a:rPr lang="ru-RU" sz="1900" dirty="0" smtClean="0"/>
                <a:t>		</a:t>
              </a:r>
              <a:r>
                <a:rPr lang="en-US" sz="1900" dirty="0" err="1" smtClean="0"/>
                <a:t>В</a:t>
              </a:r>
              <a:r>
                <a:rPr lang="en-US" sz="1900" dirty="0" smtClean="0"/>
                <a:t> </a:t>
              </a:r>
              <a:r>
                <a:rPr lang="en-US" sz="1900" dirty="0" err="1"/>
                <a:t>последних</a:t>
              </a:r>
              <a:r>
                <a:rPr lang="en-US" sz="1900" dirty="0"/>
                <a:t> </a:t>
              </a:r>
              <a:r>
                <a:rPr lang="en-US" sz="1900" dirty="0" err="1"/>
                <a:t>версиях</a:t>
              </a:r>
              <a:r>
                <a:rPr lang="en-US" sz="1900" dirty="0"/>
                <a:t> </a:t>
              </a:r>
              <a:r>
                <a:rPr lang="en-US" sz="1900" dirty="0" err="1"/>
                <a:t>фреймворка</a:t>
              </a:r>
              <a:r>
                <a:rPr lang="en-US" sz="1900" dirty="0"/>
                <a:t> </a:t>
              </a:r>
              <a:r>
                <a:rPr lang="en-US" sz="1900" dirty="0" err="1"/>
                <a:t>появились</a:t>
              </a:r>
              <a:r>
                <a:rPr lang="en-US" sz="1900" dirty="0"/>
                <a:t> </a:t>
              </a:r>
              <a:r>
                <a:rPr lang="en-US" sz="1900" dirty="0" err="1"/>
                <a:t>новые</a:t>
              </a:r>
              <a:r>
                <a:rPr lang="en-US" sz="1900" dirty="0"/>
                <a:t> </a:t>
              </a:r>
              <a:r>
                <a:rPr lang="en-US" sz="1900" dirty="0" err="1"/>
                <a:t>возможности</a:t>
              </a:r>
              <a:r>
                <a:rPr lang="en-US" sz="1900" dirty="0"/>
                <a:t> </a:t>
              </a:r>
              <a:r>
                <a:rPr lang="en-US" sz="1900" dirty="0" err="1"/>
                <a:t>на</a:t>
              </a:r>
              <a:r>
                <a:rPr lang="en-US" sz="1900" dirty="0"/>
                <a:t> </a:t>
              </a:r>
              <a:r>
                <a:rPr lang="en-US" sz="1900" dirty="0" err="1"/>
                <a:t>основе</a:t>
              </a:r>
              <a:r>
                <a:rPr lang="en-US" sz="1900" dirty="0"/>
                <a:t> </a:t>
              </a:r>
              <a:r>
                <a:rPr lang="en-US" sz="1900" dirty="0" err="1"/>
                <a:t>все</a:t>
              </a:r>
              <a:r>
                <a:rPr lang="en-US" sz="1900" dirty="0"/>
                <a:t> </a:t>
              </a:r>
              <a:r>
                <a:rPr lang="en-US" sz="1900" dirty="0" err="1"/>
                <a:t>тех</a:t>
              </a:r>
              <a:r>
                <a:rPr lang="en-US" sz="1900" dirty="0"/>
                <a:t> </a:t>
              </a:r>
              <a:r>
                <a:rPr lang="en-US" sz="1900" dirty="0" err="1"/>
                <a:t>же</a:t>
              </a:r>
              <a:r>
                <a:rPr lang="en-US" sz="1900" dirty="0"/>
                <a:t> </a:t>
              </a:r>
              <a:r>
                <a:rPr lang="en-US" sz="1900" dirty="0" err="1"/>
                <a:t>задач</a:t>
              </a:r>
              <a:r>
                <a:rPr lang="en-US" sz="1900" dirty="0"/>
                <a:t>, </a:t>
              </a:r>
              <a:r>
                <a:rPr lang="en-US" sz="1900" dirty="0" err="1"/>
                <a:t>которые</a:t>
              </a:r>
              <a:r>
                <a:rPr lang="en-US" sz="1900" dirty="0"/>
                <a:t> </a:t>
              </a:r>
              <a:r>
                <a:rPr lang="en-US" sz="1900" dirty="0" err="1"/>
                <a:t>упрощают</a:t>
              </a:r>
              <a:r>
                <a:rPr lang="en-US" sz="1900" dirty="0"/>
                <a:t> </a:t>
              </a:r>
              <a:r>
                <a:rPr lang="en-US" sz="1900" dirty="0" err="1"/>
                <a:t>написание</a:t>
              </a:r>
              <a:r>
                <a:rPr lang="en-US" sz="1900" dirty="0"/>
                <a:t> </a:t>
              </a:r>
              <a:r>
                <a:rPr lang="en-US" sz="1900" dirty="0" err="1"/>
                <a:t>асинхронного</a:t>
              </a:r>
              <a:r>
                <a:rPr lang="en-US" sz="1900" dirty="0"/>
                <a:t> </a:t>
              </a:r>
              <a:r>
                <a:rPr lang="en-US" sz="1900" dirty="0" err="1"/>
                <a:t>кода</a:t>
              </a:r>
              <a:r>
                <a:rPr lang="en-US" sz="1900" dirty="0"/>
                <a:t> </a:t>
              </a:r>
              <a:r>
                <a:rPr lang="en-US" sz="1900" dirty="0" err="1"/>
                <a:t>и</a:t>
              </a:r>
              <a:r>
                <a:rPr lang="en-US" sz="1900" dirty="0"/>
                <a:t> </a:t>
              </a:r>
              <a:r>
                <a:rPr lang="en-US" sz="1900" dirty="0" err="1"/>
                <a:t>делают</a:t>
              </a:r>
              <a:r>
                <a:rPr lang="en-US" sz="1900" dirty="0"/>
                <a:t> </a:t>
              </a:r>
              <a:r>
                <a:rPr lang="en-US" sz="1900" dirty="0" err="1"/>
                <a:t>его</a:t>
              </a:r>
              <a:r>
                <a:rPr lang="en-US" sz="1900" dirty="0"/>
                <a:t> </a:t>
              </a:r>
              <a:r>
                <a:rPr lang="en-US" sz="1900" dirty="0" err="1"/>
                <a:t>более</a:t>
              </a:r>
              <a:r>
                <a:rPr lang="en-US" sz="1900" dirty="0"/>
                <a:t> </a:t>
              </a:r>
              <a:r>
                <a:rPr lang="en-US" sz="1900" dirty="0" err="1"/>
                <a:t>читабельным</a:t>
              </a:r>
              <a:r>
                <a:rPr lang="en-US" sz="1900" dirty="0"/>
                <a:t> </a:t>
              </a:r>
              <a:r>
                <a:rPr lang="en-US" sz="1900" dirty="0" err="1"/>
                <a:t>и</a:t>
              </a:r>
              <a:r>
                <a:rPr lang="en-US" sz="1900" dirty="0"/>
                <a:t> </a:t>
              </a:r>
              <a:r>
                <a:rPr lang="en-US" sz="1900" dirty="0" err="1"/>
                <a:t>понятным</a:t>
              </a:r>
              <a:r>
                <a:rPr lang="en-US" sz="1900" dirty="0"/>
                <a:t>. </a:t>
              </a:r>
              <a:r>
                <a:rPr lang="en-US" sz="1900" dirty="0" err="1"/>
                <a:t>Для</a:t>
              </a:r>
              <a:r>
                <a:rPr lang="en-US" sz="1900" dirty="0"/>
                <a:t> </a:t>
              </a:r>
              <a:r>
                <a:rPr lang="en-US" sz="1900" dirty="0" err="1"/>
                <a:t>этого</a:t>
              </a:r>
              <a:r>
                <a:rPr lang="en-US" sz="1900" dirty="0"/>
                <a:t> </a:t>
              </a:r>
              <a:r>
                <a:rPr lang="en-US" sz="1900" dirty="0" err="1"/>
                <a:t>введены</a:t>
              </a:r>
              <a:r>
                <a:rPr lang="en-US" sz="1900" dirty="0"/>
                <a:t> </a:t>
              </a:r>
              <a:r>
                <a:rPr lang="en-US" sz="1900" dirty="0" err="1"/>
                <a:t>новые</a:t>
              </a:r>
              <a:r>
                <a:rPr lang="en-US" sz="1900" dirty="0"/>
                <a:t> </a:t>
              </a:r>
              <a:r>
                <a:rPr lang="en-US" sz="1900" dirty="0" err="1"/>
                <a:t>ключевые</a:t>
              </a:r>
              <a:r>
                <a:rPr lang="en-US" sz="1900" dirty="0"/>
                <a:t> </a:t>
              </a:r>
              <a:r>
                <a:rPr lang="en-US" sz="1900" dirty="0" err="1"/>
                <a:t>слова</a:t>
              </a:r>
              <a:r>
                <a:rPr lang="en-US" sz="1900" dirty="0"/>
                <a:t> </a:t>
              </a:r>
              <a:r>
                <a:rPr lang="en-US" sz="1900" i="1" dirty="0" err="1"/>
                <a:t>async</a:t>
              </a:r>
              <a:r>
                <a:rPr lang="en-US" sz="1900" i="1" dirty="0"/>
                <a:t> </a:t>
              </a:r>
              <a:r>
                <a:rPr lang="en-US" sz="1900" dirty="0" err="1"/>
                <a:t>и</a:t>
              </a:r>
              <a:r>
                <a:rPr lang="en-US" sz="1900" dirty="0"/>
                <a:t> </a:t>
              </a:r>
              <a:r>
                <a:rPr lang="en-US" sz="1900" i="1" dirty="0"/>
                <a:t>await</a:t>
              </a:r>
              <a:r>
                <a:rPr lang="en-US" sz="1900" dirty="0"/>
                <a:t>, </a:t>
              </a:r>
              <a:r>
                <a:rPr lang="en-US" sz="1900" dirty="0" err="1"/>
                <a:t>которыми</a:t>
              </a:r>
              <a:r>
                <a:rPr lang="en-US" sz="1900" dirty="0"/>
                <a:t> </a:t>
              </a:r>
              <a:r>
                <a:rPr lang="en-US" sz="1900" dirty="0" err="1"/>
                <a:t>помечаются</a:t>
              </a:r>
              <a:r>
                <a:rPr lang="en-US" sz="1900" dirty="0"/>
                <a:t> </a:t>
              </a:r>
              <a:r>
                <a:rPr lang="en-US" sz="1900" dirty="0" err="1"/>
                <a:t>асинхронные</a:t>
              </a:r>
              <a:r>
                <a:rPr lang="en-US" sz="1900" dirty="0"/>
                <a:t> </a:t>
              </a:r>
              <a:r>
                <a:rPr lang="en-US" sz="1900" dirty="0" err="1"/>
                <a:t>методы</a:t>
              </a:r>
              <a:r>
                <a:rPr lang="en-US" sz="1900" dirty="0"/>
                <a:t> </a:t>
              </a:r>
              <a:r>
                <a:rPr lang="en-US" sz="1900" dirty="0" err="1"/>
                <a:t>и</a:t>
              </a:r>
              <a:r>
                <a:rPr lang="en-US" sz="1900" dirty="0"/>
                <a:t> </a:t>
              </a:r>
              <a:r>
                <a:rPr lang="en-US" sz="1900" dirty="0" err="1"/>
                <a:t>их</a:t>
              </a:r>
              <a:r>
                <a:rPr lang="en-US" sz="1900" dirty="0"/>
                <a:t> </a:t>
              </a:r>
              <a:r>
                <a:rPr lang="en-US" sz="1900" dirty="0" err="1"/>
                <a:t>вызовы</a:t>
              </a:r>
              <a:r>
                <a:rPr lang="en-US" sz="1900" dirty="0"/>
                <a:t>. </a:t>
              </a:r>
              <a:r>
                <a:rPr lang="en-US" sz="1900" dirty="0" err="1"/>
                <a:t>Асинхронный</a:t>
              </a:r>
              <a:r>
                <a:rPr lang="en-US" sz="1900" dirty="0"/>
                <a:t> </a:t>
              </a:r>
              <a:r>
                <a:rPr lang="en-US" sz="1900" dirty="0" err="1"/>
                <a:t>код</a:t>
              </a:r>
              <a:r>
                <a:rPr lang="en-US" sz="1900" dirty="0"/>
                <a:t> </a:t>
              </a:r>
              <a:r>
                <a:rPr lang="en-US" sz="1900" dirty="0" err="1"/>
                <a:t>становится</a:t>
              </a:r>
              <a:r>
                <a:rPr lang="en-US" sz="1900" dirty="0"/>
                <a:t> </a:t>
              </a:r>
              <a:r>
                <a:rPr lang="en-US" sz="1900" dirty="0" err="1"/>
                <a:t>очень</a:t>
              </a:r>
              <a:r>
                <a:rPr lang="en-US" sz="1900" dirty="0"/>
                <a:t> </a:t>
              </a:r>
              <a:r>
                <a:rPr lang="en-US" sz="1900" dirty="0" err="1"/>
                <a:t>похожим</a:t>
              </a:r>
              <a:r>
                <a:rPr lang="en-US" sz="1900" dirty="0"/>
                <a:t> </a:t>
              </a:r>
              <a:r>
                <a:rPr lang="en-US" sz="1900" dirty="0" err="1"/>
                <a:t>на</a:t>
              </a:r>
              <a:r>
                <a:rPr lang="en-US" sz="1900" dirty="0"/>
                <a:t> </a:t>
              </a:r>
              <a:r>
                <a:rPr lang="en-US" sz="1900" dirty="0" err="1"/>
                <a:t>синхронный</a:t>
              </a:r>
              <a:r>
                <a:rPr lang="en-US" sz="1900" dirty="0"/>
                <a:t>: </a:t>
              </a:r>
              <a:r>
                <a:rPr lang="ru-RU" sz="1900" dirty="0" smtClean="0"/>
                <a:t>необходимо </a:t>
              </a:r>
              <a:r>
                <a:rPr lang="en-US" sz="1900" dirty="0" err="1" smtClean="0"/>
                <a:t>просто</a:t>
              </a:r>
              <a:r>
                <a:rPr lang="en-US" sz="1900" dirty="0" smtClean="0"/>
                <a:t> </a:t>
              </a:r>
              <a:r>
                <a:rPr lang="en-US" sz="1900" dirty="0" err="1" smtClean="0"/>
                <a:t>вызыва</a:t>
              </a:r>
              <a:r>
                <a:rPr lang="ru-RU" sz="1900" dirty="0" err="1" smtClean="0"/>
                <a:t>ть</a:t>
              </a:r>
              <a:r>
                <a:rPr lang="en-US" sz="1900" dirty="0" smtClean="0"/>
                <a:t> </a:t>
              </a:r>
              <a:r>
                <a:rPr lang="en-US" sz="1900" dirty="0" err="1"/>
                <a:t>нужную</a:t>
              </a:r>
              <a:r>
                <a:rPr lang="en-US" sz="1900" dirty="0"/>
                <a:t> </a:t>
              </a:r>
              <a:r>
                <a:rPr lang="en-US" sz="1900" dirty="0" err="1"/>
                <a:t>операцию</a:t>
              </a:r>
              <a:r>
                <a:rPr lang="en-US" sz="1900" dirty="0"/>
                <a:t> </a:t>
              </a:r>
              <a:r>
                <a:rPr lang="en-US" sz="1900" dirty="0" err="1"/>
                <a:t>и</a:t>
              </a:r>
              <a:r>
                <a:rPr lang="en-US" sz="1900" dirty="0"/>
                <a:t> </a:t>
              </a:r>
              <a:r>
                <a:rPr lang="en-US" sz="1900" dirty="0" err="1"/>
                <a:t>весь</a:t>
              </a:r>
              <a:r>
                <a:rPr lang="en-US" sz="1900" dirty="0"/>
                <a:t> </a:t>
              </a:r>
              <a:r>
                <a:rPr lang="en-US" sz="1900" dirty="0" err="1"/>
                <a:t>код</a:t>
              </a:r>
              <a:r>
                <a:rPr lang="en-US" sz="1900" dirty="0"/>
                <a:t>, </a:t>
              </a:r>
              <a:r>
                <a:rPr lang="en-US" sz="1900" dirty="0" err="1"/>
                <a:t>который</a:t>
              </a:r>
              <a:r>
                <a:rPr lang="en-US" sz="1900" dirty="0"/>
                <a:t> </a:t>
              </a:r>
              <a:r>
                <a:rPr lang="en-US" sz="1900" dirty="0" err="1"/>
                <a:t>следует</a:t>
              </a:r>
              <a:r>
                <a:rPr lang="en-US" sz="1900" dirty="0"/>
                <a:t> </a:t>
              </a:r>
              <a:r>
                <a:rPr lang="en-US" sz="1900" dirty="0" err="1"/>
                <a:t>за</a:t>
              </a:r>
              <a:r>
                <a:rPr lang="en-US" sz="1900" dirty="0"/>
                <a:t> </a:t>
              </a:r>
              <a:r>
                <a:rPr lang="en-US" sz="1900" dirty="0" err="1"/>
                <a:t>ее</a:t>
              </a:r>
              <a:r>
                <a:rPr lang="en-US" sz="1900" dirty="0"/>
                <a:t> </a:t>
              </a:r>
              <a:r>
                <a:rPr lang="en-US" sz="1900" dirty="0" err="1"/>
                <a:t>вызовом</a:t>
              </a:r>
              <a:r>
                <a:rPr lang="en-US" sz="1900" dirty="0"/>
                <a:t>, </a:t>
              </a:r>
              <a:r>
                <a:rPr lang="en-US" sz="1900" dirty="0" err="1"/>
                <a:t>автоматически</a:t>
              </a:r>
              <a:r>
                <a:rPr lang="en-US" sz="1900" dirty="0"/>
                <a:t> </a:t>
              </a:r>
              <a:r>
                <a:rPr lang="en-US" sz="1900" dirty="0" err="1"/>
                <a:t>будет</a:t>
              </a:r>
              <a:r>
                <a:rPr lang="en-US" sz="1900" dirty="0"/>
                <a:t> </a:t>
              </a:r>
              <a:r>
                <a:rPr lang="en-US" sz="1900" dirty="0" err="1"/>
                <a:t>завернут</a:t>
              </a:r>
              <a:r>
                <a:rPr lang="en-US" sz="1900" dirty="0"/>
                <a:t> </a:t>
              </a:r>
              <a:r>
                <a:rPr lang="en-US" sz="1900" dirty="0" err="1"/>
                <a:t>в</a:t>
              </a:r>
              <a:r>
                <a:rPr lang="en-US" sz="1900" dirty="0"/>
                <a:t> </a:t>
              </a:r>
              <a:r>
                <a:rPr lang="en-US" sz="1900" dirty="0" err="1"/>
                <a:t>некий</a:t>
              </a:r>
              <a:r>
                <a:rPr lang="en-US" sz="1900" dirty="0"/>
                <a:t> «</a:t>
              </a:r>
              <a:r>
                <a:rPr lang="en-US" sz="1900" dirty="0" err="1"/>
                <a:t>колбек</a:t>
              </a:r>
              <a:r>
                <a:rPr lang="en-US" sz="1900" dirty="0"/>
                <a:t>», </a:t>
              </a:r>
              <a:r>
                <a:rPr lang="en-US" sz="1900" dirty="0" err="1"/>
                <a:t>который</a:t>
              </a:r>
              <a:r>
                <a:rPr lang="en-US" sz="1900" dirty="0"/>
                <a:t> </a:t>
              </a:r>
              <a:r>
                <a:rPr lang="en-US" sz="1900" dirty="0" err="1"/>
                <a:t>вызовется</a:t>
              </a:r>
              <a:r>
                <a:rPr lang="en-US" sz="1900" dirty="0"/>
                <a:t> </a:t>
              </a:r>
              <a:r>
                <a:rPr lang="en-US" sz="1900" dirty="0" err="1"/>
                <a:t>после</a:t>
              </a:r>
              <a:r>
                <a:rPr lang="en-US" sz="1900" dirty="0"/>
                <a:t> </a:t>
              </a:r>
              <a:r>
                <a:rPr lang="en-US" sz="1900" dirty="0" err="1"/>
                <a:t>завершения</a:t>
              </a:r>
              <a:r>
                <a:rPr lang="en-US" sz="1900" dirty="0"/>
                <a:t> </a:t>
              </a:r>
              <a:r>
                <a:rPr lang="en-US" sz="1900" dirty="0" err="1"/>
                <a:t>асинхронной</a:t>
              </a:r>
              <a:r>
                <a:rPr lang="en-US" sz="1900" dirty="0"/>
                <a:t> </a:t>
              </a:r>
              <a:r>
                <a:rPr lang="en-US" sz="1900" dirty="0" err="1"/>
                <a:t>операции</a:t>
              </a:r>
              <a:r>
                <a:rPr lang="en-US" sz="1900" dirty="0"/>
                <a:t>. </a:t>
              </a:r>
              <a:r>
                <a:rPr lang="en-US" sz="1900" dirty="0" err="1"/>
                <a:t>Также</a:t>
              </a:r>
              <a:r>
                <a:rPr lang="en-US" sz="1900" dirty="0"/>
                <a:t> </a:t>
              </a:r>
              <a:r>
                <a:rPr lang="en-US" sz="1900" dirty="0" err="1"/>
                <a:t>данный</a:t>
              </a:r>
              <a:r>
                <a:rPr lang="en-US" sz="1900" dirty="0"/>
                <a:t> </a:t>
              </a:r>
              <a:r>
                <a:rPr lang="en-US" sz="1900" dirty="0" err="1"/>
                <a:t>подход</a:t>
              </a:r>
              <a:r>
                <a:rPr lang="en-US" sz="1900" dirty="0"/>
                <a:t> </a:t>
              </a:r>
              <a:r>
                <a:rPr lang="en-US" sz="1900" dirty="0" err="1"/>
                <a:t>позволяет</a:t>
              </a:r>
              <a:r>
                <a:rPr lang="en-US" sz="1900" dirty="0"/>
                <a:t> </a:t>
              </a:r>
              <a:r>
                <a:rPr lang="en-US" sz="1900" dirty="0" err="1"/>
                <a:t>обрабатывать</a:t>
              </a:r>
              <a:r>
                <a:rPr lang="en-US" sz="1900" dirty="0"/>
                <a:t> </a:t>
              </a:r>
              <a:r>
                <a:rPr lang="en-US" sz="1900" dirty="0" err="1"/>
                <a:t>исключения</a:t>
              </a:r>
              <a:r>
                <a:rPr lang="en-US" sz="1900" dirty="0"/>
                <a:t> </a:t>
              </a:r>
              <a:r>
                <a:rPr lang="en-US" sz="1900" dirty="0" err="1"/>
                <a:t>в</a:t>
              </a:r>
              <a:r>
                <a:rPr lang="en-US" sz="1900" dirty="0"/>
                <a:t> </a:t>
              </a:r>
              <a:r>
                <a:rPr lang="en-US" sz="1900" dirty="0" err="1"/>
                <a:t>синхронной</a:t>
              </a:r>
              <a:r>
                <a:rPr lang="en-US" sz="1900" dirty="0"/>
                <a:t> </a:t>
              </a:r>
              <a:r>
                <a:rPr lang="en-US" sz="1900" dirty="0" err="1"/>
                <a:t>манере</a:t>
              </a:r>
              <a:r>
                <a:rPr lang="en-US" sz="1900" dirty="0"/>
                <a:t>; </a:t>
              </a:r>
              <a:r>
                <a:rPr lang="en-US" sz="1900" dirty="0" err="1"/>
                <a:t>явно</a:t>
              </a:r>
              <a:r>
                <a:rPr lang="en-US" sz="1900" dirty="0"/>
                <a:t> </a:t>
              </a:r>
              <a:r>
                <a:rPr lang="en-US" sz="1900" dirty="0" err="1"/>
                <a:t>дожидаться</a:t>
              </a:r>
              <a:r>
                <a:rPr lang="en-US" sz="1900" dirty="0"/>
                <a:t> </a:t>
              </a:r>
              <a:r>
                <a:rPr lang="en-US" sz="1900" dirty="0" err="1"/>
                <a:t>завершения</a:t>
              </a:r>
              <a:r>
                <a:rPr lang="en-US" sz="1900" dirty="0"/>
                <a:t> </a:t>
              </a:r>
              <a:r>
                <a:rPr lang="en-US" sz="1900" dirty="0" err="1"/>
                <a:t>операции</a:t>
              </a:r>
              <a:r>
                <a:rPr lang="en-US" sz="1900" dirty="0"/>
                <a:t>; </a:t>
              </a:r>
              <a:r>
                <a:rPr lang="en-US" sz="1900" dirty="0" err="1"/>
                <a:t>определять</a:t>
              </a:r>
              <a:r>
                <a:rPr lang="en-US" sz="1900" dirty="0"/>
                <a:t> </a:t>
              </a:r>
              <a:r>
                <a:rPr lang="en-US" sz="1900" dirty="0" err="1"/>
                <a:t>действия</a:t>
              </a:r>
              <a:r>
                <a:rPr lang="en-US" sz="1900" dirty="0"/>
                <a:t>, </a:t>
              </a:r>
              <a:r>
                <a:rPr lang="en-US" sz="1900" dirty="0" err="1"/>
                <a:t>которые</a:t>
              </a:r>
              <a:r>
                <a:rPr lang="en-US" sz="1900" dirty="0"/>
                <a:t> </a:t>
              </a:r>
              <a:r>
                <a:rPr lang="en-US" sz="1900" dirty="0" err="1"/>
                <a:t>должны</a:t>
              </a:r>
              <a:r>
                <a:rPr lang="en-US" sz="1900" dirty="0"/>
                <a:t> </a:t>
              </a:r>
              <a:r>
                <a:rPr lang="en-US" sz="1900" dirty="0" err="1"/>
                <a:t>быть</a:t>
              </a:r>
              <a:r>
                <a:rPr lang="en-US" sz="1900" dirty="0"/>
                <a:t> </a:t>
              </a:r>
              <a:r>
                <a:rPr lang="en-US" sz="1900" dirty="0" err="1"/>
                <a:t>выполнены</a:t>
              </a:r>
              <a:r>
                <a:rPr lang="en-US" sz="1900" dirty="0"/>
                <a:t>, </a:t>
              </a:r>
              <a:r>
                <a:rPr lang="en-US" sz="1900" dirty="0" err="1"/>
                <a:t>и</a:t>
              </a:r>
              <a:r>
                <a:rPr lang="en-US" sz="1900" dirty="0"/>
                <a:t> </a:t>
              </a:r>
              <a:r>
                <a:rPr lang="en-US" sz="1900" dirty="0" err="1"/>
                <a:t>соответствующие</a:t>
              </a:r>
              <a:r>
                <a:rPr lang="en-US" sz="1900" dirty="0"/>
                <a:t> </a:t>
              </a:r>
              <a:r>
                <a:rPr lang="en-US" sz="1900" dirty="0" err="1"/>
                <a:t>условия</a:t>
              </a:r>
              <a:r>
                <a:rPr lang="en-US" sz="1900" dirty="0"/>
                <a:t>. </a:t>
              </a:r>
              <a:r>
                <a:rPr lang="en-US" sz="1900" dirty="0" err="1" smtClean="0"/>
                <a:t>Например</a:t>
              </a:r>
              <a:r>
                <a:rPr lang="en-US" sz="1900" dirty="0" smtClean="0"/>
                <a:t>, </a:t>
              </a:r>
              <a:r>
                <a:rPr lang="en-US" sz="1900" dirty="0" err="1" smtClean="0"/>
                <a:t>мож</a:t>
              </a:r>
              <a:r>
                <a:rPr lang="ru-RU" sz="1900" dirty="0" smtClean="0"/>
                <a:t>но</a:t>
              </a:r>
              <a:r>
                <a:rPr lang="en-US" sz="1900" dirty="0" smtClean="0"/>
                <a:t> </a:t>
              </a:r>
              <a:r>
                <a:rPr lang="en-US" sz="1900" dirty="0" err="1"/>
                <a:t>добавить</a:t>
              </a:r>
              <a:r>
                <a:rPr lang="en-US" sz="1900" dirty="0"/>
                <a:t> </a:t>
              </a:r>
              <a:r>
                <a:rPr lang="en-US" sz="1900" dirty="0" err="1"/>
                <a:t>код</a:t>
              </a:r>
              <a:r>
                <a:rPr lang="en-US" sz="1900" dirty="0"/>
                <a:t>, </a:t>
              </a:r>
              <a:r>
                <a:rPr lang="en-US" sz="1900" dirty="0" err="1"/>
                <a:t>который</a:t>
              </a:r>
              <a:r>
                <a:rPr lang="en-US" sz="1900" dirty="0"/>
                <a:t> </a:t>
              </a:r>
              <a:r>
                <a:rPr lang="en-US" sz="1900" dirty="0" err="1"/>
                <a:t>будет</a:t>
              </a:r>
              <a:r>
                <a:rPr lang="en-US" sz="1900" dirty="0"/>
                <a:t> </a:t>
              </a:r>
              <a:r>
                <a:rPr lang="en-US" sz="1900" dirty="0" err="1"/>
                <a:t>выполнен</a:t>
              </a:r>
              <a:r>
                <a:rPr lang="en-US" sz="1900" dirty="0"/>
                <a:t> </a:t>
              </a:r>
              <a:r>
                <a:rPr lang="en-US" sz="1900" dirty="0" err="1"/>
                <a:t>только</a:t>
              </a:r>
              <a:r>
                <a:rPr lang="en-US" sz="1900" dirty="0"/>
                <a:t> </a:t>
              </a:r>
              <a:r>
                <a:rPr lang="en-US" sz="1900" dirty="0" err="1"/>
                <a:t>в</a:t>
              </a:r>
              <a:r>
                <a:rPr lang="en-US" sz="1900" dirty="0"/>
                <a:t> </a:t>
              </a:r>
              <a:r>
                <a:rPr lang="en-US" sz="1900" dirty="0" err="1"/>
                <a:t>том</a:t>
              </a:r>
              <a:r>
                <a:rPr lang="en-US" sz="1900" dirty="0"/>
                <a:t> </a:t>
              </a:r>
              <a:r>
                <a:rPr lang="en-US" sz="1900" dirty="0" err="1"/>
                <a:t>случае</a:t>
              </a:r>
              <a:r>
                <a:rPr lang="en-US" sz="1900" dirty="0"/>
                <a:t>, </a:t>
              </a:r>
              <a:r>
                <a:rPr lang="en-US" sz="1900" dirty="0" err="1"/>
                <a:t>если</a:t>
              </a:r>
              <a:r>
                <a:rPr lang="en-US" sz="1900" dirty="0"/>
                <a:t> </a:t>
              </a:r>
              <a:r>
                <a:rPr lang="en-US" sz="1900" dirty="0" err="1"/>
                <a:t>в</a:t>
              </a:r>
              <a:r>
                <a:rPr lang="en-US" sz="1900" dirty="0"/>
                <a:t> </a:t>
              </a:r>
              <a:r>
                <a:rPr lang="en-US" sz="1900" dirty="0" err="1"/>
                <a:t>асинхронной</a:t>
              </a:r>
              <a:r>
                <a:rPr lang="en-US" sz="1900" dirty="0"/>
                <a:t> </a:t>
              </a:r>
              <a:r>
                <a:rPr lang="en-US" sz="1900" dirty="0" err="1"/>
                <a:t>операции</a:t>
              </a:r>
              <a:r>
                <a:rPr lang="en-US" sz="1900" dirty="0"/>
                <a:t> </a:t>
              </a:r>
              <a:r>
                <a:rPr lang="en-US" sz="1900" dirty="0" err="1"/>
                <a:t>было</a:t>
              </a:r>
              <a:r>
                <a:rPr lang="en-US" sz="1900" dirty="0"/>
                <a:t> </a:t>
              </a:r>
              <a:r>
                <a:rPr lang="en-US" sz="1900" dirty="0" err="1"/>
                <a:t>сгенерировано</a:t>
              </a:r>
              <a:r>
                <a:rPr lang="en-US" sz="1900" dirty="0"/>
                <a:t> </a:t>
              </a:r>
              <a:r>
                <a:rPr lang="en-US" sz="1900" dirty="0" err="1"/>
                <a:t>исключение</a:t>
              </a:r>
              <a:r>
                <a:rPr lang="en-US" sz="1900" dirty="0" smtClean="0"/>
                <a:t>.</a:t>
              </a:r>
              <a:endParaRPr lang="ru-RU" sz="1900" dirty="0" smtClean="0"/>
            </a:p>
          </p:txBody>
        </p:sp>
      </p:grpSp>
    </p:spTree>
    <p:extLst>
      <p:ext uri="{BB962C8B-B14F-4D97-AF65-F5344CB8AC3E}">
        <p14:creationId xmlns:p14="http://schemas.microsoft.com/office/powerpoint/2010/main" val="500037525"/>
      </p:ext>
    </p:extLst>
  </p:cSld>
  <p:clrMapOvr>
    <a:masterClrMapping/>
  </p:clrMapOvr>
  <p:transition spd="slow"/>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246" name="Group 1246"/>
          <p:cNvGrpSpPr/>
          <p:nvPr/>
        </p:nvGrpSpPr>
        <p:grpSpPr>
          <a:xfrm>
            <a:off x="327249" y="776764"/>
            <a:ext cx="9484221" cy="5255737"/>
            <a:chOff x="0" y="0"/>
            <a:chExt cx="9484220" cy="5255736"/>
          </a:xfrm>
        </p:grpSpPr>
        <p:sp>
          <p:nvSpPr>
            <p:cNvPr id="1240" name="Shape 1240"/>
            <p:cNvSpPr/>
            <p:nvPr/>
          </p:nvSpPr>
          <p:spPr>
            <a:xfrm>
              <a:off x="0" y="-1"/>
              <a:ext cx="9484221" cy="4580887"/>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lnTo>
                    <a:pt x="6778" y="2419"/>
                  </a:ln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lnTo>
                    <a:pt x="14418" y="1119"/>
                  </a:ln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lnTo>
                    <a:pt x="20203" y="7321"/>
                  </a:ln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lnTo>
                    <a:pt x="13801" y="17556"/>
                  </a:lnTo>
                  <a:cubicBezTo>
                    <a:pt x="13280" y="19883"/>
                    <a:pt x="11460" y="21199"/>
                    <a:pt x="9738" y="20494"/>
                  </a:cubicBezTo>
                  <a:cubicBezTo>
                    <a:pt x="9016" y="20199"/>
                    <a:pt x="8392" y="19574"/>
                    <a:pt x="7973" y="18727"/>
                  </a:cubicBezTo>
                  <a:lnTo>
                    <a:pt x="7973" y="18727"/>
                  </a:ln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FFFFF"/>
            </a:solidFill>
            <a:ln w="25400" cap="flat">
              <a:solidFill>
                <a:schemeClr val="accent1"/>
              </a:solidFill>
              <a:prstDash val="solid"/>
              <a:bevel/>
            </a:ln>
            <a:effectLst/>
          </p:spPr>
          <p:txBody>
            <a:bodyPr wrap="square" lIns="45719" tIns="45719" rIns="45719" bIns="45719" numCol="1" anchor="ctr">
              <a:noAutofit/>
            </a:bodyPr>
            <a:lstStyle/>
            <a:p>
              <a:pPr algn="ctr">
                <a:defRPr sz="2800" b="1" cap="small"/>
              </a:pPr>
              <a:endParaRPr/>
            </a:p>
          </p:txBody>
        </p:sp>
        <p:sp>
          <p:nvSpPr>
            <p:cNvPr id="1241" name="Shape 1241"/>
            <p:cNvSpPr/>
            <p:nvPr/>
          </p:nvSpPr>
          <p:spPr>
            <a:xfrm>
              <a:off x="2754840" y="4218861"/>
              <a:ext cx="762001" cy="762001"/>
            </a:xfrm>
            <a:prstGeom prst="ellipse">
              <a:avLst/>
            </a:prstGeom>
            <a:solidFill>
              <a:srgbClr val="FFFFFF"/>
            </a:solidFill>
            <a:ln w="25400" cap="flat">
              <a:solidFill>
                <a:schemeClr val="accent1"/>
              </a:solidFill>
              <a:prstDash val="solid"/>
              <a:bevel/>
            </a:ln>
            <a:effectLst/>
          </p:spPr>
          <p:txBody>
            <a:bodyPr wrap="square" lIns="45719" tIns="45719" rIns="45719" bIns="45719" numCol="1" anchor="ctr">
              <a:noAutofit/>
            </a:bodyPr>
            <a:lstStyle/>
            <a:p>
              <a:pPr algn="ctr">
                <a:defRPr sz="2800" b="1" cap="small"/>
              </a:pPr>
              <a:endParaRPr/>
            </a:p>
          </p:txBody>
        </p:sp>
        <p:sp>
          <p:nvSpPr>
            <p:cNvPr id="1242" name="Shape 1242"/>
            <p:cNvSpPr/>
            <p:nvPr/>
          </p:nvSpPr>
          <p:spPr>
            <a:xfrm>
              <a:off x="2627070" y="4714804"/>
              <a:ext cx="508001" cy="508001"/>
            </a:xfrm>
            <a:prstGeom prst="ellipse">
              <a:avLst/>
            </a:prstGeom>
            <a:solidFill>
              <a:srgbClr val="FFFFFF"/>
            </a:solidFill>
            <a:ln w="25400" cap="flat">
              <a:solidFill>
                <a:schemeClr val="accent1"/>
              </a:solidFill>
              <a:prstDash val="solid"/>
              <a:bevel/>
            </a:ln>
            <a:effectLst/>
          </p:spPr>
          <p:txBody>
            <a:bodyPr wrap="square" lIns="45719" tIns="45719" rIns="45719" bIns="45719" numCol="1" anchor="ctr">
              <a:noAutofit/>
            </a:bodyPr>
            <a:lstStyle/>
            <a:p>
              <a:pPr algn="ctr">
                <a:defRPr sz="2800" b="1" cap="small"/>
              </a:pPr>
              <a:endParaRPr/>
            </a:p>
          </p:txBody>
        </p:sp>
        <p:sp>
          <p:nvSpPr>
            <p:cNvPr id="1243" name="Shape 1243"/>
            <p:cNvSpPr/>
            <p:nvPr/>
          </p:nvSpPr>
          <p:spPr>
            <a:xfrm>
              <a:off x="2643629" y="5001736"/>
              <a:ext cx="254001" cy="254001"/>
            </a:xfrm>
            <a:prstGeom prst="ellipse">
              <a:avLst/>
            </a:prstGeom>
            <a:solidFill>
              <a:srgbClr val="FFFFFF"/>
            </a:solidFill>
            <a:ln w="25400" cap="flat">
              <a:solidFill>
                <a:schemeClr val="accent1"/>
              </a:solidFill>
              <a:prstDash val="solid"/>
              <a:bevel/>
            </a:ln>
            <a:effectLst/>
          </p:spPr>
          <p:txBody>
            <a:bodyPr wrap="square" lIns="45719" tIns="45719" rIns="45719" bIns="45719" numCol="1" anchor="ctr">
              <a:noAutofit/>
            </a:bodyPr>
            <a:lstStyle/>
            <a:p>
              <a:pPr algn="ctr">
                <a:defRPr sz="2800" b="1" cap="small"/>
              </a:pPr>
              <a:endParaRPr/>
            </a:p>
          </p:txBody>
        </p:sp>
        <p:sp>
          <p:nvSpPr>
            <p:cNvPr id="1244" name="Shape 1244"/>
            <p:cNvSpPr/>
            <p:nvPr/>
          </p:nvSpPr>
          <p:spPr>
            <a:xfrm>
              <a:off x="481588" y="232933"/>
              <a:ext cx="8690713" cy="3889329"/>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lnTo>
                    <a:pt x="1380" y="14010"/>
                  </a:lnTo>
                  <a:cubicBezTo>
                    <a:pt x="899" y="14066"/>
                    <a:pt x="417" y="13902"/>
                    <a:pt x="0" y="13542"/>
                  </a:cubicBezTo>
                  <a:moveTo>
                    <a:pt x="2598" y="19137"/>
                  </a:moveTo>
                  <a:lnTo>
                    <a:pt x="2598" y="19137"/>
                  </a:lnTo>
                  <a:cubicBezTo>
                    <a:pt x="2405" y="19250"/>
                    <a:pt x="2202" y="19325"/>
                    <a:pt x="1994" y="19361"/>
                  </a:cubicBezTo>
                  <a:moveTo>
                    <a:pt x="7802" y="21600"/>
                  </a:moveTo>
                  <a:lnTo>
                    <a:pt x="7802" y="21600"/>
                  </a:lnTo>
                  <a:cubicBezTo>
                    <a:pt x="7657" y="21279"/>
                    <a:pt x="7535" y="20936"/>
                    <a:pt x="7438" y="20577"/>
                  </a:cubicBezTo>
                  <a:moveTo>
                    <a:pt x="14532" y="19050"/>
                  </a:moveTo>
                  <a:lnTo>
                    <a:pt x="14532" y="19050"/>
                  </a:lnTo>
                  <a:cubicBezTo>
                    <a:pt x="14510" y="19430"/>
                    <a:pt x="14462" y="19806"/>
                    <a:pt x="14386" y="20172"/>
                  </a:cubicBezTo>
                  <a:moveTo>
                    <a:pt x="17421" y="12116"/>
                  </a:moveTo>
                  <a:lnTo>
                    <a:pt x="17421" y="12116"/>
                  </a:lnTo>
                  <a:cubicBezTo>
                    <a:pt x="18505" y="12890"/>
                    <a:pt x="19193" y="14504"/>
                    <a:pt x="19193" y="16273"/>
                  </a:cubicBezTo>
                  <a:moveTo>
                    <a:pt x="21600" y="7649"/>
                  </a:moveTo>
                  <a:lnTo>
                    <a:pt x="21600" y="7649"/>
                  </a:lnTo>
                  <a:cubicBezTo>
                    <a:pt x="21423" y="8256"/>
                    <a:pt x="21153" y="8794"/>
                    <a:pt x="20811" y="9222"/>
                  </a:cubicBezTo>
                  <a:moveTo>
                    <a:pt x="19707" y="1814"/>
                  </a:moveTo>
                  <a:lnTo>
                    <a:pt x="19707" y="1814"/>
                  </a:lnTo>
                  <a:cubicBezTo>
                    <a:pt x="19737" y="2059"/>
                    <a:pt x="19751" y="2307"/>
                    <a:pt x="19749" y="2556"/>
                  </a:cubicBezTo>
                  <a:moveTo>
                    <a:pt x="14668" y="947"/>
                  </a:moveTo>
                  <a:lnTo>
                    <a:pt x="14668" y="947"/>
                  </a:lnTo>
                  <a:cubicBezTo>
                    <a:pt x="14771" y="605"/>
                    <a:pt x="14907" y="286"/>
                    <a:pt x="15073" y="0"/>
                  </a:cubicBezTo>
                  <a:moveTo>
                    <a:pt x="10888" y="1399"/>
                  </a:moveTo>
                  <a:lnTo>
                    <a:pt x="10888" y="1399"/>
                  </a:lnTo>
                  <a:cubicBezTo>
                    <a:pt x="10930" y="1115"/>
                    <a:pt x="10996" y="841"/>
                    <a:pt x="11084" y="582"/>
                  </a:cubicBezTo>
                  <a:moveTo>
                    <a:pt x="6452" y="1676"/>
                  </a:moveTo>
                  <a:lnTo>
                    <a:pt x="6452" y="1676"/>
                  </a:lnTo>
                  <a:cubicBezTo>
                    <a:pt x="6709" y="1897"/>
                    <a:pt x="6947" y="2163"/>
                    <a:pt x="7160" y="2469"/>
                  </a:cubicBezTo>
                  <a:moveTo>
                    <a:pt x="1072" y="7905"/>
                  </a:moveTo>
                  <a:lnTo>
                    <a:pt x="1072" y="7905"/>
                  </a:lnTo>
                  <a:cubicBezTo>
                    <a:pt x="1016" y="7632"/>
                    <a:pt x="974" y="7353"/>
                    <a:pt x="948" y="7071"/>
                  </a:cubicBezTo>
                </a:path>
              </a:pathLst>
            </a:custGeom>
            <a:noFill/>
            <a:ln w="25400" cap="flat">
              <a:solidFill>
                <a:schemeClr val="accent1"/>
              </a:solidFill>
              <a:prstDash val="solid"/>
              <a:bevel/>
            </a:ln>
            <a:effectLst/>
          </p:spPr>
          <p:txBody>
            <a:bodyPr wrap="square" lIns="45719" tIns="45719" rIns="45719" bIns="45719" numCol="1" anchor="ctr">
              <a:noAutofit/>
            </a:bodyPr>
            <a:lstStyle/>
            <a:p>
              <a:pPr algn="ctr">
                <a:defRPr sz="2800" b="1" cap="small"/>
              </a:pPr>
              <a:endParaRPr/>
            </a:p>
          </p:txBody>
        </p:sp>
        <p:sp>
          <p:nvSpPr>
            <p:cNvPr id="1245" name="Shape 1245"/>
            <p:cNvSpPr/>
            <p:nvPr/>
          </p:nvSpPr>
          <p:spPr>
            <a:xfrm>
              <a:off x="1313453" y="1675077"/>
              <a:ext cx="6187275" cy="980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r>
                <a:rPr sz="2800" b="1" cap="small"/>
                <a:t>Библиотека параллельных расширений (PFX)</a:t>
              </a:r>
            </a:p>
          </p:txBody>
        </p:sp>
      </p:grpSp>
    </p:spTree>
  </p:cSld>
  <p:clrMapOvr>
    <a:masterClrMapping/>
  </p:clrMapOvr>
  <p:transition spd="slow"/>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48" name="Shape 1248"/>
          <p:cNvSpPr>
            <a:spLocks noGrp="1"/>
          </p:cNvSpPr>
          <p:nvPr>
            <p:ph type="title"/>
          </p:nvPr>
        </p:nvSpPr>
        <p:spPr>
          <a:xfrm>
            <a:off x="249647" y="179342"/>
            <a:ext cx="9599270" cy="365132"/>
          </a:xfrm>
          <a:prstGeom prst="rect">
            <a:avLst/>
          </a:prstGeom>
        </p:spPr>
        <p:txBody>
          <a:bodyPr>
            <a:normAutofit fontScale="90000"/>
          </a:bodyPr>
          <a:lstStyle/>
          <a:p>
            <a:pPr>
              <a:tabLst>
                <a:tab pos="8229600" algn="r"/>
              </a:tabLst>
            </a:pPr>
            <a:r>
              <a:t>Подходы разработки асинхронных программ</a:t>
            </a:r>
          </a:p>
        </p:txBody>
      </p:sp>
      <p:grpSp>
        <p:nvGrpSpPr>
          <p:cNvPr id="1251" name="Group 1251"/>
          <p:cNvGrpSpPr/>
          <p:nvPr/>
        </p:nvGrpSpPr>
        <p:grpSpPr>
          <a:xfrm>
            <a:off x="335279" y="762000"/>
            <a:ext cx="9471661" cy="2133600"/>
            <a:chOff x="0" y="0"/>
            <a:chExt cx="9471659" cy="2133600"/>
          </a:xfrm>
        </p:grpSpPr>
        <p:sp>
          <p:nvSpPr>
            <p:cNvPr id="1249" name="Shape 1249"/>
            <p:cNvSpPr/>
            <p:nvPr/>
          </p:nvSpPr>
          <p:spPr>
            <a:xfrm>
              <a:off x="0" y="0"/>
              <a:ext cx="9471660" cy="21336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1250" name="Shape 1250"/>
            <p:cNvSpPr/>
            <p:nvPr/>
          </p:nvSpPr>
          <p:spPr>
            <a:xfrm>
              <a:off x="104153" y="144779"/>
              <a:ext cx="9263354" cy="1844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marL="457200" indent="-457200" defTabSz="457200">
                <a:tabLst>
                  <a:tab pos="139700" algn="l"/>
                  <a:tab pos="457200" algn="l"/>
                </a:tabLst>
                <a:defRPr sz="1900">
                  <a:solidFill>
                    <a:srgbClr val="292929"/>
                  </a:solidFill>
                </a:defRPr>
              </a:pPr>
              <a:r>
                <a:t>	•	Threads;</a:t>
              </a:r>
              <a:endParaRPr sz="1300">
                <a:solidFill>
                  <a:srgbClr val="232323"/>
                </a:solidFill>
              </a:endParaRPr>
            </a:p>
            <a:p>
              <a:pPr marL="457200" indent="-457200" defTabSz="457200">
                <a:tabLst>
                  <a:tab pos="139700" algn="l"/>
                  <a:tab pos="457200" algn="l"/>
                </a:tabLst>
                <a:defRPr sz="1900">
                  <a:solidFill>
                    <a:srgbClr val="292929"/>
                  </a:solidFill>
                </a:defRPr>
              </a:pPr>
              <a:r>
                <a:t>	•	Async Programing Model (APM представлена с помощью вызова асинхронных методов делегата BeginInvoke/EndInvoke);</a:t>
              </a:r>
              <a:endParaRPr sz="1300">
                <a:solidFill>
                  <a:srgbClr val="232323"/>
                </a:solidFill>
              </a:endParaRPr>
            </a:p>
            <a:p>
              <a:pPr marL="457200" indent="-457200" defTabSz="457200">
                <a:tabLst>
                  <a:tab pos="139700" algn="l"/>
                  <a:tab pos="457200" algn="l"/>
                </a:tabLst>
                <a:defRPr sz="1900">
                  <a:solidFill>
                    <a:srgbClr val="292929"/>
                  </a:solidFill>
                </a:defRPr>
              </a:pPr>
              <a:r>
                <a:t>	•	Event-based Asynchronous Pattern (примером может служить реализация BackgroundWorker);</a:t>
              </a:r>
              <a:endParaRPr sz="1300">
                <a:solidFill>
                  <a:srgbClr val="232323"/>
                </a:solidFill>
              </a:endParaRPr>
            </a:p>
            <a:p>
              <a:pPr marL="457200" indent="-457200" defTabSz="457200">
                <a:tabLst>
                  <a:tab pos="139700" algn="l"/>
                  <a:tab pos="457200" algn="l"/>
                </a:tabLst>
                <a:defRPr sz="1900">
                  <a:solidFill>
                    <a:srgbClr val="292929"/>
                  </a:solidFill>
                </a:defRPr>
              </a:pPr>
              <a:r>
                <a:t>	•	ThreadPool.QueueUserWorkItem.</a:t>
              </a:r>
            </a:p>
          </p:txBody>
        </p:sp>
      </p:grpSp>
    </p:spTree>
  </p:cSld>
  <p:clrMapOvr>
    <a:masterClrMapping/>
  </p:clrMapOvr>
  <p:transition spd="slow"/>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3" name="Shape 1253"/>
          <p:cNvSpPr>
            <a:spLocks noGrp="1"/>
          </p:cNvSpPr>
          <p:nvPr>
            <p:ph type="title"/>
          </p:nvPr>
        </p:nvSpPr>
        <p:spPr>
          <a:xfrm>
            <a:off x="249647" y="179342"/>
            <a:ext cx="9599270" cy="365132"/>
          </a:xfrm>
          <a:prstGeom prst="rect">
            <a:avLst/>
          </a:prstGeom>
        </p:spPr>
        <p:txBody>
          <a:bodyPr>
            <a:normAutofit fontScale="90000"/>
          </a:bodyPr>
          <a:lstStyle/>
          <a:p>
            <a:pPr>
              <a:tabLst>
                <a:tab pos="8229600" algn="r"/>
              </a:tabLst>
            </a:pPr>
            <a:r>
              <a:t>Концепции библиотеки Parallel Framework (PFX)</a:t>
            </a:r>
          </a:p>
        </p:txBody>
      </p:sp>
      <p:grpSp>
        <p:nvGrpSpPr>
          <p:cNvPr id="1256" name="Group 1256"/>
          <p:cNvGrpSpPr/>
          <p:nvPr/>
        </p:nvGrpSpPr>
        <p:grpSpPr>
          <a:xfrm>
            <a:off x="335279" y="762000"/>
            <a:ext cx="9471661" cy="2133600"/>
            <a:chOff x="0" y="0"/>
            <a:chExt cx="9471659" cy="2133600"/>
          </a:xfrm>
        </p:grpSpPr>
        <p:sp>
          <p:nvSpPr>
            <p:cNvPr id="1254" name="Shape 1254"/>
            <p:cNvSpPr/>
            <p:nvPr/>
          </p:nvSpPr>
          <p:spPr>
            <a:xfrm>
              <a:off x="0" y="0"/>
              <a:ext cx="9471660" cy="21336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1255" name="Shape 1255"/>
            <p:cNvSpPr/>
            <p:nvPr/>
          </p:nvSpPr>
          <p:spPr>
            <a:xfrm>
              <a:off x="104153" y="55880"/>
              <a:ext cx="9263354" cy="2021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spcBef>
                  <a:spcPts val="1000"/>
                </a:spcBef>
              </a:pPr>
              <a:r>
                <a:t>Библиотека параллельных расширений (Parallel Extensions) для создания многопоточных приложений позволяет</a:t>
              </a:r>
            </a:p>
            <a:p>
              <a:pPr marL="285750" indent="-285750" algn="just">
                <a:spcBef>
                  <a:spcPts val="1000"/>
                </a:spcBef>
                <a:buSzPct val="100000"/>
                <a:buFont typeface="Arial"/>
                <a:buChar char="•"/>
              </a:pPr>
              <a:r>
                <a:t>автоматически масштабировать выполняемые задачи, подстраиваясь под фактическое число процессорных ядер</a:t>
              </a:r>
            </a:p>
            <a:p>
              <a:pPr marL="285750" indent="-285750" algn="just">
                <a:spcBef>
                  <a:spcPts val="1000"/>
                </a:spcBef>
                <a:buSzPct val="100000"/>
                <a:buFont typeface="Arial"/>
                <a:buChar char="•"/>
              </a:pPr>
              <a:r>
                <a:t>предлагается упрощенный программный интерфейс (новый набор классов) для конструирования многопоточных приложений</a:t>
              </a:r>
            </a:p>
          </p:txBody>
        </p:sp>
      </p:grpSp>
      <p:grpSp>
        <p:nvGrpSpPr>
          <p:cNvPr id="1259" name="Group 1259"/>
          <p:cNvGrpSpPr/>
          <p:nvPr/>
        </p:nvGrpSpPr>
        <p:grpSpPr>
          <a:xfrm>
            <a:off x="335279" y="3124200"/>
            <a:ext cx="9471661" cy="914400"/>
            <a:chOff x="0" y="0"/>
            <a:chExt cx="9471659" cy="914400"/>
          </a:xfrm>
        </p:grpSpPr>
        <p:sp>
          <p:nvSpPr>
            <p:cNvPr id="1257" name="Shape 1257"/>
            <p:cNvSpPr/>
            <p:nvPr/>
          </p:nvSpPr>
          <p:spPr>
            <a:xfrm>
              <a:off x="0" y="0"/>
              <a:ext cx="9471660" cy="9144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1258" name="Shape 1258"/>
            <p:cNvSpPr/>
            <p:nvPr/>
          </p:nvSpPr>
          <p:spPr>
            <a:xfrm>
              <a:off x="44636" y="132080"/>
              <a:ext cx="9382388"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spcBef>
                  <a:spcPts val="1000"/>
                </a:spcBef>
              </a:lvl1pPr>
            </a:lstStyle>
            <a:p>
              <a:r>
                <a:t>Существует две стратегии разделения работы между потоками: параллелизм данных (data parallelism) и параллелизм задач (task parallelism)</a:t>
              </a:r>
            </a:p>
          </p:txBody>
        </p:sp>
      </p:grpSp>
      <p:grpSp>
        <p:nvGrpSpPr>
          <p:cNvPr id="1262" name="Group 1262"/>
          <p:cNvGrpSpPr/>
          <p:nvPr/>
        </p:nvGrpSpPr>
        <p:grpSpPr>
          <a:xfrm>
            <a:off x="335279" y="4267200"/>
            <a:ext cx="9471661" cy="1295400"/>
            <a:chOff x="0" y="0"/>
            <a:chExt cx="9471659" cy="1295400"/>
          </a:xfrm>
        </p:grpSpPr>
        <p:sp>
          <p:nvSpPr>
            <p:cNvPr id="1260" name="Shape 1260"/>
            <p:cNvSpPr/>
            <p:nvPr/>
          </p:nvSpPr>
          <p:spPr>
            <a:xfrm>
              <a:off x="0" y="0"/>
              <a:ext cx="9471660" cy="12954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1261" name="Shape 1261"/>
            <p:cNvSpPr/>
            <p:nvPr/>
          </p:nvSpPr>
          <p:spPr>
            <a:xfrm>
              <a:off x="63235" y="182880"/>
              <a:ext cx="9345190" cy="929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spcBef>
                  <a:spcPts val="1000"/>
                </a:spcBef>
              </a:lvl1pPr>
            </a:lstStyle>
            <a:p>
              <a:r>
                <a:t>Параллельное программирование (parallel programming) – это техника программирования, которая использует преимущества многоядерных или многопроцессорных компьютеров и является подмножеством более широкого понятия многопоточности (multithreading).</a:t>
              </a:r>
            </a:p>
          </p:txBody>
        </p:sp>
      </p:grpSp>
    </p:spTree>
  </p:cSld>
  <p:clrMapOvr>
    <a:masterClrMapping/>
  </p:clrMapOvr>
  <p:transition spd="slow"/>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64" name="Shape 1264"/>
          <p:cNvSpPr>
            <a:spLocks noGrp="1"/>
          </p:cNvSpPr>
          <p:nvPr>
            <p:ph type="title"/>
          </p:nvPr>
        </p:nvSpPr>
        <p:spPr>
          <a:xfrm>
            <a:off x="249647" y="179342"/>
            <a:ext cx="9599270" cy="365132"/>
          </a:xfrm>
          <a:prstGeom prst="rect">
            <a:avLst/>
          </a:prstGeom>
        </p:spPr>
        <p:txBody>
          <a:bodyPr>
            <a:normAutofit fontScale="90000"/>
          </a:bodyPr>
          <a:lstStyle/>
          <a:p>
            <a:pPr>
              <a:tabLst>
                <a:tab pos="8229600" algn="r"/>
              </a:tabLst>
            </a:pPr>
            <a:r>
              <a:t>Концепции библиотеки Parallel Framework (PFX)</a:t>
            </a:r>
          </a:p>
        </p:txBody>
      </p:sp>
      <p:pic>
        <p:nvPicPr>
          <p:cNvPr id="1265" name="image20.png" descr="http://4.bp.blogspot.com/-95zWUTkTKp0/T6yPJAGqvYI/AAAAAAAAAWY/yS4CJKwBGG0/s1600/03+%D0%9F%D0%BE%D1%81%D0%BB%D0%B5%D0%B4%D0%BE%D0%B2%D0%B0%D1%82%D0%B5%D0%BB%D1%8C%D0%BD%D0%B0%D1%8F+%D0%BE%D0%B1%D1%80%D0%B0%D0%B1%D0%BE%D1%82%D0%BA%D0%B0.png"/>
          <p:cNvPicPr>
            <a:picLocks noChangeAspect="1"/>
          </p:cNvPicPr>
          <p:nvPr/>
        </p:nvPicPr>
        <p:blipFill>
          <a:blip r:embed="rId2">
            <a:extLst/>
          </a:blip>
          <a:stretch>
            <a:fillRect/>
          </a:stretch>
        </p:blipFill>
        <p:spPr>
          <a:xfrm>
            <a:off x="586740" y="566706"/>
            <a:ext cx="8801101" cy="1414495"/>
          </a:xfrm>
          <a:prstGeom prst="rect">
            <a:avLst/>
          </a:prstGeom>
          <a:ln w="12700">
            <a:miter lim="400000"/>
          </a:ln>
        </p:spPr>
      </p:pic>
      <p:pic>
        <p:nvPicPr>
          <p:cNvPr id="1266" name="image21.png"/>
          <p:cNvPicPr>
            <a:picLocks noChangeAspect="1"/>
          </p:cNvPicPr>
          <p:nvPr/>
        </p:nvPicPr>
        <p:blipFill>
          <a:blip r:embed="rId3">
            <a:extLst/>
          </a:blip>
          <a:stretch>
            <a:fillRect/>
          </a:stretch>
        </p:blipFill>
        <p:spPr>
          <a:xfrm>
            <a:off x="586740" y="1765300"/>
            <a:ext cx="8884920" cy="2457532"/>
          </a:xfrm>
          <a:prstGeom prst="rect">
            <a:avLst/>
          </a:prstGeom>
          <a:ln w="12700">
            <a:miter lim="400000"/>
          </a:ln>
        </p:spPr>
      </p:pic>
      <p:pic>
        <p:nvPicPr>
          <p:cNvPr id="1267" name="image22.png" descr="http://4.bp.blogspot.com/-yqH7xaGAiwQ/T6yPUqK_jlI/AAAAAAAAAWo/e82Zzr1ky4E/s1600/05+%D0%9F%D0%B0%D1%80%D0%B0%D0%BB%D0%BB%D0%B5%D0%BB%D0%B8%D0%B7%D0%BC+%D0%B7%D0%B0%D0%B4%D0%B0%D1%87.png"/>
          <p:cNvPicPr>
            <a:picLocks noChangeAspect="1"/>
          </p:cNvPicPr>
          <p:nvPr/>
        </p:nvPicPr>
        <p:blipFill>
          <a:blip r:embed="rId4">
            <a:extLst/>
          </a:blip>
          <a:stretch>
            <a:fillRect/>
          </a:stretch>
        </p:blipFill>
        <p:spPr>
          <a:xfrm>
            <a:off x="670559" y="4114800"/>
            <a:ext cx="8884921" cy="2410063"/>
          </a:xfrm>
          <a:prstGeom prst="rect">
            <a:avLst/>
          </a:prstGeom>
          <a:ln w="12700">
            <a:miter lim="400000"/>
          </a:ln>
        </p:spPr>
      </p:pic>
    </p:spTree>
  </p:cSld>
  <p:clrMapOvr>
    <a:masterClrMapping/>
  </p:clrMapOvr>
  <p:transition spd="slow"/>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 name="Shape 1269"/>
          <p:cNvSpPr>
            <a:spLocks noGrp="1"/>
          </p:cNvSpPr>
          <p:nvPr>
            <p:ph type="title"/>
          </p:nvPr>
        </p:nvSpPr>
        <p:spPr>
          <a:xfrm>
            <a:off x="249647" y="179342"/>
            <a:ext cx="9599270" cy="365132"/>
          </a:xfrm>
          <a:prstGeom prst="rect">
            <a:avLst/>
          </a:prstGeom>
        </p:spPr>
        <p:txBody>
          <a:bodyPr>
            <a:normAutofit fontScale="90000"/>
          </a:bodyPr>
          <a:lstStyle/>
          <a:p>
            <a:pPr>
              <a:tabLst>
                <a:tab pos="8229600" algn="r"/>
              </a:tabLst>
            </a:pPr>
            <a:r>
              <a:t>Концепции библиотеки Parallel Framework (PFX)</a:t>
            </a:r>
          </a:p>
        </p:txBody>
      </p:sp>
      <p:grpSp>
        <p:nvGrpSpPr>
          <p:cNvPr id="1272" name="Group 1272"/>
          <p:cNvGrpSpPr/>
          <p:nvPr/>
        </p:nvGrpSpPr>
        <p:grpSpPr>
          <a:xfrm>
            <a:off x="335279" y="762000"/>
            <a:ext cx="9471661" cy="609600"/>
            <a:chOff x="0" y="0"/>
            <a:chExt cx="9471659" cy="609600"/>
          </a:xfrm>
        </p:grpSpPr>
        <p:sp>
          <p:nvSpPr>
            <p:cNvPr id="1270" name="Shape 1270"/>
            <p:cNvSpPr/>
            <p:nvPr/>
          </p:nvSpPr>
          <p:spPr>
            <a:xfrm>
              <a:off x="0" y="0"/>
              <a:ext cx="9471660" cy="6096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1271" name="Shape 1271"/>
            <p:cNvSpPr/>
            <p:nvPr/>
          </p:nvSpPr>
          <p:spPr>
            <a:xfrm>
              <a:off x="29757" y="119380"/>
              <a:ext cx="9412146"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spcBef>
                  <a:spcPts val="1000"/>
                </a:spcBef>
              </a:pPr>
              <a:r>
                <a:rPr b="1"/>
                <a:t>Parallel Extensions </a:t>
              </a:r>
              <a:r>
                <a:t>обеспечивает три уровня организации параллелизма</a:t>
              </a:r>
            </a:p>
          </p:txBody>
        </p:sp>
      </p:grpSp>
      <p:grpSp>
        <p:nvGrpSpPr>
          <p:cNvPr id="1275" name="Group 1275"/>
          <p:cNvGrpSpPr/>
          <p:nvPr/>
        </p:nvGrpSpPr>
        <p:grpSpPr>
          <a:xfrm>
            <a:off x="321309" y="1465580"/>
            <a:ext cx="9471661" cy="1488441"/>
            <a:chOff x="0" y="0"/>
            <a:chExt cx="9471659" cy="1488439"/>
          </a:xfrm>
        </p:grpSpPr>
        <p:sp>
          <p:nvSpPr>
            <p:cNvPr id="1273" name="Shape 1273"/>
            <p:cNvSpPr/>
            <p:nvPr/>
          </p:nvSpPr>
          <p:spPr>
            <a:xfrm>
              <a:off x="0" y="58419"/>
              <a:ext cx="9471660" cy="1371601"/>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1274" name="Shape 1274"/>
            <p:cNvSpPr/>
            <p:nvPr/>
          </p:nvSpPr>
          <p:spPr>
            <a:xfrm>
              <a:off x="66956" y="0"/>
              <a:ext cx="9337748" cy="1488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spcBef>
                  <a:spcPts val="1000"/>
                </a:spcBef>
              </a:pPr>
              <a:r>
                <a:rPr b="1"/>
                <a:t>Параллелизм на уровне задач</a:t>
              </a:r>
              <a:r>
                <a:rPr i="1"/>
                <a:t>.</a:t>
              </a:r>
              <a:r>
                <a:t> Библиотека обеспечивает высокоуровневую работу с пулом потоков, позволяя явно структурировать параллельно исполняющийся код с помощью легковесных задач. Планировщик библиотеки выполняет диспетчеризацию задач, а также предоставляет единообразный механизм отмены задач и обработки исключительных ситуаций</a:t>
              </a:r>
            </a:p>
          </p:txBody>
        </p:sp>
      </p:grpSp>
      <p:grpSp>
        <p:nvGrpSpPr>
          <p:cNvPr id="1278" name="Group 1278"/>
          <p:cNvGrpSpPr/>
          <p:nvPr/>
        </p:nvGrpSpPr>
        <p:grpSpPr>
          <a:xfrm>
            <a:off x="321309" y="3048000"/>
            <a:ext cx="9471661" cy="1371600"/>
            <a:chOff x="0" y="0"/>
            <a:chExt cx="9471659" cy="1371600"/>
          </a:xfrm>
        </p:grpSpPr>
        <p:sp>
          <p:nvSpPr>
            <p:cNvPr id="1276" name="Shape 1276"/>
            <p:cNvSpPr/>
            <p:nvPr/>
          </p:nvSpPr>
          <p:spPr>
            <a:xfrm>
              <a:off x="0" y="0"/>
              <a:ext cx="9471660" cy="13716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1277" name="Shape 1277"/>
            <p:cNvSpPr/>
            <p:nvPr/>
          </p:nvSpPr>
          <p:spPr>
            <a:xfrm>
              <a:off x="66956" y="81279"/>
              <a:ext cx="9337748" cy="1209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spcBef>
                  <a:spcPts val="1000"/>
                </a:spcBef>
              </a:pPr>
              <a:r>
                <a:rPr b="1"/>
                <a:t>Параллелизм при императивной обработке данных</a:t>
              </a:r>
              <a:r>
                <a:t>. Библиотека содержит параллельные реализации основных итеративных операторов, таких как циклы for и foreach. При этом выполнение автоматически распределяется на все доступные ядра/процессоры вычислительной системы</a:t>
              </a:r>
            </a:p>
          </p:txBody>
        </p:sp>
      </p:grpSp>
      <p:grpSp>
        <p:nvGrpSpPr>
          <p:cNvPr id="1281" name="Group 1281"/>
          <p:cNvGrpSpPr/>
          <p:nvPr/>
        </p:nvGrpSpPr>
        <p:grpSpPr>
          <a:xfrm>
            <a:off x="335279" y="4572000"/>
            <a:ext cx="9471661" cy="1371600"/>
            <a:chOff x="0" y="0"/>
            <a:chExt cx="9471659" cy="1371600"/>
          </a:xfrm>
        </p:grpSpPr>
        <p:sp>
          <p:nvSpPr>
            <p:cNvPr id="1279" name="Shape 1279"/>
            <p:cNvSpPr/>
            <p:nvPr/>
          </p:nvSpPr>
          <p:spPr>
            <a:xfrm>
              <a:off x="0" y="0"/>
              <a:ext cx="9471660" cy="13716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1280" name="Shape 1280"/>
            <p:cNvSpPr/>
            <p:nvPr/>
          </p:nvSpPr>
          <p:spPr>
            <a:xfrm>
              <a:off x="66956" y="220744"/>
              <a:ext cx="9337748" cy="930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spcBef>
                  <a:spcPts val="1000"/>
                </a:spcBef>
              </a:pPr>
              <a:r>
                <a:rPr b="1"/>
                <a:t>Параллелизм при декларативной обработке данных </a:t>
              </a:r>
              <a:r>
                <a:t>‑ реализуется при помощи параллельного языка интегрированных запросов (PLINQ). PLINQ выполняет запросы параллельно, обеспечивая масштабируемость и загрузку доступных ядер и процессоров</a:t>
              </a:r>
            </a:p>
          </p:txBody>
        </p:sp>
      </p:grpSp>
    </p:spTree>
  </p:cSld>
  <p:clrMapOvr>
    <a:masterClrMapping/>
  </p:clrMapOvr>
  <p:transition spd="slow"/>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5" name="Shape 1285"/>
          <p:cNvSpPr>
            <a:spLocks noGrp="1"/>
          </p:cNvSpPr>
          <p:nvPr>
            <p:ph type="title"/>
          </p:nvPr>
        </p:nvSpPr>
        <p:spPr>
          <a:xfrm>
            <a:off x="249647" y="179342"/>
            <a:ext cx="9599270" cy="365132"/>
          </a:xfrm>
          <a:prstGeom prst="rect">
            <a:avLst/>
          </a:prstGeom>
        </p:spPr>
        <p:txBody>
          <a:bodyPr>
            <a:normAutofit fontScale="90000"/>
          </a:bodyPr>
          <a:lstStyle/>
          <a:p>
            <a:pPr>
              <a:tabLst>
                <a:tab pos="8229600" algn="r"/>
              </a:tabLst>
            </a:pPr>
            <a:r>
              <a:t>Концепции библиотеки Parallel Framework (PFX)</a:t>
            </a:r>
          </a:p>
        </p:txBody>
      </p:sp>
      <p:sp>
        <p:nvSpPr>
          <p:cNvPr id="1286" name="Shape 1286"/>
          <p:cNvSpPr>
            <a:spLocks noGrp="1"/>
          </p:cNvSpPr>
          <p:nvPr>
            <p:ph type="body" idx="1"/>
          </p:nvPr>
        </p:nvSpPr>
        <p:spPr>
          <a:xfrm>
            <a:off x="335280" y="762000"/>
            <a:ext cx="9471660" cy="5334000"/>
          </a:xfrm>
          <a:prstGeom prst="rect">
            <a:avLst/>
          </a:prstGeom>
        </p:spPr>
        <p:txBody>
          <a:bodyPr>
            <a:normAutofit/>
          </a:bodyPr>
          <a:lstStyle/>
          <a:p>
            <a:endParaRPr/>
          </a:p>
        </p:txBody>
      </p:sp>
      <p:pic>
        <p:nvPicPr>
          <p:cNvPr id="1287" name="image23.png"/>
          <p:cNvPicPr>
            <a:picLocks noChangeAspect="1"/>
          </p:cNvPicPr>
          <p:nvPr/>
        </p:nvPicPr>
        <p:blipFill>
          <a:blip r:embed="rId3">
            <a:extLst/>
          </a:blip>
          <a:stretch>
            <a:fillRect/>
          </a:stretch>
        </p:blipFill>
        <p:spPr>
          <a:xfrm>
            <a:off x="335279" y="762000"/>
            <a:ext cx="9471661" cy="5629496"/>
          </a:xfrm>
          <a:prstGeom prst="rect">
            <a:avLst/>
          </a:prstGeom>
          <a:ln w="12700">
            <a:miter lim="400000"/>
          </a:ln>
        </p:spPr>
      </p:pic>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Создание и запуск потоков</a:t>
            </a:r>
          </a:p>
        </p:txBody>
      </p:sp>
      <p:grpSp>
        <p:nvGrpSpPr>
          <p:cNvPr id="339" name="Group 339"/>
          <p:cNvGrpSpPr/>
          <p:nvPr/>
        </p:nvGrpSpPr>
        <p:grpSpPr>
          <a:xfrm>
            <a:off x="259342" y="3004213"/>
            <a:ext cx="9547599" cy="2375323"/>
            <a:chOff x="-75937" y="0"/>
            <a:chExt cx="9547597" cy="2375321"/>
          </a:xfrm>
        </p:grpSpPr>
        <p:sp>
          <p:nvSpPr>
            <p:cNvPr id="337" name="Shape 337"/>
            <p:cNvSpPr/>
            <p:nvPr/>
          </p:nvSpPr>
          <p:spPr>
            <a:xfrm>
              <a:off x="-75939" y="0"/>
              <a:ext cx="9547600" cy="2375322"/>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defRPr sz="1600">
                  <a:solidFill>
                    <a:srgbClr val="008000"/>
                  </a:solidFill>
                  <a:latin typeface="Consolas"/>
                  <a:ea typeface="Consolas"/>
                  <a:cs typeface="Consolas"/>
                  <a:sym typeface="Consolas"/>
                </a:defRPr>
              </a:pPr>
              <a:endParaRPr/>
            </a:p>
          </p:txBody>
        </p:sp>
        <p:sp>
          <p:nvSpPr>
            <p:cNvPr id="338" name="Shape 338"/>
            <p:cNvSpPr/>
            <p:nvPr/>
          </p:nvSpPr>
          <p:spPr>
            <a:xfrm>
              <a:off x="-37970" y="59743"/>
              <a:ext cx="9471661" cy="19192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r>
                <a:rPr dirty="0">
                  <a:solidFill>
                    <a:srgbClr val="2B91AF"/>
                  </a:solidFill>
                  <a:latin typeface="Consolas"/>
                  <a:ea typeface="Consolas"/>
                  <a:cs typeface="Consolas"/>
                  <a:sym typeface="Consolas"/>
                </a:rPr>
                <a:t>Thread</a:t>
              </a:r>
              <a:r>
                <a:rPr dirty="0">
                  <a:latin typeface="Consolas"/>
                  <a:ea typeface="Consolas"/>
                  <a:cs typeface="Consolas"/>
                  <a:sym typeface="Consolas"/>
                </a:rPr>
                <a:t> t = </a:t>
              </a:r>
              <a:r>
                <a:rPr dirty="0">
                  <a:solidFill>
                    <a:srgbClr val="0000FF"/>
                  </a:solidFill>
                  <a:latin typeface="Consolas"/>
                  <a:ea typeface="Consolas"/>
                  <a:cs typeface="Consolas"/>
                  <a:sym typeface="Consolas"/>
                </a:rPr>
                <a:t>new</a:t>
              </a:r>
              <a:r>
                <a:rPr dirty="0">
                  <a:latin typeface="Consolas"/>
                  <a:ea typeface="Consolas"/>
                  <a:cs typeface="Consolas"/>
                  <a:sym typeface="Consolas"/>
                </a:rPr>
                <a:t> </a:t>
              </a:r>
              <a:r>
                <a:rPr dirty="0">
                  <a:solidFill>
                    <a:srgbClr val="2B91AF"/>
                  </a:solidFill>
                  <a:latin typeface="Consolas"/>
                  <a:ea typeface="Consolas"/>
                  <a:cs typeface="Consolas"/>
                  <a:sym typeface="Consolas"/>
                </a:rPr>
                <a:t>Thread</a:t>
              </a:r>
              <a:r>
                <a:rPr dirty="0">
                  <a:latin typeface="Consolas"/>
                  <a:ea typeface="Consolas"/>
                  <a:cs typeface="Consolas"/>
                  <a:sym typeface="Consolas"/>
                </a:rPr>
                <a:t>(</a:t>
              </a:r>
              <a:r>
                <a:rPr dirty="0">
                  <a:solidFill>
                    <a:srgbClr val="0000FF"/>
                  </a:solidFill>
                  <a:latin typeface="Consolas"/>
                  <a:ea typeface="Consolas"/>
                  <a:cs typeface="Consolas"/>
                  <a:sym typeface="Consolas"/>
                </a:rPr>
                <a:t>new</a:t>
              </a:r>
              <a:r>
                <a:rPr dirty="0">
                  <a:latin typeface="Consolas"/>
                  <a:ea typeface="Consolas"/>
                  <a:cs typeface="Consolas"/>
                  <a:sym typeface="Consolas"/>
                </a:rPr>
                <a:t> </a:t>
              </a:r>
              <a:r>
                <a:rPr dirty="0">
                  <a:solidFill>
                    <a:srgbClr val="2B91AF"/>
                  </a:solidFill>
                  <a:latin typeface="Consolas"/>
                  <a:ea typeface="Consolas"/>
                  <a:cs typeface="Consolas"/>
                  <a:sym typeface="Consolas"/>
                </a:rPr>
                <a:t>ThreadStart</a:t>
              </a:r>
              <a:r>
                <a:rPr dirty="0">
                  <a:latin typeface="Consolas"/>
                  <a:ea typeface="Consolas"/>
                  <a:cs typeface="Consolas"/>
                  <a:sym typeface="Consolas"/>
                </a:rPr>
                <a:t>(Go));</a:t>
              </a:r>
            </a:p>
            <a:p>
              <a:r>
                <a:rPr dirty="0">
                  <a:solidFill>
                    <a:srgbClr val="2B91AF"/>
                  </a:solidFill>
                  <a:latin typeface="Consolas"/>
                  <a:ea typeface="Consolas"/>
                  <a:cs typeface="Consolas"/>
                  <a:sym typeface="Consolas"/>
                </a:rPr>
                <a:t>Thread</a:t>
              </a:r>
              <a:r>
                <a:rPr dirty="0">
                  <a:latin typeface="Consolas"/>
                  <a:ea typeface="Consolas"/>
                  <a:cs typeface="Consolas"/>
                  <a:sym typeface="Consolas"/>
                </a:rPr>
                <a:t> t = </a:t>
              </a:r>
              <a:r>
                <a:rPr dirty="0">
                  <a:solidFill>
                    <a:srgbClr val="0000FF"/>
                  </a:solidFill>
                  <a:latin typeface="Consolas"/>
                  <a:ea typeface="Consolas"/>
                  <a:cs typeface="Consolas"/>
                  <a:sym typeface="Consolas"/>
                </a:rPr>
                <a:t>new</a:t>
              </a:r>
              <a:r>
                <a:rPr dirty="0">
                  <a:latin typeface="Consolas"/>
                  <a:ea typeface="Consolas"/>
                  <a:cs typeface="Consolas"/>
                  <a:sym typeface="Consolas"/>
                </a:rPr>
                <a:t> </a:t>
              </a:r>
              <a:r>
                <a:rPr dirty="0">
                  <a:solidFill>
                    <a:srgbClr val="2B91AF"/>
                  </a:solidFill>
                  <a:latin typeface="Consolas"/>
                  <a:ea typeface="Consolas"/>
                  <a:cs typeface="Consolas"/>
                  <a:sym typeface="Consolas"/>
                </a:rPr>
                <a:t>Thread</a:t>
              </a:r>
              <a:r>
                <a:rPr dirty="0">
                  <a:latin typeface="Consolas"/>
                  <a:ea typeface="Consolas"/>
                  <a:cs typeface="Consolas"/>
                  <a:sym typeface="Consolas"/>
                </a:rPr>
                <a:t>(Go);</a:t>
              </a:r>
            </a:p>
            <a:p>
              <a:r>
                <a:rPr dirty="0">
                  <a:solidFill>
                    <a:srgbClr val="2B91AF"/>
                  </a:solidFill>
                  <a:latin typeface="Consolas"/>
                  <a:ea typeface="Consolas"/>
                  <a:cs typeface="Consolas"/>
                  <a:sym typeface="Consolas"/>
                </a:rPr>
                <a:t>Thread</a:t>
              </a:r>
              <a:r>
                <a:rPr dirty="0">
                  <a:latin typeface="Consolas"/>
                  <a:ea typeface="Consolas"/>
                  <a:cs typeface="Consolas"/>
                  <a:sym typeface="Consolas"/>
                </a:rPr>
                <a:t> t = </a:t>
              </a:r>
              <a:r>
                <a:rPr dirty="0">
                  <a:solidFill>
                    <a:srgbClr val="0000FF"/>
                  </a:solidFill>
                  <a:latin typeface="Consolas"/>
                  <a:ea typeface="Consolas"/>
                  <a:cs typeface="Consolas"/>
                  <a:sym typeface="Consolas"/>
                </a:rPr>
                <a:t>new</a:t>
              </a:r>
              <a:r>
                <a:rPr dirty="0">
                  <a:latin typeface="Consolas"/>
                  <a:ea typeface="Consolas"/>
                  <a:cs typeface="Consolas"/>
                  <a:sym typeface="Consolas"/>
                </a:rPr>
                <a:t> </a:t>
              </a:r>
              <a:r>
                <a:rPr dirty="0">
                  <a:solidFill>
                    <a:srgbClr val="2B91AF"/>
                  </a:solidFill>
                  <a:latin typeface="Consolas"/>
                  <a:ea typeface="Consolas"/>
                  <a:cs typeface="Consolas"/>
                  <a:sym typeface="Consolas"/>
                </a:rPr>
                <a:t>Thread</a:t>
              </a:r>
              <a:r>
                <a:rPr dirty="0">
                  <a:latin typeface="Consolas"/>
                  <a:ea typeface="Consolas"/>
                  <a:cs typeface="Consolas"/>
                  <a:sym typeface="Consolas"/>
                </a:rPr>
                <a:t>(</a:t>
              </a:r>
              <a:r>
                <a:rPr dirty="0">
                  <a:solidFill>
                    <a:srgbClr val="0000FF"/>
                  </a:solidFill>
                  <a:latin typeface="Consolas"/>
                  <a:ea typeface="Consolas"/>
                  <a:cs typeface="Consolas"/>
                  <a:sym typeface="Consolas"/>
                </a:rPr>
                <a:t>delegate</a:t>
              </a:r>
              <a:r>
                <a:rPr dirty="0">
                  <a:latin typeface="Consolas"/>
                  <a:ea typeface="Consolas"/>
                  <a:cs typeface="Consolas"/>
                  <a:sym typeface="Consolas"/>
                </a:rPr>
                <a:t>()</a:t>
              </a:r>
            </a:p>
            <a:p>
              <a:r>
                <a:rPr dirty="0">
                  <a:latin typeface="Consolas"/>
                  <a:ea typeface="Consolas"/>
                  <a:cs typeface="Consolas"/>
                  <a:sym typeface="Consolas"/>
                </a:rPr>
                <a:t>                          {</a:t>
              </a:r>
            </a:p>
            <a:p>
              <a:r>
                <a:rPr dirty="0">
                  <a:latin typeface="Consolas"/>
                  <a:ea typeface="Consolas"/>
                  <a:cs typeface="Consolas"/>
                  <a:sym typeface="Consolas"/>
                </a:rPr>
                <a:t>                               </a:t>
              </a:r>
              <a:r>
                <a:rPr dirty="0">
                  <a:solidFill>
                    <a:srgbClr val="2B91AF"/>
                  </a:solidFill>
                  <a:latin typeface="Consolas"/>
                  <a:ea typeface="Consolas"/>
                  <a:cs typeface="Consolas"/>
                  <a:sym typeface="Consolas"/>
                </a:rPr>
                <a:t>Console</a:t>
              </a:r>
              <a:r>
                <a:rPr dirty="0">
                  <a:latin typeface="Consolas"/>
                  <a:ea typeface="Consolas"/>
                  <a:cs typeface="Consolas"/>
                  <a:sym typeface="Consolas"/>
                </a:rPr>
                <a:t>.WriteLine(</a:t>
              </a:r>
              <a:r>
                <a:rPr dirty="0">
                  <a:solidFill>
                    <a:srgbClr val="A31515"/>
                  </a:solidFill>
                  <a:latin typeface="Consolas"/>
                  <a:ea typeface="Consolas"/>
                  <a:cs typeface="Consolas"/>
                  <a:sym typeface="Consolas"/>
                </a:rPr>
                <a:t>"Hello!"</a:t>
              </a:r>
              <a:r>
                <a:rPr dirty="0">
                  <a:latin typeface="Consolas"/>
                  <a:ea typeface="Consolas"/>
                  <a:cs typeface="Consolas"/>
                  <a:sym typeface="Consolas"/>
                </a:rPr>
                <a:t>);</a:t>
              </a:r>
            </a:p>
            <a:p>
              <a:r>
                <a:rPr dirty="0">
                  <a:latin typeface="Consolas"/>
                  <a:ea typeface="Consolas"/>
                  <a:cs typeface="Consolas"/>
                  <a:sym typeface="Consolas"/>
                </a:rPr>
                <a:t>                          });</a:t>
              </a:r>
            </a:p>
            <a:p>
              <a:r>
                <a:rPr dirty="0">
                  <a:solidFill>
                    <a:srgbClr val="2B91AF"/>
                  </a:solidFill>
                  <a:latin typeface="Consolas"/>
                  <a:ea typeface="Consolas"/>
                  <a:cs typeface="Consolas"/>
                  <a:sym typeface="Consolas"/>
                </a:rPr>
                <a:t>Thread</a:t>
              </a:r>
              <a:r>
                <a:rPr dirty="0">
                  <a:latin typeface="Consolas"/>
                  <a:ea typeface="Consolas"/>
                  <a:cs typeface="Consolas"/>
                  <a:sym typeface="Consolas"/>
                </a:rPr>
                <a:t> t = </a:t>
              </a:r>
              <a:r>
                <a:rPr dirty="0">
                  <a:solidFill>
                    <a:srgbClr val="0000FF"/>
                  </a:solidFill>
                  <a:latin typeface="Consolas"/>
                  <a:ea typeface="Consolas"/>
                  <a:cs typeface="Consolas"/>
                  <a:sym typeface="Consolas"/>
                </a:rPr>
                <a:t>new</a:t>
              </a:r>
              <a:r>
                <a:rPr dirty="0">
                  <a:latin typeface="Consolas"/>
                  <a:ea typeface="Consolas"/>
                  <a:cs typeface="Consolas"/>
                  <a:sym typeface="Consolas"/>
                </a:rPr>
                <a:t> </a:t>
              </a:r>
              <a:r>
                <a:rPr dirty="0">
                  <a:solidFill>
                    <a:srgbClr val="2B91AF"/>
                  </a:solidFill>
                  <a:latin typeface="Consolas"/>
                  <a:ea typeface="Consolas"/>
                  <a:cs typeface="Consolas"/>
                  <a:sym typeface="Consolas"/>
                </a:rPr>
                <a:t>Thread</a:t>
              </a:r>
              <a:r>
                <a:rPr dirty="0">
                  <a:latin typeface="Consolas"/>
                  <a:ea typeface="Consolas"/>
                  <a:cs typeface="Consolas"/>
                  <a:sym typeface="Consolas"/>
                </a:rPr>
                <a:t>(() =&gt; </a:t>
              </a:r>
              <a:r>
                <a:rPr dirty="0">
                  <a:solidFill>
                    <a:srgbClr val="2B91AF"/>
                  </a:solidFill>
                  <a:latin typeface="Consolas"/>
                  <a:ea typeface="Consolas"/>
                  <a:cs typeface="Consolas"/>
                  <a:sym typeface="Consolas"/>
                </a:rPr>
                <a:t>Console</a:t>
              </a:r>
              <a:r>
                <a:rPr dirty="0">
                  <a:latin typeface="Consolas"/>
                  <a:ea typeface="Consolas"/>
                  <a:cs typeface="Consolas"/>
                  <a:sym typeface="Consolas"/>
                </a:rPr>
                <a:t>.WriteLine(</a:t>
              </a:r>
              <a:r>
                <a:rPr dirty="0">
                  <a:solidFill>
                    <a:srgbClr val="A31515"/>
                  </a:solidFill>
                  <a:latin typeface="Consolas"/>
                  <a:ea typeface="Consolas"/>
                  <a:cs typeface="Consolas"/>
                  <a:sym typeface="Consolas"/>
                </a:rPr>
                <a:t>"Hello!"</a:t>
              </a:r>
              <a:r>
                <a:rPr dirty="0">
                  <a:latin typeface="Consolas"/>
                  <a:ea typeface="Consolas"/>
                  <a:cs typeface="Consolas"/>
                  <a:sym typeface="Consolas"/>
                </a:rPr>
                <a:t>));</a:t>
              </a:r>
            </a:p>
          </p:txBody>
        </p:sp>
      </p:grpSp>
      <p:grpSp>
        <p:nvGrpSpPr>
          <p:cNvPr id="342" name="Group 342"/>
          <p:cNvGrpSpPr/>
          <p:nvPr/>
        </p:nvGrpSpPr>
        <p:grpSpPr>
          <a:xfrm>
            <a:off x="208290" y="685800"/>
            <a:ext cx="9657686" cy="776966"/>
            <a:chOff x="0" y="0"/>
            <a:chExt cx="9657684" cy="776965"/>
          </a:xfrm>
        </p:grpSpPr>
        <p:sp>
          <p:nvSpPr>
            <p:cNvPr id="340" name="Shape 340"/>
            <p:cNvSpPr/>
            <p:nvPr/>
          </p:nvSpPr>
          <p:spPr>
            <a:xfrm>
              <a:off x="0" y="0"/>
              <a:ext cx="9657685" cy="776966"/>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lgn="just">
                <a:spcBef>
                  <a:spcPts val="1000"/>
                </a:spcBef>
              </a:pPr>
              <a:endParaRPr/>
            </a:p>
          </p:txBody>
        </p:sp>
        <p:sp>
          <p:nvSpPr>
            <p:cNvPr id="341" name="Shape 341"/>
            <p:cNvSpPr/>
            <p:nvPr/>
          </p:nvSpPr>
          <p:spPr>
            <a:xfrm>
              <a:off x="37928" y="56977"/>
              <a:ext cx="9581829" cy="6630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just">
                <a:spcBef>
                  <a:spcPts val="1000"/>
                </a:spcBef>
              </a:lvl1pPr>
            </a:lstStyle>
            <a:p>
              <a:r>
                <a:t>В качестве первого параметра конструктору передается делегат, инкапсулирующий метод, выполняемый в потоке</a:t>
              </a:r>
            </a:p>
          </p:txBody>
        </p:sp>
      </p:grpSp>
      <p:grpSp>
        <p:nvGrpSpPr>
          <p:cNvPr id="345" name="Group 345"/>
          <p:cNvGrpSpPr/>
          <p:nvPr/>
        </p:nvGrpSpPr>
        <p:grpSpPr>
          <a:xfrm>
            <a:off x="236768" y="1714500"/>
            <a:ext cx="9570173" cy="1081647"/>
            <a:chOff x="-98511" y="0"/>
            <a:chExt cx="9570171" cy="1081646"/>
          </a:xfrm>
        </p:grpSpPr>
        <p:sp>
          <p:nvSpPr>
            <p:cNvPr id="343" name="Shape 343"/>
            <p:cNvSpPr/>
            <p:nvPr/>
          </p:nvSpPr>
          <p:spPr>
            <a:xfrm>
              <a:off x="-98512" y="0"/>
              <a:ext cx="9570173" cy="1081647"/>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defRPr sz="1600"/>
              </a:pPr>
              <a:endParaRPr/>
            </a:p>
          </p:txBody>
        </p:sp>
        <p:sp>
          <p:nvSpPr>
            <p:cNvPr id="344" name="Shape 344"/>
            <p:cNvSpPr/>
            <p:nvPr/>
          </p:nvSpPr>
          <p:spPr>
            <a:xfrm>
              <a:off x="-49256" y="248295"/>
              <a:ext cx="9471661" cy="5857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spcBef>
                  <a:spcPts val="1200"/>
                </a:spcBef>
              </a:pPr>
              <a:r>
                <a:rPr>
                  <a:solidFill>
                    <a:srgbClr val="0000FF"/>
                  </a:solidFill>
                  <a:latin typeface="Consolas"/>
                  <a:ea typeface="Consolas"/>
                  <a:cs typeface="Consolas"/>
                  <a:sym typeface="Consolas"/>
                </a:rPr>
                <a:t>public</a:t>
              </a:r>
              <a:r>
                <a:rPr>
                  <a:latin typeface="Consolas"/>
                  <a:ea typeface="Consolas"/>
                  <a:cs typeface="Consolas"/>
                  <a:sym typeface="Consolas"/>
                </a:rPr>
                <a:t> </a:t>
              </a:r>
              <a:r>
                <a:rPr>
                  <a:solidFill>
                    <a:srgbClr val="0000FF"/>
                  </a:solidFill>
                  <a:latin typeface="Consolas"/>
                  <a:ea typeface="Consolas"/>
                  <a:cs typeface="Consolas"/>
                  <a:sym typeface="Consolas"/>
                </a:rPr>
                <a:t>delegate</a:t>
              </a:r>
              <a:r>
                <a:rPr>
                  <a:latin typeface="Consolas"/>
                  <a:ea typeface="Consolas"/>
                  <a:cs typeface="Consolas"/>
                  <a:sym typeface="Consolas"/>
                </a:rPr>
                <a:t> </a:t>
              </a:r>
              <a:r>
                <a:rPr>
                  <a:solidFill>
                    <a:srgbClr val="0000FF"/>
                  </a:solidFill>
                  <a:latin typeface="Consolas"/>
                  <a:ea typeface="Consolas"/>
                  <a:cs typeface="Consolas"/>
                  <a:sym typeface="Consolas"/>
                </a:rPr>
                <a:t>void</a:t>
              </a:r>
              <a:r>
                <a:rPr>
                  <a:latin typeface="Consolas"/>
                  <a:ea typeface="Consolas"/>
                  <a:cs typeface="Consolas"/>
                  <a:sym typeface="Consolas"/>
                </a:rPr>
                <a:t> </a:t>
              </a:r>
              <a:r>
                <a:rPr>
                  <a:solidFill>
                    <a:srgbClr val="2B91AF"/>
                  </a:solidFill>
                  <a:latin typeface="Consolas"/>
                  <a:ea typeface="Consolas"/>
                  <a:cs typeface="Consolas"/>
                  <a:sym typeface="Consolas"/>
                </a:rPr>
                <a:t>ThreadStart</a:t>
              </a:r>
              <a:r>
                <a:rPr>
                  <a:latin typeface="Consolas"/>
                  <a:ea typeface="Consolas"/>
                  <a:cs typeface="Consolas"/>
                  <a:sym typeface="Consolas"/>
                </a:rPr>
                <a:t>();</a:t>
              </a:r>
              <a:endParaRPr>
                <a:latin typeface="Times New Roman"/>
                <a:ea typeface="Times New Roman"/>
                <a:cs typeface="Times New Roman"/>
                <a:sym typeface="Times New Roman"/>
              </a:endParaRPr>
            </a:p>
            <a:p>
              <a:r>
                <a:rPr>
                  <a:solidFill>
                    <a:srgbClr val="0000FF"/>
                  </a:solidFill>
                  <a:latin typeface="Consolas"/>
                  <a:ea typeface="Consolas"/>
                  <a:cs typeface="Consolas"/>
                  <a:sym typeface="Consolas"/>
                </a:rPr>
                <a:t>public</a:t>
              </a:r>
              <a:r>
                <a:rPr>
                  <a:latin typeface="Consolas"/>
                  <a:ea typeface="Consolas"/>
                  <a:cs typeface="Consolas"/>
                  <a:sym typeface="Consolas"/>
                </a:rPr>
                <a:t> </a:t>
              </a:r>
              <a:r>
                <a:rPr>
                  <a:solidFill>
                    <a:srgbClr val="0000FF"/>
                  </a:solidFill>
                  <a:latin typeface="Consolas"/>
                  <a:ea typeface="Consolas"/>
                  <a:cs typeface="Consolas"/>
                  <a:sym typeface="Consolas"/>
                </a:rPr>
                <a:t>delegate</a:t>
              </a:r>
              <a:r>
                <a:rPr>
                  <a:latin typeface="Consolas"/>
                  <a:ea typeface="Consolas"/>
                  <a:cs typeface="Consolas"/>
                  <a:sym typeface="Consolas"/>
                </a:rPr>
                <a:t> </a:t>
              </a:r>
              <a:r>
                <a:rPr>
                  <a:solidFill>
                    <a:srgbClr val="0000FF"/>
                  </a:solidFill>
                  <a:latin typeface="Consolas"/>
                  <a:ea typeface="Consolas"/>
                  <a:cs typeface="Consolas"/>
                  <a:sym typeface="Consolas"/>
                </a:rPr>
                <a:t>void</a:t>
              </a:r>
              <a:r>
                <a:rPr>
                  <a:latin typeface="Consolas"/>
                  <a:ea typeface="Consolas"/>
                  <a:cs typeface="Consolas"/>
                  <a:sym typeface="Consolas"/>
                </a:rPr>
                <a:t> </a:t>
              </a:r>
              <a:r>
                <a:rPr>
                  <a:solidFill>
                    <a:srgbClr val="2B91AF"/>
                  </a:solidFill>
                  <a:latin typeface="Consolas"/>
                  <a:ea typeface="Consolas"/>
                  <a:cs typeface="Consolas"/>
                  <a:sym typeface="Consolas"/>
                </a:rPr>
                <a:t>ParameterizedThreadStart</a:t>
              </a:r>
              <a:r>
                <a:rPr>
                  <a:latin typeface="Consolas"/>
                  <a:ea typeface="Consolas"/>
                  <a:cs typeface="Consolas"/>
                  <a:sym typeface="Consolas"/>
                </a:rPr>
                <a:t>(</a:t>
              </a:r>
              <a:r>
                <a:rPr>
                  <a:solidFill>
                    <a:srgbClr val="0000FF"/>
                  </a:solidFill>
                  <a:latin typeface="Consolas"/>
                  <a:ea typeface="Consolas"/>
                  <a:cs typeface="Consolas"/>
                  <a:sym typeface="Consolas"/>
                </a:rPr>
                <a:t>object</a:t>
              </a:r>
              <a:r>
                <a:rPr>
                  <a:latin typeface="Consolas"/>
                  <a:ea typeface="Consolas"/>
                  <a:cs typeface="Consolas"/>
                  <a:sym typeface="Consolas"/>
                </a:rPr>
                <a:t> obj);</a:t>
              </a:r>
            </a:p>
          </p:txBody>
        </p:sp>
      </p:grpSp>
    </p:spTree>
  </p:cSld>
  <p:clrMapOvr>
    <a:masterClrMapping/>
  </p:clrMapOvr>
  <p:transition spd="slow"/>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1" name="Shape 1291"/>
          <p:cNvSpPr>
            <a:spLocks noGrp="1"/>
          </p:cNvSpPr>
          <p:nvPr>
            <p:ph type="title"/>
          </p:nvPr>
        </p:nvSpPr>
        <p:spPr>
          <a:xfrm>
            <a:off x="249647" y="179342"/>
            <a:ext cx="9599270" cy="365132"/>
          </a:xfrm>
          <a:prstGeom prst="rect">
            <a:avLst/>
          </a:prstGeom>
        </p:spPr>
        <p:txBody>
          <a:bodyPr>
            <a:normAutofit fontScale="90000"/>
          </a:bodyPr>
          <a:lstStyle/>
          <a:p>
            <a:pPr>
              <a:tabLst>
                <a:tab pos="8229600" algn="r"/>
              </a:tabLst>
            </a:pPr>
            <a:r>
              <a:t>Концепции библиотеки Parallel Framework (PFX)</a:t>
            </a:r>
          </a:p>
        </p:txBody>
      </p:sp>
      <p:pic>
        <p:nvPicPr>
          <p:cNvPr id="1292" name="image25.png"/>
          <p:cNvPicPr>
            <a:picLocks noChangeAspect="1"/>
          </p:cNvPicPr>
          <p:nvPr/>
        </p:nvPicPr>
        <p:blipFill>
          <a:blip r:embed="rId2">
            <a:extLst/>
          </a:blip>
          <a:stretch>
            <a:fillRect/>
          </a:stretch>
        </p:blipFill>
        <p:spPr>
          <a:xfrm>
            <a:off x="335279" y="3171825"/>
            <a:ext cx="5636897" cy="1628776"/>
          </a:xfrm>
          <a:prstGeom prst="rect">
            <a:avLst/>
          </a:prstGeom>
          <a:ln w="12700">
            <a:miter lim="400000"/>
          </a:ln>
        </p:spPr>
      </p:pic>
      <p:grpSp>
        <p:nvGrpSpPr>
          <p:cNvPr id="1295" name="Group 1295"/>
          <p:cNvGrpSpPr/>
          <p:nvPr/>
        </p:nvGrpSpPr>
        <p:grpSpPr>
          <a:xfrm>
            <a:off x="335279" y="741680"/>
            <a:ext cx="9471661" cy="2326640"/>
            <a:chOff x="0" y="0"/>
            <a:chExt cx="9471659" cy="2326639"/>
          </a:xfrm>
        </p:grpSpPr>
        <p:sp>
          <p:nvSpPr>
            <p:cNvPr id="1293" name="Shape 1293"/>
            <p:cNvSpPr/>
            <p:nvPr/>
          </p:nvSpPr>
          <p:spPr>
            <a:xfrm>
              <a:off x="0" y="20320"/>
              <a:ext cx="9471660" cy="2286001"/>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1294" name="Shape 1294"/>
            <p:cNvSpPr/>
            <p:nvPr/>
          </p:nvSpPr>
          <p:spPr>
            <a:xfrm>
              <a:off x="111592" y="0"/>
              <a:ext cx="9248476" cy="2326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spcBef>
                  <a:spcPts val="1000"/>
                </a:spcBef>
              </a:lvl1pPr>
            </a:lstStyle>
            <a:p>
              <a:r>
                <a:t>Библиотека PLINQ автоматизирует все этапы распараллеливания вычислений, включая разделение работы на задачи, выполнение этих задач различными потоками и объединение результатов в одну выходную последовательность. Ее использование называется декларативным (declarative). В противоположность этому, другие подходы являются императивными: в этом случае вам нужно явно написать код по разделению задачи и объединению результатов. В случае класса Parallel необходимо объединить результаты самостоятельно; в случае конструкций параллелизма задач - еще и самостоятельно разделить задачу</a:t>
              </a:r>
            </a:p>
          </p:txBody>
        </p:sp>
      </p:grpSp>
      <p:grpSp>
        <p:nvGrpSpPr>
          <p:cNvPr id="1298" name="Group 1298"/>
          <p:cNvGrpSpPr/>
          <p:nvPr/>
        </p:nvGrpSpPr>
        <p:grpSpPr>
          <a:xfrm>
            <a:off x="335279" y="5029200"/>
            <a:ext cx="9471661" cy="1066800"/>
            <a:chOff x="0" y="0"/>
            <a:chExt cx="9471659" cy="1066800"/>
          </a:xfrm>
        </p:grpSpPr>
        <p:sp>
          <p:nvSpPr>
            <p:cNvPr id="1296" name="Shape 1296"/>
            <p:cNvSpPr/>
            <p:nvPr/>
          </p:nvSpPr>
          <p:spPr>
            <a:xfrm>
              <a:off x="0" y="0"/>
              <a:ext cx="9471660" cy="10668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1297" name="Shape 1297"/>
            <p:cNvSpPr/>
            <p:nvPr/>
          </p:nvSpPr>
          <p:spPr>
            <a:xfrm>
              <a:off x="52076" y="208280"/>
              <a:ext cx="9367508"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spcBef>
                  <a:spcPts val="1000"/>
                </a:spcBef>
              </a:lvl1pPr>
            </a:lstStyle>
            <a:p>
              <a:r>
                <a:t>Параллельные коллекции (concurrent collections) и спин-примитивы (spinning primitives) помогают в решении низкоуровневых задач параллельного программирования</a:t>
              </a:r>
            </a:p>
          </p:txBody>
        </p:sp>
      </p:grpSp>
    </p:spTree>
  </p:cSld>
  <p:clrMapOvr>
    <a:masterClrMapping/>
  </p:clrMapOvr>
  <p:transition spd="slow"/>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 name="Shape 1300"/>
          <p:cNvSpPr>
            <a:spLocks noGrp="1"/>
          </p:cNvSpPr>
          <p:nvPr>
            <p:ph type="title"/>
          </p:nvPr>
        </p:nvSpPr>
        <p:spPr>
          <a:xfrm>
            <a:off x="249647" y="179342"/>
            <a:ext cx="9599270" cy="365132"/>
          </a:xfrm>
          <a:prstGeom prst="rect">
            <a:avLst/>
          </a:prstGeom>
        </p:spPr>
        <p:txBody>
          <a:bodyPr>
            <a:normAutofit fontScale="90000"/>
          </a:bodyPr>
          <a:lstStyle/>
          <a:p>
            <a:pPr>
              <a:tabLst>
                <a:tab pos="8229600" algn="r"/>
              </a:tabLst>
            </a:pPr>
            <a:r>
              <a:t>Концепции библиотеки Parallel Framework (PFX)</a:t>
            </a:r>
          </a:p>
        </p:txBody>
      </p:sp>
      <p:grpSp>
        <p:nvGrpSpPr>
          <p:cNvPr id="1303" name="Group 1303"/>
          <p:cNvGrpSpPr/>
          <p:nvPr/>
        </p:nvGrpSpPr>
        <p:grpSpPr>
          <a:xfrm>
            <a:off x="335279" y="736600"/>
            <a:ext cx="9471661" cy="3606800"/>
            <a:chOff x="0" y="0"/>
            <a:chExt cx="9471659" cy="3606800"/>
          </a:xfrm>
        </p:grpSpPr>
        <p:sp>
          <p:nvSpPr>
            <p:cNvPr id="1301" name="Shape 1301"/>
            <p:cNvSpPr/>
            <p:nvPr/>
          </p:nvSpPr>
          <p:spPr>
            <a:xfrm>
              <a:off x="0" y="0"/>
              <a:ext cx="9471660" cy="36068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endParaRPr/>
            </a:p>
          </p:txBody>
        </p:sp>
        <p:sp>
          <p:nvSpPr>
            <p:cNvPr id="1302" name="Shape 1302"/>
            <p:cNvSpPr/>
            <p:nvPr/>
          </p:nvSpPr>
          <p:spPr>
            <a:xfrm>
              <a:off x="176068" y="81280"/>
              <a:ext cx="9119524" cy="3444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r>
                <a:t>Некоторые конструкции параллельного программирования также иногда применяются в классических задачах многопоточности:</a:t>
              </a:r>
            </a:p>
            <a:p>
              <a:pPr marL="285750" indent="-285750" algn="just">
                <a:buSzPct val="100000"/>
                <a:buFont typeface="Arial"/>
                <a:buChar char="•"/>
              </a:pPr>
              <a:r>
                <a:t>PLINQ  и класс Parallel полезны, когда нужно выполнить операции параллельно и дождаться окончания их выполнения (структурный параллелизм, structured parallelism). Это включает задачи, не требующие нагрузки центрального процессора, такие как вызов Web-сервиса</a:t>
              </a:r>
            </a:p>
            <a:p>
              <a:pPr marL="285750" indent="-285750" algn="just">
                <a:buSzPct val="100000"/>
                <a:buFont typeface="Arial"/>
                <a:buChar char="•"/>
              </a:pPr>
              <a:r>
                <a:t>Конструкции параллелизма задач  полезны, когда нужно выполнить некоторую операцию в потоке из пула потоков, а также управлять последовательностью выполняемых действий с помощью продолжений (continuations) и родительских/дочерних задач</a:t>
              </a:r>
            </a:p>
            <a:p>
              <a:pPr marL="285750" indent="-285750" algn="just">
                <a:buSzPct val="100000"/>
                <a:buFont typeface="Arial"/>
                <a:buChar char="•"/>
              </a:pPr>
              <a:r>
                <a:t>Параллельные коллекции  иногда полезны, когда нужна потокобезопасная очередь, стек или словарь</a:t>
              </a:r>
            </a:p>
          </p:txBody>
        </p:sp>
      </p:grpSp>
    </p:spTree>
  </p:cSld>
  <p:clrMapOvr>
    <a:masterClrMapping/>
  </p:clrMapOvr>
  <p:transition spd="slow"/>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5" name="Shape 1305"/>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Параллелизм на уровне задач</a:t>
            </a:r>
          </a:p>
        </p:txBody>
      </p:sp>
      <p:grpSp>
        <p:nvGrpSpPr>
          <p:cNvPr id="1308" name="Group 1308"/>
          <p:cNvGrpSpPr/>
          <p:nvPr/>
        </p:nvGrpSpPr>
        <p:grpSpPr>
          <a:xfrm>
            <a:off x="206463" y="714037"/>
            <a:ext cx="9645474" cy="3329515"/>
            <a:chOff x="0" y="0"/>
            <a:chExt cx="9645472" cy="3329514"/>
          </a:xfrm>
        </p:grpSpPr>
        <p:sp>
          <p:nvSpPr>
            <p:cNvPr id="1306" name="Shape 1306"/>
            <p:cNvSpPr/>
            <p:nvPr/>
          </p:nvSpPr>
          <p:spPr>
            <a:xfrm>
              <a:off x="0" y="0"/>
              <a:ext cx="9645473" cy="3329515"/>
            </a:xfrm>
            <a:prstGeom prst="roundRect">
              <a:avLst>
                <a:gd name="adj" fmla="val 11653"/>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lgn="just">
                <a:spcBef>
                  <a:spcPts val="1000"/>
                </a:spcBef>
              </a:pPr>
              <a:endParaRPr/>
            </a:p>
          </p:txBody>
        </p:sp>
        <p:sp>
          <p:nvSpPr>
            <p:cNvPr id="1307" name="Shape 1307"/>
            <p:cNvSpPr/>
            <p:nvPr/>
          </p:nvSpPr>
          <p:spPr>
            <a:xfrm>
              <a:off x="113640" y="266304"/>
              <a:ext cx="9418193" cy="294201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pPr algn="just">
                <a:spcBef>
                  <a:spcPts val="1000"/>
                </a:spcBef>
              </a:pPr>
              <a:endParaRPr lang="ru-RU" dirty="0" smtClean="0"/>
            </a:p>
            <a:p>
              <a:pPr algn="just">
                <a:spcBef>
                  <a:spcPts val="1000"/>
                </a:spcBef>
              </a:pPr>
              <a:endParaRPr lang="ru-RU" dirty="0"/>
            </a:p>
            <a:p>
              <a:pPr algn="just">
                <a:spcBef>
                  <a:spcPts val="1000"/>
                </a:spcBef>
              </a:pPr>
              <a:endParaRPr lang="ru-RU" dirty="0" smtClean="0"/>
            </a:p>
            <a:p>
              <a:pPr algn="just">
                <a:spcBef>
                  <a:spcPts val="1000"/>
                </a:spcBef>
              </a:pPr>
              <a:endParaRPr lang="ru-RU" dirty="0"/>
            </a:p>
            <a:p>
              <a:pPr algn="just">
                <a:spcBef>
                  <a:spcPts val="1000"/>
                </a:spcBef>
              </a:pPr>
              <a:r>
                <a:rPr dirty="0" smtClean="0"/>
                <a:t>Потоки </a:t>
              </a:r>
              <a:r>
                <a:rPr dirty="0"/>
                <a:t>- это низкоуровневый инструмент для организации параллельных вычислений, обладает следующими ограничениями</a:t>
              </a:r>
            </a:p>
            <a:p>
              <a:pPr marL="180473" indent="-180473" algn="just">
                <a:spcBef>
                  <a:spcPts val="1000"/>
                </a:spcBef>
                <a:buSzPct val="100000"/>
                <a:buChar char="•"/>
              </a:pPr>
              <a:r>
                <a:rPr dirty="0"/>
                <a:t>не существует простого способа получить возвращаемое значение обратно из потока, для которого выполняется Join (только разделяемое поле)</a:t>
              </a:r>
            </a:p>
            <a:p>
              <a:pPr marL="180473" indent="-180473" algn="just">
                <a:spcBef>
                  <a:spcPts val="1000"/>
                </a:spcBef>
                <a:buSzPct val="100000"/>
                <a:buChar char="•"/>
              </a:pPr>
              <a:r>
                <a:rPr dirty="0"/>
                <a:t>после завершения поток нельзя запустить как-то по другому (можно только присоединится)</a:t>
              </a:r>
            </a:p>
            <a:p>
              <a:pPr algn="just">
                <a:spcBef>
                  <a:spcPts val="1000"/>
                </a:spcBef>
              </a:pPr>
              <a:r>
                <a:rPr dirty="0"/>
                <a:t>как следствие,  препятствие мелкомодульному параллелизму</a:t>
              </a:r>
            </a:p>
            <a:p>
              <a:pPr algn="just">
                <a:spcBef>
                  <a:spcPts val="1000"/>
                </a:spcBef>
              </a:pPr>
              <a:r>
                <a:rPr dirty="0"/>
                <a:t>прямое использование потоков - производительность</a:t>
              </a:r>
            </a:p>
            <a:p>
              <a:pPr algn="just">
                <a:spcBef>
                  <a:spcPts val="1000"/>
                </a:spcBef>
              </a:pPr>
              <a:endParaRPr dirty="0"/>
            </a:p>
            <a:p>
              <a:pPr algn="just">
                <a:spcBef>
                  <a:spcPts val="1000"/>
                </a:spcBef>
              </a:pPr>
              <a:endParaRPr dirty="0"/>
            </a:p>
            <a:p>
              <a:pPr algn="just">
                <a:spcBef>
                  <a:spcPts val="1000"/>
                </a:spcBef>
              </a:pPr>
              <a:endParaRPr dirty="0"/>
            </a:p>
            <a:p>
              <a:pPr algn="just">
                <a:spcBef>
                  <a:spcPts val="1000"/>
                </a:spcBef>
              </a:pPr>
              <a:endParaRPr dirty="0"/>
            </a:p>
            <a:p>
              <a:pPr algn="just">
                <a:spcBef>
                  <a:spcPts val="1000"/>
                </a:spcBef>
              </a:pPr>
              <a:endParaRPr dirty="0"/>
            </a:p>
          </p:txBody>
        </p:sp>
      </p:grpSp>
      <p:grpSp>
        <p:nvGrpSpPr>
          <p:cNvPr id="1311" name="Group 1311"/>
          <p:cNvGrpSpPr/>
          <p:nvPr/>
        </p:nvGrpSpPr>
        <p:grpSpPr>
          <a:xfrm>
            <a:off x="251460" y="4267200"/>
            <a:ext cx="9555480" cy="1441996"/>
            <a:chOff x="0" y="0"/>
            <a:chExt cx="9555479" cy="1441995"/>
          </a:xfrm>
        </p:grpSpPr>
        <p:sp>
          <p:nvSpPr>
            <p:cNvPr id="1309" name="Shape 1309"/>
            <p:cNvSpPr/>
            <p:nvPr/>
          </p:nvSpPr>
          <p:spPr>
            <a:xfrm>
              <a:off x="0" y="0"/>
              <a:ext cx="9555480" cy="1441996"/>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defRPr sz="1600"/>
              </a:pPr>
              <a:endParaRPr/>
            </a:p>
          </p:txBody>
        </p:sp>
        <p:sp>
          <p:nvSpPr>
            <p:cNvPr id="1310" name="Shape 1310"/>
            <p:cNvSpPr/>
            <p:nvPr/>
          </p:nvSpPr>
          <p:spPr>
            <a:xfrm>
              <a:off x="0" y="70186"/>
              <a:ext cx="9555480" cy="103095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r>
                <a:rPr sz="1600">
                  <a:solidFill>
                    <a:srgbClr val="008000"/>
                  </a:solidFill>
                  <a:latin typeface="Consolas"/>
                  <a:ea typeface="Consolas"/>
                  <a:cs typeface="Consolas"/>
                  <a:sym typeface="Consolas"/>
                </a:rPr>
                <a:t>// Task is in System.Threading.Tasks</a:t>
              </a:r>
              <a:endParaRPr sz="1600">
                <a:latin typeface="Consolas"/>
                <a:ea typeface="Consolas"/>
                <a:cs typeface="Consolas"/>
                <a:sym typeface="Consolas"/>
              </a:endParaRPr>
            </a:p>
            <a:p>
              <a:r>
                <a:rPr sz="1600">
                  <a:latin typeface="Consolas"/>
                  <a:ea typeface="Consolas"/>
                  <a:cs typeface="Consolas"/>
                  <a:sym typeface="Consolas"/>
                </a:rPr>
                <a:t>Task.Run (() =&gt; Console.WriteLine (</a:t>
              </a:r>
              <a:r>
                <a:rPr sz="1600">
                  <a:solidFill>
                    <a:srgbClr val="DC1414"/>
                  </a:solidFill>
                  <a:latin typeface="Consolas"/>
                  <a:ea typeface="Consolas"/>
                  <a:cs typeface="Consolas"/>
                  <a:sym typeface="Consolas"/>
                </a:rPr>
                <a:t>"Hello from the thread pool"</a:t>
              </a:r>
              <a:r>
                <a:rPr sz="1600">
                  <a:latin typeface="Consolas"/>
                  <a:ea typeface="Consolas"/>
                  <a:cs typeface="Consolas"/>
                  <a:sym typeface="Consolas"/>
                </a:rPr>
                <a:t>));</a:t>
              </a:r>
            </a:p>
            <a:p>
              <a:endParaRPr sz="1600">
                <a:latin typeface="Consolas"/>
                <a:ea typeface="Consolas"/>
                <a:cs typeface="Consolas"/>
                <a:sym typeface="Consolas"/>
              </a:endParaRPr>
            </a:p>
            <a:p>
              <a:r>
                <a:rPr sz="1600">
                  <a:latin typeface="Consolas"/>
                  <a:ea typeface="Consolas"/>
                  <a:cs typeface="Consolas"/>
                  <a:sym typeface="Consolas"/>
                </a:rPr>
                <a:t>ThreadPool.QueueUserWorkItem (notUsed =&gt; Console.WriteLine (</a:t>
              </a:r>
              <a:r>
                <a:rPr sz="1600">
                  <a:solidFill>
                    <a:srgbClr val="DC1414"/>
                  </a:solidFill>
                  <a:latin typeface="Consolas"/>
                  <a:ea typeface="Consolas"/>
                  <a:cs typeface="Consolas"/>
                  <a:sym typeface="Consolas"/>
                </a:rPr>
                <a:t>"Hello"</a:t>
              </a:r>
              <a:r>
                <a:rPr sz="1600">
                  <a:latin typeface="Consolas"/>
                  <a:ea typeface="Consolas"/>
                  <a:cs typeface="Consolas"/>
                  <a:sym typeface="Consolas"/>
                </a:rPr>
                <a:t>));</a:t>
              </a:r>
            </a:p>
          </p:txBody>
        </p:sp>
      </p:grpSp>
    </p:spTree>
  </p:cSld>
  <p:clrMapOvr>
    <a:masterClrMapping/>
  </p:clrMapOvr>
  <p:transition spd="slow"/>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5" name="Shape 1315"/>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Параллелизм на уровне задач</a:t>
            </a:r>
          </a:p>
        </p:txBody>
      </p:sp>
      <p:grpSp>
        <p:nvGrpSpPr>
          <p:cNvPr id="1318" name="Group 1318"/>
          <p:cNvGrpSpPr/>
          <p:nvPr/>
        </p:nvGrpSpPr>
        <p:grpSpPr>
          <a:xfrm>
            <a:off x="321309" y="838200"/>
            <a:ext cx="9471661" cy="2209801"/>
            <a:chOff x="0" y="58420"/>
            <a:chExt cx="9471659" cy="2209800"/>
          </a:xfrm>
        </p:grpSpPr>
        <p:sp>
          <p:nvSpPr>
            <p:cNvPr id="1316" name="Shape 1316"/>
            <p:cNvSpPr/>
            <p:nvPr/>
          </p:nvSpPr>
          <p:spPr>
            <a:xfrm>
              <a:off x="0" y="58420"/>
              <a:ext cx="9471660" cy="2209801"/>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endParaRPr/>
            </a:p>
          </p:txBody>
        </p:sp>
        <p:sp>
          <p:nvSpPr>
            <p:cNvPr id="1317" name="Shape 1317"/>
            <p:cNvSpPr/>
            <p:nvPr/>
          </p:nvSpPr>
          <p:spPr>
            <a:xfrm>
              <a:off x="107874" y="139700"/>
              <a:ext cx="9255912" cy="2047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r>
                <a:rPr b="1"/>
                <a:t>Параллелизм на уровне задач</a:t>
              </a:r>
              <a:r>
                <a:rPr i="1"/>
                <a:t> </a:t>
              </a:r>
              <a:r>
                <a:t>базовый уровень библиотеки Parallel Extensions. Task (задача) - абстракция, представляющей асинхронную операцию, которая может быть подкреплена или не подкреплена потоком</a:t>
              </a:r>
            </a:p>
            <a:p>
              <a:pPr algn="just"/>
              <a:r>
                <a:t>Исполнением задач управляет специальный планировщик задач, учитывающий фактическое число процессорных ядер (несколько задач могут разделять один и тот же поток) (пул потоков) Для представления задач используются классы Task и Task&lt;T&gt; пространстве имен System.Threading.Tasks</a:t>
              </a:r>
            </a:p>
          </p:txBody>
        </p:sp>
      </p:grpSp>
      <p:graphicFrame>
        <p:nvGraphicFramePr>
          <p:cNvPr id="1319" name="Table 1319"/>
          <p:cNvGraphicFramePr/>
          <p:nvPr/>
        </p:nvGraphicFramePr>
        <p:xfrm>
          <a:off x="349250" y="3368040"/>
          <a:ext cx="9443720" cy="3076392"/>
        </p:xfrm>
        <a:graphic>
          <a:graphicData uri="http://schemas.openxmlformats.org/drawingml/2006/table">
            <a:tbl>
              <a:tblPr firstRow="1">
                <a:tableStyleId>{4C3C2611-4C71-4FC5-86AE-919BDF0F9419}</a:tableStyleId>
              </a:tblPr>
              <a:tblGrid>
                <a:gridCol w="2668270"/>
                <a:gridCol w="6775450"/>
              </a:tblGrid>
              <a:tr h="406052">
                <a:tc>
                  <a:txBody>
                    <a:bodyPr/>
                    <a:lstStyle/>
                    <a:p>
                      <a:pPr algn="ctr">
                        <a:defRPr sz="1800" i="0"/>
                      </a:pPr>
                      <a:r>
                        <a:t>Класс</a:t>
                      </a:r>
                    </a:p>
                  </a:txBody>
                  <a:tcPr marL="45720" marR="45720" anchor="ctr" horzOverflow="overflow">
                    <a:lnL w="12700">
                      <a:solidFill>
                        <a:schemeClr val="accent1"/>
                      </a:solidFill>
                      <a:bevel/>
                    </a:lnL>
                    <a:lnT w="12700">
                      <a:solidFill>
                        <a:schemeClr val="accent1"/>
                      </a:solidFill>
                      <a:bevel/>
                    </a:lnT>
                    <a:lnB w="12700">
                      <a:solidFill>
                        <a:schemeClr val="accent1"/>
                      </a:solidFill>
                      <a:bevel/>
                    </a:lnB>
                  </a:tcPr>
                </a:tc>
                <a:tc>
                  <a:txBody>
                    <a:bodyPr/>
                    <a:lstStyle/>
                    <a:p>
                      <a:pPr algn="ctr">
                        <a:defRPr sz="1800" i="0"/>
                      </a:pPr>
                      <a:r>
                        <a:t>Назначение</a:t>
                      </a:r>
                    </a:p>
                  </a:txBody>
                  <a:tcPr marL="45720" marR="45720" anchor="ctr" horzOverflow="overflow">
                    <a:lnR w="12700">
                      <a:solidFill>
                        <a:schemeClr val="accent1"/>
                      </a:solidFill>
                      <a:bevel/>
                    </a:lnR>
                    <a:lnT w="12700">
                      <a:solidFill>
                        <a:schemeClr val="accent1"/>
                      </a:solidFill>
                      <a:bevel/>
                    </a:lnT>
                    <a:lnB w="12700">
                      <a:solidFill>
                        <a:schemeClr val="accent1"/>
                      </a:solidFill>
                      <a:bevel/>
                    </a:lnB>
                  </a:tcPr>
                </a:tc>
              </a:tr>
              <a:tr h="406052">
                <a:tc>
                  <a:txBody>
                    <a:bodyPr/>
                    <a:lstStyle/>
                    <a:p>
                      <a:pPr algn="ctr">
                        <a:defRPr sz="1800" b="0" i="0"/>
                      </a:pPr>
                      <a:r>
                        <a:t>Task</a:t>
                      </a:r>
                    </a:p>
                  </a:txBody>
                  <a:tcPr marL="45720" marR="45720" anchor="ctr" horzOverflow="overflow">
                    <a:lnL w="12700">
                      <a:solidFill>
                        <a:schemeClr val="accent1"/>
                      </a:solidFill>
                      <a:bevel/>
                    </a:lnL>
                    <a:lnR w="12700">
                      <a:miter lim="400000"/>
                    </a:lnR>
                    <a:lnT w="12700">
                      <a:solidFill>
                        <a:schemeClr val="accent1"/>
                      </a:solidFill>
                      <a:bevel/>
                    </a:lnT>
                    <a:lnB w="12700">
                      <a:solidFill>
                        <a:schemeClr val="accent1"/>
                      </a:solidFill>
                      <a:bevel/>
                    </a:lnB>
                    <a:solidFill>
                      <a:srgbClr val="FFFFFF"/>
                    </a:solidFill>
                  </a:tcPr>
                </a:tc>
                <a:tc>
                  <a:txBody>
                    <a:bodyPr/>
                    <a:lstStyle/>
                    <a:p>
                      <a:pPr algn="just">
                        <a:defRPr sz="1800" b="0" i="0"/>
                      </a:pPr>
                      <a:r>
                        <a:t>Для управления единицей работы</a:t>
                      </a:r>
                    </a:p>
                  </a:txBody>
                  <a:tcPr marL="45720" marR="45720" anchor="ctr" horzOverflow="overflow">
                    <a:lnL w="12700">
                      <a:miter lim="400000"/>
                    </a:lnL>
                    <a:lnR w="12700">
                      <a:solidFill>
                        <a:schemeClr val="accent1"/>
                      </a:solidFill>
                      <a:bevel/>
                    </a:lnR>
                    <a:lnT w="12700">
                      <a:solidFill>
                        <a:schemeClr val="accent1"/>
                      </a:solidFill>
                      <a:bevel/>
                    </a:lnT>
                    <a:lnB w="12700">
                      <a:solidFill>
                        <a:schemeClr val="accent1"/>
                      </a:solidFill>
                      <a:bevel/>
                    </a:lnB>
                    <a:solidFill>
                      <a:srgbClr val="FFFFFF"/>
                    </a:solidFill>
                  </a:tcPr>
                </a:tc>
              </a:tr>
              <a:tr h="406052">
                <a:tc>
                  <a:txBody>
                    <a:bodyPr/>
                    <a:lstStyle/>
                    <a:p>
                      <a:pPr algn="ctr">
                        <a:defRPr sz="1800" b="0" i="0"/>
                      </a:pPr>
                      <a:r>
                        <a:t>Task&lt;TResult&gt;</a:t>
                      </a:r>
                    </a:p>
                  </a:txBody>
                  <a:tcPr marL="45720" marR="45720" anchor="ctr" horzOverflow="overflow">
                    <a:lnL w="12700">
                      <a:solidFill>
                        <a:schemeClr val="accent1"/>
                      </a:solidFill>
                      <a:bevel/>
                    </a:lnL>
                    <a:lnR w="12700">
                      <a:miter lim="400000"/>
                    </a:lnR>
                    <a:lnT w="12700">
                      <a:solidFill>
                        <a:schemeClr val="accent1"/>
                      </a:solidFill>
                      <a:bevel/>
                    </a:lnT>
                    <a:lnB w="12700">
                      <a:solidFill>
                        <a:schemeClr val="accent1"/>
                      </a:solidFill>
                      <a:bevel/>
                    </a:lnB>
                    <a:solidFill>
                      <a:srgbClr val="FFFFFF"/>
                    </a:solidFill>
                  </a:tcPr>
                </a:tc>
                <a:tc>
                  <a:txBody>
                    <a:bodyPr/>
                    <a:lstStyle/>
                    <a:p>
                      <a:pPr algn="just">
                        <a:defRPr sz="1800" b="0" i="0"/>
                      </a:pPr>
                      <a:r>
                        <a:t>Для управления единицей работы, которая возвращает значение</a:t>
                      </a:r>
                    </a:p>
                  </a:txBody>
                  <a:tcPr marL="45720" marR="45720" anchor="ctr" horzOverflow="overflow">
                    <a:lnL w="12700">
                      <a:miter lim="400000"/>
                    </a:lnL>
                    <a:lnR w="12700">
                      <a:solidFill>
                        <a:schemeClr val="accent1"/>
                      </a:solidFill>
                      <a:bevel/>
                    </a:lnR>
                    <a:lnT w="12700">
                      <a:solidFill>
                        <a:schemeClr val="accent1"/>
                      </a:solidFill>
                      <a:bevel/>
                    </a:lnT>
                    <a:lnB w="12700">
                      <a:solidFill>
                        <a:schemeClr val="accent1"/>
                      </a:solidFill>
                      <a:bevel/>
                    </a:lnB>
                    <a:solidFill>
                      <a:srgbClr val="FFFFFF"/>
                    </a:solidFill>
                  </a:tcPr>
                </a:tc>
              </a:tr>
              <a:tr h="406052">
                <a:tc>
                  <a:txBody>
                    <a:bodyPr/>
                    <a:lstStyle/>
                    <a:p>
                      <a:pPr algn="ctr">
                        <a:defRPr sz="1800" b="0" i="0"/>
                      </a:pPr>
                      <a:r>
                        <a:t>TaskFactory</a:t>
                      </a:r>
                    </a:p>
                  </a:txBody>
                  <a:tcPr marL="45720" marR="45720" anchor="ctr" horzOverflow="overflow">
                    <a:lnL w="12700">
                      <a:solidFill>
                        <a:schemeClr val="accent1"/>
                      </a:solidFill>
                      <a:bevel/>
                    </a:lnL>
                    <a:lnR w="12700">
                      <a:miter lim="400000"/>
                    </a:lnR>
                    <a:lnT w="12700">
                      <a:solidFill>
                        <a:schemeClr val="accent1"/>
                      </a:solidFill>
                      <a:bevel/>
                    </a:lnT>
                    <a:lnB w="12700">
                      <a:solidFill>
                        <a:schemeClr val="accent1"/>
                      </a:solidFill>
                      <a:bevel/>
                    </a:lnB>
                    <a:solidFill>
                      <a:srgbClr val="FFFFFF"/>
                    </a:solidFill>
                  </a:tcPr>
                </a:tc>
                <a:tc>
                  <a:txBody>
                    <a:bodyPr/>
                    <a:lstStyle/>
                    <a:p>
                      <a:pPr algn="just">
                        <a:defRPr sz="1800" b="0" i="0"/>
                      </a:pPr>
                      <a:r>
                        <a:t>Для создания задач</a:t>
                      </a:r>
                    </a:p>
                  </a:txBody>
                  <a:tcPr marL="45720" marR="45720" anchor="ctr" horzOverflow="overflow">
                    <a:lnL w="12700">
                      <a:miter lim="400000"/>
                    </a:lnL>
                    <a:lnR w="12700">
                      <a:solidFill>
                        <a:schemeClr val="accent1"/>
                      </a:solidFill>
                      <a:bevel/>
                    </a:lnR>
                    <a:lnT w="12700">
                      <a:solidFill>
                        <a:schemeClr val="accent1"/>
                      </a:solidFill>
                      <a:bevel/>
                    </a:lnT>
                    <a:lnB w="12700">
                      <a:solidFill>
                        <a:schemeClr val="accent1"/>
                      </a:solidFill>
                      <a:bevel/>
                    </a:lnB>
                    <a:solidFill>
                      <a:srgbClr val="FFFFFF"/>
                    </a:solidFill>
                  </a:tcPr>
                </a:tc>
              </a:tr>
              <a:tr h="406052">
                <a:tc>
                  <a:txBody>
                    <a:bodyPr/>
                    <a:lstStyle/>
                    <a:p>
                      <a:pPr algn="ctr">
                        <a:defRPr sz="1800" b="0" i="0"/>
                      </a:pPr>
                      <a:r>
                        <a:t>TaskFactory&lt;TResult&gt;</a:t>
                      </a:r>
                    </a:p>
                  </a:txBody>
                  <a:tcPr marL="45720" marR="45720" anchor="ctr" horzOverflow="overflow">
                    <a:lnL w="12700">
                      <a:solidFill>
                        <a:schemeClr val="accent1"/>
                      </a:solidFill>
                      <a:bevel/>
                    </a:lnL>
                    <a:lnR w="12700">
                      <a:miter lim="400000"/>
                    </a:lnR>
                    <a:lnT w="12700">
                      <a:solidFill>
                        <a:schemeClr val="accent1"/>
                      </a:solidFill>
                      <a:bevel/>
                    </a:lnT>
                    <a:lnB w="12700">
                      <a:solidFill>
                        <a:schemeClr val="accent1"/>
                      </a:solidFill>
                      <a:bevel/>
                    </a:lnB>
                    <a:solidFill>
                      <a:srgbClr val="FFFFFF"/>
                    </a:solidFill>
                  </a:tcPr>
                </a:tc>
                <a:tc>
                  <a:txBody>
                    <a:bodyPr/>
                    <a:lstStyle/>
                    <a:p>
                      <a:pPr algn="just">
                        <a:defRPr sz="1800" b="0" i="0"/>
                      </a:pPr>
                      <a:r>
                        <a:t>Для создания задач и продолжений с тем же типом возвращаемого значения</a:t>
                      </a:r>
                    </a:p>
                  </a:txBody>
                  <a:tcPr marL="45720" marR="45720" anchor="ctr" horzOverflow="overflow">
                    <a:lnL w="12700">
                      <a:miter lim="400000"/>
                    </a:lnL>
                    <a:lnR w="12700">
                      <a:solidFill>
                        <a:schemeClr val="accent1"/>
                      </a:solidFill>
                      <a:bevel/>
                    </a:lnR>
                    <a:lnT w="12700">
                      <a:solidFill>
                        <a:schemeClr val="accent1"/>
                      </a:solidFill>
                      <a:bevel/>
                    </a:lnT>
                    <a:lnB w="12700">
                      <a:solidFill>
                        <a:schemeClr val="accent1"/>
                      </a:solidFill>
                      <a:bevel/>
                    </a:lnB>
                    <a:solidFill>
                      <a:srgbClr val="FFFFFF"/>
                    </a:solidFill>
                  </a:tcPr>
                </a:tc>
              </a:tr>
              <a:tr h="406052">
                <a:tc>
                  <a:txBody>
                    <a:bodyPr/>
                    <a:lstStyle/>
                    <a:p>
                      <a:pPr algn="ctr">
                        <a:defRPr sz="1800" b="0" i="0"/>
                      </a:pPr>
                      <a:r>
                        <a:t>TaskScheduler</a:t>
                      </a:r>
                    </a:p>
                  </a:txBody>
                  <a:tcPr marL="45720" marR="45720" anchor="ctr" horzOverflow="overflow">
                    <a:lnL w="12700">
                      <a:solidFill>
                        <a:schemeClr val="accent1"/>
                      </a:solidFill>
                      <a:bevel/>
                    </a:lnL>
                    <a:lnR w="12700">
                      <a:miter lim="400000"/>
                    </a:lnR>
                    <a:lnT w="12700">
                      <a:solidFill>
                        <a:schemeClr val="accent1"/>
                      </a:solidFill>
                      <a:bevel/>
                    </a:lnT>
                    <a:lnB w="12700">
                      <a:solidFill>
                        <a:schemeClr val="accent1"/>
                      </a:solidFill>
                      <a:bevel/>
                    </a:lnB>
                    <a:solidFill>
                      <a:srgbClr val="FFFFFF"/>
                    </a:solidFill>
                  </a:tcPr>
                </a:tc>
                <a:tc>
                  <a:txBody>
                    <a:bodyPr/>
                    <a:lstStyle/>
                    <a:p>
                      <a:pPr algn="just">
                        <a:defRPr sz="1800" b="0" i="0"/>
                      </a:pPr>
                      <a:r>
                        <a:t>Для управления планировщиком задач</a:t>
                      </a:r>
                    </a:p>
                  </a:txBody>
                  <a:tcPr marL="45720" marR="45720" anchor="ctr" horzOverflow="overflow">
                    <a:lnL w="12700">
                      <a:miter lim="400000"/>
                    </a:lnL>
                    <a:lnR w="12700">
                      <a:solidFill>
                        <a:schemeClr val="accent1"/>
                      </a:solidFill>
                      <a:bevel/>
                    </a:lnR>
                    <a:lnT w="12700">
                      <a:solidFill>
                        <a:schemeClr val="accent1"/>
                      </a:solidFill>
                      <a:bevel/>
                    </a:lnT>
                    <a:lnB w="12700">
                      <a:solidFill>
                        <a:schemeClr val="accent1"/>
                      </a:solidFill>
                      <a:bevel/>
                    </a:lnB>
                    <a:solidFill>
                      <a:srgbClr val="FFFFFF"/>
                    </a:solidFill>
                  </a:tcPr>
                </a:tc>
              </a:tr>
              <a:tr h="406052">
                <a:tc>
                  <a:txBody>
                    <a:bodyPr/>
                    <a:lstStyle/>
                    <a:p>
                      <a:pPr algn="ctr">
                        <a:defRPr sz="1800" b="0" i="0"/>
                      </a:pPr>
                      <a:r>
                        <a:t>TaskCompletionSource</a:t>
                      </a:r>
                    </a:p>
                  </a:txBody>
                  <a:tcPr marL="45720" marR="45720" anchor="ctr" horzOverflow="overflow">
                    <a:lnL w="12700">
                      <a:solidFill>
                        <a:schemeClr val="accent1"/>
                      </a:solidFill>
                      <a:bevel/>
                    </a:lnL>
                    <a:lnR w="12700">
                      <a:miter lim="400000"/>
                    </a:lnR>
                    <a:lnT w="12700">
                      <a:solidFill>
                        <a:schemeClr val="accent1"/>
                      </a:solidFill>
                      <a:bevel/>
                    </a:lnT>
                    <a:lnB w="12700">
                      <a:solidFill>
                        <a:schemeClr val="accent1"/>
                      </a:solidFill>
                      <a:bevel/>
                    </a:lnB>
                    <a:solidFill>
                      <a:srgbClr val="FFFFFF"/>
                    </a:solidFill>
                  </a:tcPr>
                </a:tc>
                <a:tc>
                  <a:txBody>
                    <a:bodyPr/>
                    <a:lstStyle/>
                    <a:p>
                      <a:pPr algn="just">
                        <a:defRPr sz="1800" b="0" i="0"/>
                      </a:pPr>
                      <a:r>
                        <a:t>Для ручного управления жизненным циклом задачи</a:t>
                      </a:r>
                    </a:p>
                  </a:txBody>
                  <a:tcPr marL="45720" marR="45720" anchor="ctr" horzOverflow="overflow">
                    <a:lnL w="12700">
                      <a:miter lim="400000"/>
                    </a:lnL>
                    <a:lnR w="12700">
                      <a:solidFill>
                        <a:schemeClr val="accent1"/>
                      </a:solidFill>
                      <a:bevel/>
                    </a:lnR>
                    <a:lnT w="12700">
                      <a:solidFill>
                        <a:schemeClr val="accent1"/>
                      </a:solidFill>
                      <a:bevel/>
                    </a:lnT>
                    <a:lnB w="12700">
                      <a:solidFill>
                        <a:schemeClr val="accent1"/>
                      </a:solidFill>
                      <a:bevel/>
                    </a:lnB>
                    <a:solidFill>
                      <a:srgbClr val="FFFFFF"/>
                    </a:solidFill>
                  </a:tcPr>
                </a:tc>
              </a:tr>
            </a:tbl>
          </a:graphicData>
        </a:graphic>
      </p:graphicFrame>
    </p:spTree>
  </p:cSld>
  <p:clrMapOvr>
    <a:masterClrMapping/>
  </p:clrMapOvr>
  <p:transition spd="slow"/>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 name="Shape 1321"/>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Параллелизм на уровне задач</a:t>
            </a:r>
          </a:p>
        </p:txBody>
      </p:sp>
      <p:graphicFrame>
        <p:nvGraphicFramePr>
          <p:cNvPr id="1322" name="Table 1322"/>
          <p:cNvGraphicFramePr/>
          <p:nvPr/>
        </p:nvGraphicFramePr>
        <p:xfrm>
          <a:off x="251459" y="762001"/>
          <a:ext cx="9513570" cy="5791196"/>
        </p:xfrm>
        <a:graphic>
          <a:graphicData uri="http://schemas.openxmlformats.org/drawingml/2006/table">
            <a:tbl>
              <a:tblPr firstRow="1" firstCol="1">
                <a:tableStyleId>{4C3C2611-4C71-4FC5-86AE-919BDF0F9419}</a:tableStyleId>
              </a:tblPr>
              <a:tblGrid>
                <a:gridCol w="1844040"/>
                <a:gridCol w="7669530"/>
              </a:tblGrid>
              <a:tr h="264237">
                <a:tc>
                  <a:txBody>
                    <a:bodyPr/>
                    <a:lstStyle/>
                    <a:p>
                      <a:pPr algn="ctr">
                        <a:defRPr sz="1800" i="0"/>
                      </a:pPr>
                      <a:r>
                        <a:rPr sz="1600"/>
                        <a:t>Имя элемента</a:t>
                      </a:r>
                    </a:p>
                  </a:txBody>
                  <a:tcPr marL="0" marR="0" marT="0" marB="0" anchor="ctr" horzOverflow="overflow">
                    <a:lnL>
                      <a:solidFill>
                        <a:srgbClr val="4A7EBB"/>
                      </a:solidFill>
                      <a:bevel/>
                    </a:lnL>
                    <a:lnB>
                      <a:solidFill>
                        <a:srgbClr val="4A7EBB"/>
                      </a:solidFill>
                      <a:bevel/>
                    </a:lnB>
                  </a:tcPr>
                </a:tc>
                <a:tc>
                  <a:txBody>
                    <a:bodyPr/>
                    <a:lstStyle/>
                    <a:p>
                      <a:pPr algn="ctr">
                        <a:defRPr sz="1800" i="0"/>
                      </a:pPr>
                      <a:r>
                        <a:rPr sz="1600"/>
                        <a:t>Описание</a:t>
                      </a:r>
                    </a:p>
                  </a:txBody>
                  <a:tcPr marL="0" marR="0" marT="0" marB="0" anchor="ctr" horzOverflow="overflow">
                    <a:lnR>
                      <a:solidFill>
                        <a:srgbClr val="4A7EBB"/>
                      </a:solidFill>
                      <a:bevel/>
                    </a:lnR>
                    <a:lnB>
                      <a:solidFill>
                        <a:srgbClr val="4A7EBB"/>
                      </a:solidFill>
                      <a:bevel/>
                    </a:lnB>
                  </a:tcPr>
                </a:tc>
              </a:tr>
              <a:tr h="264237">
                <a:tc>
                  <a:txBody>
                    <a:bodyPr/>
                    <a:lstStyle/>
                    <a:p>
                      <a:pPr algn="ctr">
                        <a:defRPr sz="1800" i="0"/>
                      </a:pPr>
                      <a:r>
                        <a:rPr sz="1400"/>
                        <a:t>AsyncState</a:t>
                      </a:r>
                    </a:p>
                  </a:txBody>
                  <a:tcPr marL="0" marR="0" marT="0" marB="0" anchor="ctr" horzOverflow="overflow">
                    <a:lnR>
                      <a:solidFill>
                        <a:srgbClr val="4A7EBB"/>
                      </a:solidFill>
                      <a:bevel/>
                    </a:lnR>
                    <a:lnT>
                      <a:solidFill>
                        <a:srgbClr val="4A7EBB"/>
                      </a:solidFill>
                      <a:bevel/>
                    </a:lnT>
                    <a:noFill/>
                  </a:tcPr>
                </a:tc>
                <a:tc>
                  <a:txBody>
                    <a:bodyPr/>
                    <a:lstStyle/>
                    <a:p>
                      <a:pPr algn="just">
                        <a:defRPr sz="1800"/>
                      </a:pPr>
                      <a:r>
                        <a:rPr sz="1400" b="0"/>
                        <a:t>Объект, заданный при создании задачи как аргумент Action&lt;object&gt;</a:t>
                      </a:r>
                    </a:p>
                  </a:txBody>
                  <a:tcPr marL="0" marR="0" marT="0" marB="0" anchor="ctr" horzOverflow="overflow">
                    <a:lnL>
                      <a:solidFill>
                        <a:srgbClr val="4A7EBB"/>
                      </a:solidFill>
                      <a:bevel/>
                    </a:lnL>
                    <a:lnT>
                      <a:solidFill>
                        <a:srgbClr val="4A7EBB"/>
                      </a:solidFill>
                      <a:bevel/>
                    </a:lnT>
                    <a:noFill/>
                  </a:tcPr>
                </a:tc>
              </a:tr>
              <a:tr h="506456">
                <a:tc>
                  <a:txBody>
                    <a:bodyPr/>
                    <a:lstStyle/>
                    <a:p>
                      <a:pPr algn="ctr">
                        <a:defRPr sz="1800" i="0"/>
                      </a:pPr>
                      <a:r>
                        <a:rPr sz="1400"/>
                        <a:t>ContinueWith(),</a:t>
                      </a:r>
                    </a:p>
                    <a:p>
                      <a:pPr algn="ctr">
                        <a:defRPr sz="1800" i="0"/>
                      </a:pPr>
                      <a:r>
                        <a:rPr sz="1400"/>
                        <a:t>ContinueWith&lt;T&gt;()</a:t>
                      </a:r>
                    </a:p>
                  </a:txBody>
                  <a:tcPr marL="0" marR="0" marT="0" marB="0" anchor="ctr" horzOverflow="overflow">
                    <a:lnR>
                      <a:solidFill>
                        <a:srgbClr val="4A7EBB"/>
                      </a:solidFill>
                      <a:bevel/>
                    </a:lnR>
                    <a:noFill/>
                  </a:tcPr>
                </a:tc>
                <a:tc>
                  <a:txBody>
                    <a:bodyPr/>
                    <a:lstStyle/>
                    <a:p>
                      <a:pPr algn="just">
                        <a:defRPr sz="1800" i="0"/>
                      </a:pPr>
                      <a:r>
                        <a:rPr sz="1400" b="0"/>
                        <a:t>Используются для указания метода, выполняемого после завершения текущей задачи</a:t>
                      </a:r>
                    </a:p>
                  </a:txBody>
                  <a:tcPr marL="0" marR="0" marT="0" marB="0" anchor="ctr" horzOverflow="overflow">
                    <a:lnL>
                      <a:solidFill>
                        <a:srgbClr val="4A7EBB"/>
                      </a:solidFill>
                      <a:bevel/>
                    </a:lnL>
                    <a:noFill/>
                  </a:tcPr>
                </a:tc>
              </a:tr>
              <a:tr h="264237">
                <a:tc>
                  <a:txBody>
                    <a:bodyPr/>
                    <a:lstStyle/>
                    <a:p>
                      <a:pPr algn="ctr">
                        <a:defRPr sz="1800" i="0"/>
                      </a:pPr>
                      <a:r>
                        <a:rPr sz="1400"/>
                        <a:t>CreationOptions</a:t>
                      </a:r>
                    </a:p>
                  </a:txBody>
                  <a:tcPr marL="0" marR="0" marT="0" marB="0" anchor="ctr" horzOverflow="overflow">
                    <a:lnR>
                      <a:solidFill>
                        <a:srgbClr val="4A7EBB"/>
                      </a:solidFill>
                      <a:bevel/>
                    </a:lnR>
                    <a:noFill/>
                  </a:tcPr>
                </a:tc>
                <a:tc>
                  <a:txBody>
                    <a:bodyPr/>
                    <a:lstStyle/>
                    <a:p>
                      <a:pPr algn="just">
                        <a:defRPr sz="1800"/>
                      </a:pPr>
                      <a:r>
                        <a:rPr sz="1400" b="0"/>
                        <a:t>Опции, указанные при создании задачи (тип TaskCreationOptions)</a:t>
                      </a:r>
                    </a:p>
                  </a:txBody>
                  <a:tcPr marL="0" marR="0" marT="0" marB="0" anchor="ctr" horzOverflow="overflow">
                    <a:lnL>
                      <a:solidFill>
                        <a:srgbClr val="4A7EBB"/>
                      </a:solidFill>
                      <a:bevel/>
                    </a:lnL>
                    <a:noFill/>
                  </a:tcPr>
                </a:tc>
              </a:tr>
              <a:tr h="528474">
                <a:tc>
                  <a:txBody>
                    <a:bodyPr/>
                    <a:lstStyle/>
                    <a:p>
                      <a:pPr algn="ctr">
                        <a:defRPr sz="1800" i="0"/>
                      </a:pPr>
                      <a:r>
                        <a:rPr sz="1400"/>
                        <a:t>CurrentId</a:t>
                      </a:r>
                    </a:p>
                  </a:txBody>
                  <a:tcPr marL="0" marR="0" marT="0" marB="0" anchor="ctr" horzOverflow="overflow">
                    <a:lnR>
                      <a:solidFill>
                        <a:srgbClr val="4A7EBB"/>
                      </a:solidFill>
                      <a:bevel/>
                    </a:lnR>
                    <a:noFill/>
                  </a:tcPr>
                </a:tc>
                <a:tc>
                  <a:txBody>
                    <a:bodyPr/>
                    <a:lstStyle/>
                    <a:p>
                      <a:pPr algn="just">
                        <a:defRPr sz="1800" i="0"/>
                      </a:pPr>
                      <a:r>
                        <a:rPr sz="1400" b="0"/>
                        <a:t>Статическое свойство типа int?, которое возвращает целочисленный идентификатор текущей задачи</a:t>
                      </a:r>
                    </a:p>
                  </a:txBody>
                  <a:tcPr marL="0" marR="0" marT="0" marB="0" anchor="ctr" horzOverflow="overflow">
                    <a:lnL>
                      <a:solidFill>
                        <a:srgbClr val="4A7EBB"/>
                      </a:solidFill>
                      <a:bevel/>
                    </a:lnL>
                    <a:noFill/>
                  </a:tcPr>
                </a:tc>
              </a:tr>
              <a:tr h="264237">
                <a:tc>
                  <a:txBody>
                    <a:bodyPr/>
                    <a:lstStyle/>
                    <a:p>
                      <a:pPr algn="ctr">
                        <a:defRPr sz="1800" i="0"/>
                      </a:pPr>
                      <a:r>
                        <a:rPr sz="1400"/>
                        <a:t>Dispose()</a:t>
                      </a:r>
                    </a:p>
                  </a:txBody>
                  <a:tcPr marL="0" marR="0" marT="0" marB="0" anchor="ctr" horzOverflow="overflow">
                    <a:lnR>
                      <a:solidFill>
                        <a:srgbClr val="4A7EBB"/>
                      </a:solidFill>
                      <a:bevel/>
                    </a:lnR>
                    <a:noFill/>
                  </a:tcPr>
                </a:tc>
                <a:tc>
                  <a:txBody>
                    <a:bodyPr/>
                    <a:lstStyle/>
                    <a:p>
                      <a:pPr algn="just">
                        <a:defRPr sz="1800"/>
                      </a:pPr>
                      <a:r>
                        <a:rPr sz="1400" b="0"/>
                        <a:t>Освобождение ресурсов, связанных с задачей</a:t>
                      </a:r>
                    </a:p>
                  </a:txBody>
                  <a:tcPr marL="0" marR="0" marT="0" marB="0" anchor="ctr" horzOverflow="overflow">
                    <a:lnL>
                      <a:solidFill>
                        <a:srgbClr val="4A7EBB"/>
                      </a:solidFill>
                      <a:bevel/>
                    </a:lnL>
                    <a:noFill/>
                  </a:tcPr>
                </a:tc>
              </a:tr>
              <a:tr h="528474">
                <a:tc>
                  <a:txBody>
                    <a:bodyPr/>
                    <a:lstStyle/>
                    <a:p>
                      <a:pPr algn="ctr">
                        <a:defRPr sz="1800" i="0"/>
                      </a:pPr>
                      <a:r>
                        <a:rPr sz="1400"/>
                        <a:t>Exception</a:t>
                      </a:r>
                    </a:p>
                  </a:txBody>
                  <a:tcPr marL="0" marR="0" marT="0" marB="0" anchor="ctr" horzOverflow="overflow">
                    <a:lnR>
                      <a:solidFill>
                        <a:srgbClr val="4A7EBB"/>
                      </a:solidFill>
                      <a:bevel/>
                    </a:lnR>
                    <a:noFill/>
                  </a:tcPr>
                </a:tc>
                <a:tc>
                  <a:txBody>
                    <a:bodyPr/>
                    <a:lstStyle/>
                    <a:p>
                      <a:pPr algn="just">
                        <a:defRPr sz="1800" i="0"/>
                      </a:pPr>
                      <a:r>
                        <a:rPr sz="1400" b="0"/>
                        <a:t>Возвращает объект типа AggregateException, который соответствует исключению, прервавшему выполнение задачи</a:t>
                      </a:r>
                    </a:p>
                  </a:txBody>
                  <a:tcPr marL="0" marR="0" marT="0" marB="0" anchor="ctr" horzOverflow="overflow">
                    <a:lnL>
                      <a:solidFill>
                        <a:srgbClr val="4A7EBB"/>
                      </a:solidFill>
                      <a:bevel/>
                    </a:lnL>
                    <a:noFill/>
                  </a:tcPr>
                </a:tc>
              </a:tr>
              <a:tr h="264237">
                <a:tc>
                  <a:txBody>
                    <a:bodyPr/>
                    <a:lstStyle/>
                    <a:p>
                      <a:pPr algn="ctr">
                        <a:defRPr sz="1800" i="0"/>
                      </a:pPr>
                      <a:r>
                        <a:rPr sz="1400"/>
                        <a:t>Factory</a:t>
                      </a:r>
                    </a:p>
                  </a:txBody>
                  <a:tcPr marL="0" marR="0" marT="0" marB="0" anchor="ctr" horzOverflow="overflow">
                    <a:lnR>
                      <a:solidFill>
                        <a:srgbClr val="4A7EBB"/>
                      </a:solidFill>
                      <a:bevel/>
                    </a:lnR>
                    <a:noFill/>
                  </a:tcPr>
                </a:tc>
                <a:tc>
                  <a:txBody>
                    <a:bodyPr/>
                    <a:lstStyle/>
                    <a:p>
                      <a:pPr algn="just">
                        <a:defRPr sz="1800"/>
                      </a:pPr>
                      <a:r>
                        <a:rPr sz="1400" b="0"/>
                        <a:t>Доступ к фабрике, содержащей методы создания Task и Task&lt;T&gt;</a:t>
                      </a:r>
                    </a:p>
                  </a:txBody>
                  <a:tcPr marL="0" marR="0" marT="0" marB="0" anchor="ctr" horzOverflow="overflow">
                    <a:lnL>
                      <a:solidFill>
                        <a:srgbClr val="4A7EBB"/>
                      </a:solidFill>
                      <a:bevel/>
                    </a:lnL>
                    <a:noFill/>
                  </a:tcPr>
                </a:tc>
              </a:tr>
              <a:tr h="264237">
                <a:tc>
                  <a:txBody>
                    <a:bodyPr/>
                    <a:lstStyle/>
                    <a:p>
                      <a:pPr algn="ctr">
                        <a:defRPr sz="1800" i="0"/>
                      </a:pPr>
                      <a:r>
                        <a:rPr sz="1400"/>
                        <a:t>Id</a:t>
                      </a:r>
                    </a:p>
                  </a:txBody>
                  <a:tcPr marL="0" marR="0" marT="0" marB="0" anchor="ctr" horzOverflow="overflow">
                    <a:lnR>
                      <a:solidFill>
                        <a:srgbClr val="4A7EBB"/>
                      </a:solidFill>
                      <a:bevel/>
                    </a:lnR>
                    <a:noFill/>
                  </a:tcPr>
                </a:tc>
                <a:tc>
                  <a:txBody>
                    <a:bodyPr/>
                    <a:lstStyle/>
                    <a:p>
                      <a:pPr algn="just">
                        <a:defRPr sz="1800" i="0"/>
                      </a:pPr>
                      <a:r>
                        <a:rPr sz="1400" b="0"/>
                        <a:t>Целочисленный идентификатор задачи</a:t>
                      </a:r>
                    </a:p>
                  </a:txBody>
                  <a:tcPr marL="0" marR="0" marT="0" marB="0" anchor="ctr" horzOverflow="overflow">
                    <a:lnL>
                      <a:solidFill>
                        <a:srgbClr val="4A7EBB"/>
                      </a:solidFill>
                      <a:bevel/>
                    </a:lnL>
                    <a:noFill/>
                  </a:tcPr>
                </a:tc>
              </a:tr>
              <a:tr h="264237">
                <a:tc>
                  <a:txBody>
                    <a:bodyPr/>
                    <a:lstStyle/>
                    <a:p>
                      <a:pPr algn="ctr">
                        <a:defRPr sz="1800" i="0"/>
                      </a:pPr>
                      <a:r>
                        <a:rPr sz="1400"/>
                        <a:t>IsCanceled</a:t>
                      </a:r>
                    </a:p>
                  </a:txBody>
                  <a:tcPr marL="0" marR="0" marT="0" marB="0" anchor="ctr" horzOverflow="overflow">
                    <a:lnR>
                      <a:solidFill>
                        <a:srgbClr val="4A7EBB"/>
                      </a:solidFill>
                      <a:bevel/>
                    </a:lnR>
                    <a:noFill/>
                  </a:tcPr>
                </a:tc>
                <a:tc>
                  <a:txBody>
                    <a:bodyPr/>
                    <a:lstStyle/>
                    <a:p>
                      <a:pPr algn="just">
                        <a:defRPr sz="1800"/>
                      </a:pPr>
                      <a:r>
                        <a:rPr sz="1400" b="0"/>
                        <a:t>Булево свойство, указывающее, была ли задача отменена</a:t>
                      </a:r>
                    </a:p>
                  </a:txBody>
                  <a:tcPr marL="0" marR="0" marT="0" marB="0" anchor="ctr" horzOverflow="overflow">
                    <a:lnL>
                      <a:solidFill>
                        <a:srgbClr val="4A7EBB"/>
                      </a:solidFill>
                      <a:bevel/>
                    </a:lnL>
                    <a:noFill/>
                  </a:tcPr>
                </a:tc>
              </a:tr>
              <a:tr h="264237">
                <a:tc>
                  <a:txBody>
                    <a:bodyPr/>
                    <a:lstStyle/>
                    <a:p>
                      <a:pPr algn="ctr">
                        <a:defRPr sz="1800" i="0"/>
                      </a:pPr>
                      <a:r>
                        <a:rPr sz="1400"/>
                        <a:t>IsCompleted</a:t>
                      </a:r>
                    </a:p>
                  </a:txBody>
                  <a:tcPr marL="0" marR="0" marT="0" marB="0" anchor="ctr" horzOverflow="overflow">
                    <a:lnR>
                      <a:solidFill>
                        <a:srgbClr val="4A7EBB"/>
                      </a:solidFill>
                      <a:bevel/>
                    </a:lnR>
                    <a:noFill/>
                  </a:tcPr>
                </a:tc>
                <a:tc>
                  <a:txBody>
                    <a:bodyPr/>
                    <a:lstStyle/>
                    <a:p>
                      <a:pPr algn="just">
                        <a:defRPr sz="1800" i="0"/>
                      </a:pPr>
                      <a:r>
                        <a:rPr sz="1400" b="0"/>
                        <a:t>Свойство равно true, если выполнение задачи успешно завершилось</a:t>
                      </a:r>
                    </a:p>
                  </a:txBody>
                  <a:tcPr marL="0" marR="0" marT="0" marB="0" anchor="ctr" horzOverflow="overflow">
                    <a:lnL>
                      <a:solidFill>
                        <a:srgbClr val="4A7EBB"/>
                      </a:solidFill>
                      <a:bevel/>
                    </a:lnL>
                    <a:noFill/>
                  </a:tcPr>
                </a:tc>
              </a:tr>
              <a:tr h="264237">
                <a:tc>
                  <a:txBody>
                    <a:bodyPr/>
                    <a:lstStyle/>
                    <a:p>
                      <a:pPr algn="ctr">
                        <a:defRPr sz="1800" i="0"/>
                      </a:pPr>
                      <a:r>
                        <a:rPr sz="1400"/>
                        <a:t>IsFaulted</a:t>
                      </a:r>
                    </a:p>
                  </a:txBody>
                  <a:tcPr marL="0" marR="0" marT="0" marB="0" anchor="ctr" horzOverflow="overflow">
                    <a:lnR>
                      <a:solidFill>
                        <a:srgbClr val="4A7EBB"/>
                      </a:solidFill>
                      <a:bevel/>
                    </a:lnR>
                    <a:noFill/>
                  </a:tcPr>
                </a:tc>
                <a:tc>
                  <a:txBody>
                    <a:bodyPr/>
                    <a:lstStyle/>
                    <a:p>
                      <a:pPr algn="just">
                        <a:defRPr sz="1800"/>
                      </a:pPr>
                      <a:r>
                        <a:rPr sz="1400" b="0"/>
                        <a:t>Свойство равно true, если задача сгенерировала исключение</a:t>
                      </a:r>
                    </a:p>
                  </a:txBody>
                  <a:tcPr marL="0" marR="0" marT="0" marB="0" anchor="ctr" horzOverflow="overflow">
                    <a:lnL>
                      <a:solidFill>
                        <a:srgbClr val="4A7EBB"/>
                      </a:solidFill>
                      <a:bevel/>
                    </a:lnL>
                    <a:noFill/>
                  </a:tcPr>
                </a:tc>
              </a:tr>
              <a:tr h="264237">
                <a:tc>
                  <a:txBody>
                    <a:bodyPr/>
                    <a:lstStyle/>
                    <a:p>
                      <a:pPr algn="ctr">
                        <a:defRPr sz="1800" i="0"/>
                      </a:pPr>
                      <a:r>
                        <a:rPr sz="1400"/>
                        <a:t>RunSynchronously()</a:t>
                      </a:r>
                    </a:p>
                  </a:txBody>
                  <a:tcPr marL="0" marR="0" marT="0" marB="0" anchor="ctr" horzOverflow="overflow">
                    <a:lnR>
                      <a:solidFill>
                        <a:srgbClr val="4A7EBB"/>
                      </a:solidFill>
                      <a:bevel/>
                    </a:lnR>
                    <a:noFill/>
                  </a:tcPr>
                </a:tc>
                <a:tc>
                  <a:txBody>
                    <a:bodyPr/>
                    <a:lstStyle/>
                    <a:p>
                      <a:pPr algn="just">
                        <a:defRPr sz="1800" i="0"/>
                      </a:pPr>
                      <a:r>
                        <a:rPr sz="1400" b="0"/>
                        <a:t>Запуск задачи синхронно</a:t>
                      </a:r>
                    </a:p>
                  </a:txBody>
                  <a:tcPr marL="0" marR="0" marT="0" marB="0" anchor="ctr" horzOverflow="overflow">
                    <a:lnL>
                      <a:solidFill>
                        <a:srgbClr val="4A7EBB"/>
                      </a:solidFill>
                      <a:bevel/>
                    </a:lnL>
                    <a:noFill/>
                  </a:tcPr>
                </a:tc>
              </a:tr>
              <a:tr h="264237">
                <a:tc>
                  <a:txBody>
                    <a:bodyPr/>
                    <a:lstStyle/>
                    <a:p>
                      <a:pPr algn="ctr">
                        <a:defRPr sz="1800" i="0"/>
                      </a:pPr>
                      <a:r>
                        <a:rPr sz="1400"/>
                        <a:t>Start()</a:t>
                      </a:r>
                    </a:p>
                  </a:txBody>
                  <a:tcPr marL="0" marR="0" marT="0" marB="0" anchor="ctr" horzOverflow="overflow">
                    <a:lnR>
                      <a:solidFill>
                        <a:srgbClr val="4A7EBB"/>
                      </a:solidFill>
                      <a:bevel/>
                    </a:lnR>
                    <a:noFill/>
                  </a:tcPr>
                </a:tc>
                <a:tc>
                  <a:txBody>
                    <a:bodyPr/>
                    <a:lstStyle/>
                    <a:p>
                      <a:pPr algn="just">
                        <a:defRPr sz="1800"/>
                      </a:pPr>
                      <a:r>
                        <a:rPr sz="1400" b="0"/>
                        <a:t>Запуск задачи асинхронно</a:t>
                      </a:r>
                    </a:p>
                  </a:txBody>
                  <a:tcPr marL="0" marR="0" marT="0" marB="0" anchor="ctr" horzOverflow="overflow">
                    <a:lnL>
                      <a:solidFill>
                        <a:srgbClr val="4A7EBB"/>
                      </a:solidFill>
                      <a:bevel/>
                    </a:lnL>
                    <a:noFill/>
                  </a:tcPr>
                </a:tc>
              </a:tr>
              <a:tr h="264237">
                <a:tc>
                  <a:txBody>
                    <a:bodyPr/>
                    <a:lstStyle/>
                    <a:p>
                      <a:pPr algn="ctr">
                        <a:defRPr sz="1800" i="0"/>
                      </a:pPr>
                      <a:r>
                        <a:rPr sz="1400"/>
                        <a:t>Status</a:t>
                      </a:r>
                    </a:p>
                  </a:txBody>
                  <a:tcPr marL="0" marR="0" marT="0" marB="0" anchor="ctr" horzOverflow="overflow">
                    <a:lnR>
                      <a:solidFill>
                        <a:srgbClr val="4A7EBB"/>
                      </a:solidFill>
                      <a:bevel/>
                    </a:lnR>
                    <a:noFill/>
                  </a:tcPr>
                </a:tc>
                <a:tc>
                  <a:txBody>
                    <a:bodyPr/>
                    <a:lstStyle/>
                    <a:p>
                      <a:pPr algn="just">
                        <a:defRPr sz="1800" i="0"/>
                      </a:pPr>
                      <a:r>
                        <a:rPr sz="1400" b="0"/>
                        <a:t>Возвращает текущий статус задачи (объект типа TaskStatus)</a:t>
                      </a:r>
                    </a:p>
                  </a:txBody>
                  <a:tcPr marL="0" marR="0" marT="0" marB="0" anchor="ctr" horzOverflow="overflow">
                    <a:lnL>
                      <a:solidFill>
                        <a:srgbClr val="4A7EBB"/>
                      </a:solidFill>
                      <a:bevel/>
                    </a:lnL>
                    <a:noFill/>
                  </a:tcPr>
                </a:tc>
              </a:tr>
              <a:tr h="264237">
                <a:tc>
                  <a:txBody>
                    <a:bodyPr/>
                    <a:lstStyle/>
                    <a:p>
                      <a:pPr algn="ctr">
                        <a:defRPr sz="1800" i="0"/>
                      </a:pPr>
                      <a:r>
                        <a:rPr sz="1400"/>
                        <a:t>Wait()</a:t>
                      </a:r>
                    </a:p>
                  </a:txBody>
                  <a:tcPr marL="0" marR="0" marT="0" marB="0" anchor="ctr" horzOverflow="overflow">
                    <a:lnR>
                      <a:solidFill>
                        <a:srgbClr val="4A7EBB"/>
                      </a:solidFill>
                      <a:bevel/>
                    </a:lnR>
                    <a:noFill/>
                  </a:tcPr>
                </a:tc>
                <a:tc>
                  <a:txBody>
                    <a:bodyPr/>
                    <a:lstStyle/>
                    <a:p>
                      <a:pPr algn="just">
                        <a:defRPr sz="1800"/>
                      </a:pPr>
                      <a:r>
                        <a:rPr sz="1400" b="0"/>
                        <a:t>Приостанавливает текущий поток до завершения задачи</a:t>
                      </a:r>
                    </a:p>
                  </a:txBody>
                  <a:tcPr marL="0" marR="0" marT="0" marB="0" anchor="ctr" horzOverflow="overflow">
                    <a:lnL>
                      <a:solidFill>
                        <a:srgbClr val="4A7EBB"/>
                      </a:solidFill>
                      <a:bevel/>
                    </a:lnL>
                    <a:noFill/>
                  </a:tcPr>
                </a:tc>
              </a:tr>
              <a:tr h="264237">
                <a:tc>
                  <a:txBody>
                    <a:bodyPr/>
                    <a:lstStyle/>
                    <a:p>
                      <a:pPr algn="ctr">
                        <a:defRPr sz="1800" i="0"/>
                      </a:pPr>
                      <a:r>
                        <a:rPr sz="1400"/>
                        <a:t>WaitAll()</a:t>
                      </a:r>
                    </a:p>
                  </a:txBody>
                  <a:tcPr marL="0" marR="0" marT="0" marB="0" anchor="ctr" horzOverflow="overflow">
                    <a:lnR>
                      <a:solidFill>
                        <a:srgbClr val="4A7EBB"/>
                      </a:solidFill>
                      <a:bevel/>
                    </a:lnR>
                    <a:noFill/>
                  </a:tcPr>
                </a:tc>
                <a:tc>
                  <a:txBody>
                    <a:bodyPr/>
                    <a:lstStyle/>
                    <a:p>
                      <a:pPr algn="just">
                        <a:defRPr sz="1800" i="0"/>
                      </a:pPr>
                      <a:r>
                        <a:rPr sz="1400" b="0"/>
                        <a:t>Статический метод; приостанавливает текущий поток до завершения всех указанных задач</a:t>
                      </a:r>
                    </a:p>
                  </a:txBody>
                  <a:tcPr marL="0" marR="0" marT="0" marB="0" anchor="ctr" horzOverflow="overflow">
                    <a:lnL>
                      <a:solidFill>
                        <a:srgbClr val="4A7EBB"/>
                      </a:solidFill>
                      <a:bevel/>
                    </a:lnL>
                    <a:noFill/>
                  </a:tcPr>
                </a:tc>
              </a:tr>
              <a:tr h="528474">
                <a:tc>
                  <a:txBody>
                    <a:bodyPr/>
                    <a:lstStyle/>
                    <a:p>
                      <a:pPr algn="ctr">
                        <a:defRPr sz="1800" i="0"/>
                      </a:pPr>
                      <a:r>
                        <a:rPr sz="1400"/>
                        <a:t>WaitAny()</a:t>
                      </a:r>
                    </a:p>
                  </a:txBody>
                  <a:tcPr marL="0" marR="0" marT="0" marB="0" anchor="ctr" horzOverflow="overflow">
                    <a:lnR>
                      <a:solidFill>
                        <a:srgbClr val="4A7EBB"/>
                      </a:solidFill>
                      <a:bevel/>
                    </a:lnR>
                    <a:noFill/>
                  </a:tcPr>
                </a:tc>
                <a:tc>
                  <a:txBody>
                    <a:bodyPr/>
                    <a:lstStyle/>
                    <a:p>
                      <a:pPr algn="just">
                        <a:defRPr sz="1800"/>
                      </a:pPr>
                      <a:r>
                        <a:rPr sz="1400" b="0"/>
                        <a:t>Статический метод; приостанавливает текущий поток до завершения любой из указанных задач</a:t>
                      </a:r>
                    </a:p>
                  </a:txBody>
                  <a:tcPr marL="0" marR="0" marT="0" marB="0" anchor="ctr" horzOverflow="overflow">
                    <a:lnL>
                      <a:solidFill>
                        <a:srgbClr val="4A7EBB"/>
                      </a:solidFill>
                      <a:bevel/>
                    </a:lnL>
                    <a:noFill/>
                  </a:tcPr>
                </a:tc>
              </a:tr>
            </a:tbl>
          </a:graphicData>
        </a:graphic>
      </p:graphicFrame>
    </p:spTree>
  </p:cSld>
  <p:clrMapOvr>
    <a:masterClrMapping/>
  </p:clrMapOvr>
  <p:transition spd="slow"/>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4" name="Shape 1324"/>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Параллелизм на уровне задач. Создание и запуск задачи</a:t>
            </a:r>
          </a:p>
        </p:txBody>
      </p:sp>
      <p:grpSp>
        <p:nvGrpSpPr>
          <p:cNvPr id="1327" name="Group 1327"/>
          <p:cNvGrpSpPr/>
          <p:nvPr/>
        </p:nvGrpSpPr>
        <p:grpSpPr>
          <a:xfrm>
            <a:off x="321309" y="838200"/>
            <a:ext cx="9471661" cy="762000"/>
            <a:chOff x="0" y="0"/>
            <a:chExt cx="9471659" cy="762000"/>
          </a:xfrm>
        </p:grpSpPr>
        <p:sp>
          <p:nvSpPr>
            <p:cNvPr id="1325" name="Shape 1325"/>
            <p:cNvSpPr/>
            <p:nvPr/>
          </p:nvSpPr>
          <p:spPr>
            <a:xfrm>
              <a:off x="0" y="0"/>
              <a:ext cx="9471660" cy="7620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1326" name="Shape 1326"/>
            <p:cNvSpPr/>
            <p:nvPr/>
          </p:nvSpPr>
          <p:spPr>
            <a:xfrm>
              <a:off x="37197" y="195580"/>
              <a:ext cx="9397266"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spcBef>
                  <a:spcPts val="1000"/>
                </a:spcBef>
              </a:pPr>
              <a:r>
                <a:t>Для создания задачи используется один из перегруженных конструкторов класса Task</a:t>
              </a:r>
            </a:p>
          </p:txBody>
        </p:sp>
      </p:grpSp>
      <p:grpSp>
        <p:nvGrpSpPr>
          <p:cNvPr id="1330" name="Group 1330"/>
          <p:cNvGrpSpPr/>
          <p:nvPr/>
        </p:nvGrpSpPr>
        <p:grpSpPr>
          <a:xfrm>
            <a:off x="321310" y="2566972"/>
            <a:ext cx="9401810" cy="3638695"/>
            <a:chOff x="0" y="0"/>
            <a:chExt cx="9401809" cy="3638693"/>
          </a:xfrm>
        </p:grpSpPr>
        <p:sp>
          <p:nvSpPr>
            <p:cNvPr id="1328" name="Shape 1328"/>
            <p:cNvSpPr/>
            <p:nvPr/>
          </p:nvSpPr>
          <p:spPr>
            <a:xfrm>
              <a:off x="0" y="328627"/>
              <a:ext cx="9401810" cy="3310067"/>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pPr>
                <a:spcBef>
                  <a:spcPts val="1200"/>
                </a:spcBef>
                <a:defRPr sz="1600">
                  <a:latin typeface="Times New Roman"/>
                  <a:ea typeface="Times New Roman"/>
                  <a:cs typeface="Times New Roman"/>
                  <a:sym typeface="Times New Roman"/>
                </a:defRPr>
              </a:pPr>
              <a:endParaRPr/>
            </a:p>
          </p:txBody>
        </p:sp>
        <p:sp>
          <p:nvSpPr>
            <p:cNvPr id="1329" name="Shape 1329"/>
            <p:cNvSpPr/>
            <p:nvPr/>
          </p:nvSpPr>
          <p:spPr>
            <a:xfrm>
              <a:off x="0" y="0"/>
              <a:ext cx="9401810" cy="33460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spcBef>
                  <a:spcPts val="1200"/>
                </a:spcBef>
              </a:pPr>
              <a:endParaRPr sz="1600">
                <a:solidFill>
                  <a:srgbClr val="2B91AF"/>
                </a:solidFill>
                <a:latin typeface="Consolas"/>
                <a:ea typeface="Consolas"/>
                <a:cs typeface="Consolas"/>
                <a:sym typeface="Consolas"/>
              </a:endParaRPr>
            </a:p>
            <a:p>
              <a:pPr>
                <a:spcBef>
                  <a:spcPts val="1200"/>
                </a:spcBef>
              </a:pPr>
              <a:r>
                <a:rPr sz="1600">
                  <a:solidFill>
                    <a:srgbClr val="2B91AF"/>
                  </a:solidFill>
                  <a:latin typeface="Consolas"/>
                  <a:ea typeface="Consolas"/>
                  <a:cs typeface="Consolas"/>
                  <a:sym typeface="Consolas"/>
                </a:rPr>
                <a:t>Action</a:t>
              </a:r>
              <a:r>
                <a:rPr sz="1600">
                  <a:latin typeface="Consolas"/>
                  <a:ea typeface="Consolas"/>
                  <a:cs typeface="Consolas"/>
                  <a:sym typeface="Consolas"/>
                </a:rPr>
                <a:t> work = () =&gt;</a:t>
              </a:r>
              <a:endParaRPr sz="1600">
                <a:latin typeface="Times New Roman"/>
                <a:ea typeface="Times New Roman"/>
                <a:cs typeface="Times New Roman"/>
                <a:sym typeface="Times New Roman"/>
              </a:endParaRPr>
            </a:p>
            <a:p>
              <a:r>
                <a:rPr sz="1600">
                  <a:latin typeface="Consolas"/>
                  <a:ea typeface="Consolas"/>
                  <a:cs typeface="Consolas"/>
                  <a:sym typeface="Consolas"/>
                </a:rPr>
                <a:t>                  {</a:t>
              </a:r>
              <a:endParaRPr sz="1600">
                <a:latin typeface="Times New Roman"/>
                <a:ea typeface="Times New Roman"/>
                <a:cs typeface="Times New Roman"/>
                <a:sym typeface="Times New Roman"/>
              </a:endParaRPr>
            </a:p>
            <a:p>
              <a:r>
                <a:rPr sz="1600">
                  <a:latin typeface="Consolas"/>
                  <a:ea typeface="Consolas"/>
                  <a:cs typeface="Consolas"/>
                  <a:sym typeface="Consolas"/>
                </a:rPr>
                <a:t>                      </a:t>
              </a:r>
              <a:r>
                <a:rPr sz="1600">
                  <a:solidFill>
                    <a:srgbClr val="2B91AF"/>
                  </a:solidFill>
                  <a:latin typeface="Consolas"/>
                  <a:ea typeface="Consolas"/>
                  <a:cs typeface="Consolas"/>
                  <a:sym typeface="Consolas"/>
                </a:rPr>
                <a:t>Thread</a:t>
              </a:r>
              <a:r>
                <a:rPr sz="1600">
                  <a:latin typeface="Consolas"/>
                  <a:ea typeface="Consolas"/>
                  <a:cs typeface="Consolas"/>
                  <a:sym typeface="Consolas"/>
                </a:rPr>
                <a:t>.Sleep(</a:t>
              </a:r>
              <a:r>
                <a:rPr sz="1600">
                  <a:solidFill>
                    <a:srgbClr val="A52A2A"/>
                  </a:solidFill>
                  <a:latin typeface="Consolas"/>
                  <a:ea typeface="Consolas"/>
                  <a:cs typeface="Consolas"/>
                  <a:sym typeface="Consolas"/>
                </a:rPr>
                <a:t>2000</a:t>
              </a:r>
              <a:r>
                <a:rPr sz="1600">
                  <a:latin typeface="Consolas"/>
                  <a:ea typeface="Consolas"/>
                  <a:cs typeface="Consolas"/>
                  <a:sym typeface="Consolas"/>
                </a:rPr>
                <a:t>);</a:t>
              </a:r>
              <a:endParaRPr sz="1600">
                <a:latin typeface="Times New Roman"/>
                <a:ea typeface="Times New Roman"/>
                <a:cs typeface="Times New Roman"/>
                <a:sym typeface="Times New Roman"/>
              </a:endParaRPr>
            </a:p>
            <a:p>
              <a:r>
                <a:rPr sz="1600">
                  <a:latin typeface="Consolas"/>
                  <a:ea typeface="Consolas"/>
                  <a:cs typeface="Consolas"/>
                  <a:sym typeface="Consolas"/>
                </a:rPr>
                <a:t>                      </a:t>
              </a:r>
              <a:r>
                <a:rPr sz="1600">
                  <a:solidFill>
                    <a:srgbClr val="2B91AF"/>
                  </a:solidFill>
                  <a:latin typeface="Consolas"/>
                  <a:ea typeface="Consolas"/>
                  <a:cs typeface="Consolas"/>
                  <a:sym typeface="Consolas"/>
                </a:rPr>
                <a:t>Console</a:t>
              </a:r>
              <a:r>
                <a:rPr sz="1600">
                  <a:latin typeface="Consolas"/>
                  <a:ea typeface="Consolas"/>
                  <a:cs typeface="Consolas"/>
                  <a:sym typeface="Consolas"/>
                </a:rPr>
                <a:t>.WriteLine(</a:t>
              </a:r>
              <a:r>
                <a:rPr sz="1600">
                  <a:solidFill>
                    <a:srgbClr val="A31515"/>
                  </a:solidFill>
                  <a:latin typeface="Consolas"/>
                  <a:ea typeface="Consolas"/>
                  <a:cs typeface="Consolas"/>
                  <a:sym typeface="Consolas"/>
                </a:rPr>
                <a:t>"Done"</a:t>
              </a:r>
              <a:r>
                <a:rPr sz="1600">
                  <a:latin typeface="Consolas"/>
                  <a:ea typeface="Consolas"/>
                  <a:cs typeface="Consolas"/>
                  <a:sym typeface="Consolas"/>
                </a:rPr>
                <a:t>);</a:t>
              </a:r>
              <a:endParaRPr sz="1600">
                <a:latin typeface="Times New Roman"/>
                <a:ea typeface="Times New Roman"/>
                <a:cs typeface="Times New Roman"/>
                <a:sym typeface="Times New Roman"/>
              </a:endParaRPr>
            </a:p>
            <a:p>
              <a:r>
                <a:rPr sz="1600">
                  <a:latin typeface="Consolas"/>
                  <a:ea typeface="Consolas"/>
                  <a:cs typeface="Consolas"/>
                  <a:sym typeface="Consolas"/>
                </a:rPr>
                <a:t>                  };</a:t>
              </a:r>
            </a:p>
            <a:p>
              <a:r>
                <a:rPr sz="1600">
                  <a:solidFill>
                    <a:srgbClr val="2B91AF"/>
                  </a:solidFill>
                  <a:latin typeface="Consolas"/>
                  <a:ea typeface="Consolas"/>
                  <a:cs typeface="Consolas"/>
                  <a:sym typeface="Consolas"/>
                </a:rPr>
                <a:t>Action</a:t>
              </a:r>
              <a:r>
                <a:rPr sz="1600">
                  <a:latin typeface="Consolas"/>
                  <a:ea typeface="Consolas"/>
                  <a:cs typeface="Consolas"/>
                  <a:sym typeface="Consolas"/>
                </a:rPr>
                <a:t>&lt;</a:t>
              </a:r>
              <a:r>
                <a:rPr sz="1600">
                  <a:solidFill>
                    <a:srgbClr val="0000FF"/>
                  </a:solidFill>
                  <a:latin typeface="Consolas"/>
                  <a:ea typeface="Consolas"/>
                  <a:cs typeface="Consolas"/>
                  <a:sym typeface="Consolas"/>
                </a:rPr>
                <a:t>object</a:t>
              </a:r>
              <a:r>
                <a:rPr sz="1600">
                  <a:latin typeface="Consolas"/>
                  <a:ea typeface="Consolas"/>
                  <a:cs typeface="Consolas"/>
                  <a:sym typeface="Consolas"/>
                </a:rPr>
                <a:t>&gt; work2 = obj =&gt;</a:t>
              </a:r>
              <a:endParaRPr sz="1600">
                <a:latin typeface="Times New Roman"/>
                <a:ea typeface="Times New Roman"/>
                <a:cs typeface="Times New Roman"/>
                <a:sym typeface="Times New Roman"/>
              </a:endParaRPr>
            </a:p>
            <a:p>
              <a:r>
                <a:rPr sz="1600">
                  <a:latin typeface="Consolas"/>
                  <a:ea typeface="Consolas"/>
                  <a:cs typeface="Consolas"/>
                  <a:sym typeface="Consolas"/>
                </a:rPr>
                <a:t>                            {</a:t>
              </a:r>
              <a:endParaRPr sz="1600">
                <a:latin typeface="Times New Roman"/>
                <a:ea typeface="Times New Roman"/>
                <a:cs typeface="Times New Roman"/>
                <a:sym typeface="Times New Roman"/>
              </a:endParaRPr>
            </a:p>
            <a:p>
              <a:r>
                <a:rPr sz="1600">
                  <a:latin typeface="Consolas"/>
                  <a:ea typeface="Consolas"/>
                  <a:cs typeface="Consolas"/>
                  <a:sym typeface="Consolas"/>
                </a:rPr>
                <a:t>                                </a:t>
              </a:r>
              <a:r>
                <a:rPr sz="1600">
                  <a:solidFill>
                    <a:srgbClr val="2B91AF"/>
                  </a:solidFill>
                  <a:latin typeface="Consolas"/>
                  <a:ea typeface="Consolas"/>
                  <a:cs typeface="Consolas"/>
                  <a:sym typeface="Consolas"/>
                </a:rPr>
                <a:t>Thread</a:t>
              </a:r>
              <a:r>
                <a:rPr sz="1600">
                  <a:latin typeface="Consolas"/>
                  <a:ea typeface="Consolas"/>
                  <a:cs typeface="Consolas"/>
                  <a:sym typeface="Consolas"/>
                </a:rPr>
                <a:t>.Sleep(</a:t>
              </a:r>
              <a:r>
                <a:rPr sz="1600">
                  <a:solidFill>
                    <a:srgbClr val="A52A2A"/>
                  </a:solidFill>
                  <a:latin typeface="Consolas"/>
                  <a:ea typeface="Consolas"/>
                  <a:cs typeface="Consolas"/>
                  <a:sym typeface="Consolas"/>
                </a:rPr>
                <a:t>1000</a:t>
              </a:r>
              <a:r>
                <a:rPr sz="1600">
                  <a:latin typeface="Consolas"/>
                  <a:ea typeface="Consolas"/>
                  <a:cs typeface="Consolas"/>
                  <a:sym typeface="Consolas"/>
                </a:rPr>
                <a:t>);</a:t>
              </a:r>
              <a:endParaRPr sz="1600">
                <a:latin typeface="Times New Roman"/>
                <a:ea typeface="Times New Roman"/>
                <a:cs typeface="Times New Roman"/>
                <a:sym typeface="Times New Roman"/>
              </a:endParaRPr>
            </a:p>
            <a:p>
              <a:r>
                <a:rPr sz="1600">
                  <a:latin typeface="Consolas"/>
                  <a:ea typeface="Consolas"/>
                  <a:cs typeface="Consolas"/>
                  <a:sym typeface="Consolas"/>
                </a:rPr>
                <a:t>                                </a:t>
              </a:r>
              <a:r>
                <a:rPr sz="1600">
                  <a:solidFill>
                    <a:srgbClr val="2B91AF"/>
                  </a:solidFill>
                  <a:latin typeface="Consolas"/>
                  <a:ea typeface="Consolas"/>
                  <a:cs typeface="Consolas"/>
                  <a:sym typeface="Consolas"/>
                </a:rPr>
                <a:t>Console</a:t>
              </a:r>
              <a:r>
                <a:rPr sz="1600">
                  <a:latin typeface="Consolas"/>
                  <a:ea typeface="Consolas"/>
                  <a:cs typeface="Consolas"/>
                  <a:sym typeface="Consolas"/>
                </a:rPr>
                <a:t>.WriteLine(obj.ToString());</a:t>
              </a:r>
              <a:endParaRPr sz="1600">
                <a:latin typeface="Times New Roman"/>
                <a:ea typeface="Times New Roman"/>
                <a:cs typeface="Times New Roman"/>
                <a:sym typeface="Times New Roman"/>
              </a:endParaRPr>
            </a:p>
            <a:p>
              <a:r>
                <a:rPr sz="1600">
                  <a:latin typeface="Consolas"/>
                  <a:ea typeface="Consolas"/>
                  <a:cs typeface="Consolas"/>
                  <a:sym typeface="Consolas"/>
                </a:rPr>
                <a:t>                            };</a:t>
              </a:r>
            </a:p>
            <a:p>
              <a:r>
                <a:rPr sz="1600">
                  <a:solidFill>
                    <a:srgbClr val="0000FF"/>
                  </a:solidFill>
                  <a:latin typeface="Consolas"/>
                  <a:ea typeface="Consolas"/>
                  <a:cs typeface="Consolas"/>
                  <a:sym typeface="Consolas"/>
                </a:rPr>
                <a:t>var</a:t>
              </a:r>
              <a:r>
                <a:rPr sz="1600">
                  <a:latin typeface="Consolas"/>
                  <a:ea typeface="Consolas"/>
                  <a:cs typeface="Consolas"/>
                  <a:sym typeface="Consolas"/>
                </a:rPr>
                <a:t> t1 = </a:t>
              </a:r>
              <a:r>
                <a:rPr sz="1600">
                  <a:solidFill>
                    <a:srgbClr val="0000FF"/>
                  </a:solidFill>
                  <a:latin typeface="Consolas"/>
                  <a:ea typeface="Consolas"/>
                  <a:cs typeface="Consolas"/>
                  <a:sym typeface="Consolas"/>
                </a:rPr>
                <a:t>new</a:t>
              </a:r>
              <a:r>
                <a:rPr sz="1600">
                  <a:latin typeface="Consolas"/>
                  <a:ea typeface="Consolas"/>
                  <a:cs typeface="Consolas"/>
                  <a:sym typeface="Consolas"/>
                </a:rPr>
                <a:t> </a:t>
              </a:r>
              <a:r>
                <a:rPr sz="1600">
                  <a:solidFill>
                    <a:srgbClr val="2B91AF"/>
                  </a:solidFill>
                  <a:latin typeface="Consolas"/>
                  <a:ea typeface="Consolas"/>
                  <a:cs typeface="Consolas"/>
                  <a:sym typeface="Consolas"/>
                </a:rPr>
                <a:t>Task</a:t>
              </a:r>
              <a:r>
                <a:rPr sz="1600">
                  <a:latin typeface="Consolas"/>
                  <a:ea typeface="Consolas"/>
                  <a:cs typeface="Consolas"/>
                  <a:sym typeface="Consolas"/>
                </a:rPr>
                <a:t>(work);</a:t>
              </a:r>
              <a:endParaRPr sz="1600">
                <a:latin typeface="Times New Roman"/>
                <a:ea typeface="Times New Roman"/>
                <a:cs typeface="Times New Roman"/>
                <a:sym typeface="Times New Roman"/>
              </a:endParaRPr>
            </a:p>
            <a:p>
              <a:pPr>
                <a:spcBef>
                  <a:spcPts val="1200"/>
                </a:spcBef>
              </a:pPr>
              <a:r>
                <a:rPr sz="1600">
                  <a:solidFill>
                    <a:srgbClr val="0000FF"/>
                  </a:solidFill>
                  <a:latin typeface="Consolas"/>
                  <a:ea typeface="Consolas"/>
                  <a:cs typeface="Consolas"/>
                  <a:sym typeface="Consolas"/>
                </a:rPr>
                <a:t>var</a:t>
              </a:r>
              <a:r>
                <a:rPr sz="1600">
                  <a:latin typeface="Consolas"/>
                  <a:ea typeface="Consolas"/>
                  <a:cs typeface="Consolas"/>
                  <a:sym typeface="Consolas"/>
                </a:rPr>
                <a:t> t2 = </a:t>
              </a:r>
              <a:r>
                <a:rPr sz="1600">
                  <a:solidFill>
                    <a:srgbClr val="0000FF"/>
                  </a:solidFill>
                  <a:latin typeface="Consolas"/>
                  <a:ea typeface="Consolas"/>
                  <a:cs typeface="Consolas"/>
                  <a:sym typeface="Consolas"/>
                </a:rPr>
                <a:t>new</a:t>
              </a:r>
              <a:r>
                <a:rPr sz="1600">
                  <a:latin typeface="Consolas"/>
                  <a:ea typeface="Consolas"/>
                  <a:cs typeface="Consolas"/>
                  <a:sym typeface="Consolas"/>
                </a:rPr>
                <a:t> </a:t>
              </a:r>
              <a:r>
                <a:rPr sz="1600">
                  <a:solidFill>
                    <a:srgbClr val="2B91AF"/>
                  </a:solidFill>
                  <a:latin typeface="Consolas"/>
                  <a:ea typeface="Consolas"/>
                  <a:cs typeface="Consolas"/>
                  <a:sym typeface="Consolas"/>
                </a:rPr>
                <a:t>Task</a:t>
              </a:r>
              <a:r>
                <a:rPr sz="1600">
                  <a:latin typeface="Consolas"/>
                  <a:ea typeface="Consolas"/>
                  <a:cs typeface="Consolas"/>
                  <a:sym typeface="Consolas"/>
                </a:rPr>
                <a:t>(work2, </a:t>
              </a:r>
              <a:r>
                <a:rPr sz="1600">
                  <a:solidFill>
                    <a:srgbClr val="A52A2A"/>
                  </a:solidFill>
                  <a:latin typeface="Consolas"/>
                  <a:ea typeface="Consolas"/>
                  <a:cs typeface="Consolas"/>
                  <a:sym typeface="Consolas"/>
                </a:rPr>
                <a:t>25</a:t>
              </a:r>
              <a:r>
                <a:rPr sz="1600">
                  <a:latin typeface="Consolas"/>
                  <a:ea typeface="Consolas"/>
                  <a:cs typeface="Consolas"/>
                  <a:sym typeface="Consolas"/>
                </a:rPr>
                <a:t>);</a:t>
              </a:r>
            </a:p>
          </p:txBody>
        </p:sp>
      </p:grpSp>
      <p:grpSp>
        <p:nvGrpSpPr>
          <p:cNvPr id="1333" name="Group 1333"/>
          <p:cNvGrpSpPr/>
          <p:nvPr/>
        </p:nvGrpSpPr>
        <p:grpSpPr>
          <a:xfrm>
            <a:off x="321309" y="1752600"/>
            <a:ext cx="9471661" cy="990600"/>
            <a:chOff x="0" y="0"/>
            <a:chExt cx="9471659" cy="990600"/>
          </a:xfrm>
        </p:grpSpPr>
        <p:sp>
          <p:nvSpPr>
            <p:cNvPr id="1331" name="Shape 1331"/>
            <p:cNvSpPr/>
            <p:nvPr/>
          </p:nvSpPr>
          <p:spPr>
            <a:xfrm>
              <a:off x="0" y="0"/>
              <a:ext cx="9471660" cy="9906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1332" name="Shape 1332"/>
            <p:cNvSpPr/>
            <p:nvPr/>
          </p:nvSpPr>
          <p:spPr>
            <a:xfrm>
              <a:off x="48356" y="125730"/>
              <a:ext cx="9374948" cy="739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spcBef>
                  <a:spcPts val="1000"/>
                </a:spcBef>
              </a:pPr>
              <a:r>
                <a:rPr sz="1600">
                  <a:latin typeface="Consolas"/>
                  <a:ea typeface="Consolas"/>
                  <a:cs typeface="Consolas"/>
                  <a:sym typeface="Consolas"/>
                </a:rPr>
                <a:t>public Task(Action действие)</a:t>
              </a:r>
            </a:p>
            <a:p>
              <a:pPr algn="just">
                <a:spcBef>
                  <a:spcPts val="1000"/>
                </a:spcBef>
              </a:pPr>
              <a:r>
                <a:t>действие обозначает точку входа в код, представляющий задачу, тогда как Action — делегат</a:t>
              </a:r>
            </a:p>
          </p:txBody>
        </p:sp>
      </p:grpSp>
    </p:spTree>
  </p:cSld>
  <p:clrMapOvr>
    <a:masterClrMapping/>
  </p:clrMapOvr>
  <p:transition spd="slow"/>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5" name="Shape 1335"/>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Параллелизм на уровне задач. Создание и запуск задачи</a:t>
            </a:r>
          </a:p>
        </p:txBody>
      </p:sp>
      <p:pic>
        <p:nvPicPr>
          <p:cNvPr id="1336" name="pasted-image.tif"/>
          <p:cNvPicPr>
            <a:picLocks noChangeAspect="1"/>
          </p:cNvPicPr>
          <p:nvPr/>
        </p:nvPicPr>
        <p:blipFill>
          <a:blip r:embed="rId2">
            <a:extLst/>
          </a:blip>
          <a:stretch>
            <a:fillRect/>
          </a:stretch>
        </p:blipFill>
        <p:spPr>
          <a:xfrm>
            <a:off x="836906" y="1009181"/>
            <a:ext cx="7823247" cy="3849038"/>
          </a:xfrm>
          <a:prstGeom prst="rect">
            <a:avLst/>
          </a:prstGeom>
          <a:ln w="12700">
            <a:miter lim="400000"/>
          </a:ln>
        </p:spPr>
      </p:pic>
      <p:grpSp>
        <p:nvGrpSpPr>
          <p:cNvPr id="1339" name="Group 1339"/>
          <p:cNvGrpSpPr/>
          <p:nvPr/>
        </p:nvGrpSpPr>
        <p:grpSpPr>
          <a:xfrm>
            <a:off x="293370" y="5181784"/>
            <a:ext cx="9471660" cy="990601"/>
            <a:chOff x="0" y="0"/>
            <a:chExt cx="9471659" cy="990600"/>
          </a:xfrm>
        </p:grpSpPr>
        <p:sp>
          <p:nvSpPr>
            <p:cNvPr id="1337" name="Shape 1337"/>
            <p:cNvSpPr/>
            <p:nvPr/>
          </p:nvSpPr>
          <p:spPr>
            <a:xfrm>
              <a:off x="0" y="0"/>
              <a:ext cx="9471660" cy="9906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1338" name="Shape 1338"/>
            <p:cNvSpPr/>
            <p:nvPr/>
          </p:nvSpPr>
          <p:spPr>
            <a:xfrm>
              <a:off x="48356" y="182880"/>
              <a:ext cx="9374948" cy="624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spcBef>
                  <a:spcPts val="1000"/>
                </a:spcBef>
                <a:defRPr sz="1700"/>
              </a:lvl1pPr>
            </a:lstStyle>
            <a:p>
              <a:r>
                <a:t>Интересная особенность класса Task заключается в том, что он спроектирован так, чтобы распределять нагрузку по выполняемым задачам равномерно по процессорам в системе</a:t>
              </a:r>
            </a:p>
          </p:txBody>
        </p:sp>
      </p:grpSp>
    </p:spTree>
  </p:cSld>
  <p:clrMapOvr>
    <a:masterClrMapping/>
  </p:clrMapOvr>
  <p:transition spd="slow"/>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 name="Shape 1341"/>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Параллелизм на уровне задач. Создание и запуск задачи</a:t>
            </a:r>
          </a:p>
        </p:txBody>
      </p:sp>
      <p:grpSp>
        <p:nvGrpSpPr>
          <p:cNvPr id="1344" name="Group 1344"/>
          <p:cNvGrpSpPr/>
          <p:nvPr/>
        </p:nvGrpSpPr>
        <p:grpSpPr>
          <a:xfrm>
            <a:off x="321309" y="838200"/>
            <a:ext cx="9471661" cy="1143000"/>
            <a:chOff x="0" y="0"/>
            <a:chExt cx="9471659" cy="1143000"/>
          </a:xfrm>
        </p:grpSpPr>
        <p:sp>
          <p:nvSpPr>
            <p:cNvPr id="1342" name="Shape 1342"/>
            <p:cNvSpPr/>
            <p:nvPr/>
          </p:nvSpPr>
          <p:spPr>
            <a:xfrm>
              <a:off x="0" y="0"/>
              <a:ext cx="9471660" cy="11430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endParaRPr/>
            </a:p>
          </p:txBody>
        </p:sp>
        <p:sp>
          <p:nvSpPr>
            <p:cNvPr id="1343" name="Shape 1343"/>
            <p:cNvSpPr/>
            <p:nvPr/>
          </p:nvSpPr>
          <p:spPr>
            <a:xfrm>
              <a:off x="55797" y="106679"/>
              <a:ext cx="9360066" cy="929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r>
                <a:t>Созданная задача ставится в очередь планировщика для запуска при помощи методов Start или RunSynchronously (запускает задачу в текущем потоке), могут принимать аргумент типа TaskScheduler (пользовательский планировщик задач)</a:t>
              </a:r>
            </a:p>
          </p:txBody>
        </p:sp>
      </p:grpSp>
      <p:grpSp>
        <p:nvGrpSpPr>
          <p:cNvPr id="1347" name="Group 1347"/>
          <p:cNvGrpSpPr/>
          <p:nvPr/>
        </p:nvGrpSpPr>
        <p:grpSpPr>
          <a:xfrm>
            <a:off x="321310" y="2133600"/>
            <a:ext cx="9401810" cy="1203661"/>
            <a:chOff x="0" y="0"/>
            <a:chExt cx="9401809" cy="1203660"/>
          </a:xfrm>
        </p:grpSpPr>
        <p:sp>
          <p:nvSpPr>
            <p:cNvPr id="1345" name="Shape 1345"/>
            <p:cNvSpPr/>
            <p:nvPr/>
          </p:nvSpPr>
          <p:spPr>
            <a:xfrm>
              <a:off x="0" y="0"/>
              <a:ext cx="9401810" cy="1203661"/>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pPr>
                <a:defRPr sz="1600">
                  <a:latin typeface="Times New Roman"/>
                  <a:ea typeface="Times New Roman"/>
                  <a:cs typeface="Times New Roman"/>
                  <a:sym typeface="Times New Roman"/>
                </a:defRPr>
              </a:pPr>
              <a:endParaRPr/>
            </a:p>
          </p:txBody>
        </p:sp>
        <p:sp>
          <p:nvSpPr>
            <p:cNvPr id="1346" name="Shape 1346"/>
            <p:cNvSpPr/>
            <p:nvPr/>
          </p:nvSpPr>
          <p:spPr>
            <a:xfrm>
              <a:off x="0" y="98558"/>
              <a:ext cx="9401810" cy="7806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r>
                <a:rPr sz="1600">
                  <a:latin typeface="Consolas"/>
                  <a:ea typeface="Consolas"/>
                  <a:cs typeface="Consolas"/>
                  <a:sym typeface="Consolas"/>
                </a:rPr>
                <a:t>t1.Start();                </a:t>
              </a:r>
              <a:r>
                <a:rPr sz="1600">
                  <a:solidFill>
                    <a:srgbClr val="008000"/>
                  </a:solidFill>
                  <a:latin typeface="Consolas"/>
                  <a:ea typeface="Consolas"/>
                  <a:cs typeface="Consolas"/>
                  <a:sym typeface="Consolas"/>
                </a:rPr>
                <a:t>// асинхронный запуск</a:t>
              </a:r>
              <a:endParaRPr sz="1600">
                <a:latin typeface="Times New Roman"/>
                <a:ea typeface="Times New Roman"/>
                <a:cs typeface="Times New Roman"/>
                <a:sym typeface="Times New Roman"/>
              </a:endParaRPr>
            </a:p>
            <a:p>
              <a:r>
                <a:rPr sz="1600">
                  <a:latin typeface="Consolas"/>
                  <a:ea typeface="Consolas"/>
                  <a:cs typeface="Consolas"/>
                  <a:sym typeface="Consolas"/>
                </a:rPr>
                <a:t>t2.RunSynchronously();     </a:t>
              </a:r>
              <a:r>
                <a:rPr sz="1600">
                  <a:solidFill>
                    <a:srgbClr val="008000"/>
                  </a:solidFill>
                  <a:latin typeface="Consolas"/>
                  <a:ea typeface="Consolas"/>
                  <a:cs typeface="Consolas"/>
                  <a:sym typeface="Consolas"/>
                </a:rPr>
                <a:t>// синхронный запуск</a:t>
              </a:r>
              <a:endParaRPr sz="1600">
                <a:latin typeface="Times New Roman"/>
                <a:ea typeface="Times New Roman"/>
                <a:cs typeface="Times New Roman"/>
                <a:sym typeface="Times New Roman"/>
              </a:endParaRPr>
            </a:p>
            <a:p>
              <a:r>
                <a:rPr sz="1600">
                  <a:solidFill>
                    <a:srgbClr val="2B91AF"/>
                  </a:solidFill>
                  <a:latin typeface="Consolas"/>
                  <a:ea typeface="Consolas"/>
                  <a:cs typeface="Consolas"/>
                  <a:sym typeface="Consolas"/>
                </a:rPr>
                <a:t>Console</a:t>
              </a:r>
              <a:r>
                <a:rPr sz="1600">
                  <a:latin typeface="Consolas"/>
                  <a:ea typeface="Consolas"/>
                  <a:cs typeface="Consolas"/>
                  <a:sym typeface="Consolas"/>
                </a:rPr>
                <a:t>.WriteLine(</a:t>
              </a:r>
              <a:r>
                <a:rPr sz="1600">
                  <a:solidFill>
                    <a:srgbClr val="A31515"/>
                  </a:solidFill>
                  <a:latin typeface="Consolas"/>
                  <a:ea typeface="Consolas"/>
                  <a:cs typeface="Consolas"/>
                  <a:sym typeface="Consolas"/>
                </a:rPr>
                <a:t>"Task started"</a:t>
              </a:r>
              <a:r>
                <a:rPr sz="1600">
                  <a:latin typeface="Consolas"/>
                  <a:ea typeface="Consolas"/>
                  <a:cs typeface="Consolas"/>
                  <a:sym typeface="Consolas"/>
                </a:rPr>
                <a:t>);    </a:t>
              </a:r>
              <a:r>
                <a:rPr sz="1600">
                  <a:solidFill>
                    <a:srgbClr val="008000"/>
                  </a:solidFill>
                  <a:latin typeface="Consolas"/>
                  <a:ea typeface="Consolas"/>
                  <a:cs typeface="Consolas"/>
                  <a:sym typeface="Consolas"/>
                </a:rPr>
                <a:t>// напечатано через 1 сек</a:t>
              </a:r>
            </a:p>
          </p:txBody>
        </p:sp>
      </p:grpSp>
      <p:grpSp>
        <p:nvGrpSpPr>
          <p:cNvPr id="1350" name="Group 1350"/>
          <p:cNvGrpSpPr/>
          <p:nvPr/>
        </p:nvGrpSpPr>
        <p:grpSpPr>
          <a:xfrm>
            <a:off x="321310" y="5562600"/>
            <a:ext cx="9401810" cy="827517"/>
            <a:chOff x="0" y="0"/>
            <a:chExt cx="9401809" cy="827516"/>
          </a:xfrm>
        </p:grpSpPr>
        <p:sp>
          <p:nvSpPr>
            <p:cNvPr id="1348" name="Shape 1348"/>
            <p:cNvSpPr/>
            <p:nvPr/>
          </p:nvSpPr>
          <p:spPr>
            <a:xfrm>
              <a:off x="0" y="0"/>
              <a:ext cx="9401810" cy="827517"/>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pPr>
                <a:defRPr sz="1600">
                  <a:latin typeface="Times New Roman"/>
                  <a:ea typeface="Times New Roman"/>
                  <a:cs typeface="Times New Roman"/>
                  <a:sym typeface="Times New Roman"/>
                </a:defRPr>
              </a:pPr>
              <a:endParaRPr/>
            </a:p>
          </p:txBody>
        </p:sp>
        <p:sp>
          <p:nvSpPr>
            <p:cNvPr id="1349" name="Shape 1349"/>
            <p:cNvSpPr/>
            <p:nvPr/>
          </p:nvSpPr>
          <p:spPr>
            <a:xfrm>
              <a:off x="0" y="187088"/>
              <a:ext cx="9401810" cy="2980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r>
                <a:rPr sz="1600">
                  <a:latin typeface="Consolas"/>
                  <a:ea typeface="Consolas"/>
                  <a:cs typeface="Consolas"/>
                  <a:sym typeface="Consolas"/>
                </a:rPr>
                <a:t>Task.Factory.StartNew (() =&gt; Console.WriteLine (</a:t>
              </a:r>
              <a:r>
                <a:rPr sz="1600">
                  <a:solidFill>
                    <a:srgbClr val="DC1414"/>
                  </a:solidFill>
                  <a:latin typeface="Consolas"/>
                  <a:ea typeface="Consolas"/>
                  <a:cs typeface="Consolas"/>
                  <a:sym typeface="Consolas"/>
                </a:rPr>
                <a:t>"Hello from a task!"</a:t>
              </a:r>
              <a:r>
                <a:rPr sz="1600">
                  <a:latin typeface="Consolas"/>
                  <a:ea typeface="Consolas"/>
                  <a:cs typeface="Consolas"/>
                  <a:sym typeface="Consolas"/>
                </a:rPr>
                <a:t>));</a:t>
              </a:r>
            </a:p>
          </p:txBody>
        </p:sp>
      </p:grpSp>
      <p:grpSp>
        <p:nvGrpSpPr>
          <p:cNvPr id="1353" name="Group 1353"/>
          <p:cNvGrpSpPr/>
          <p:nvPr/>
        </p:nvGrpSpPr>
        <p:grpSpPr>
          <a:xfrm>
            <a:off x="321309" y="4648200"/>
            <a:ext cx="9471661" cy="762000"/>
            <a:chOff x="0" y="0"/>
            <a:chExt cx="9471659" cy="762000"/>
          </a:xfrm>
        </p:grpSpPr>
        <p:sp>
          <p:nvSpPr>
            <p:cNvPr id="1351" name="Shape 1351"/>
            <p:cNvSpPr/>
            <p:nvPr/>
          </p:nvSpPr>
          <p:spPr>
            <a:xfrm>
              <a:off x="0" y="0"/>
              <a:ext cx="9471660" cy="7620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endParaRPr/>
            </a:p>
          </p:txBody>
        </p:sp>
        <p:sp>
          <p:nvSpPr>
            <p:cNvPr id="1352" name="Shape 1352"/>
            <p:cNvSpPr/>
            <p:nvPr/>
          </p:nvSpPr>
          <p:spPr>
            <a:xfrm>
              <a:off x="37197" y="55879"/>
              <a:ext cx="9397266"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lstStyle>
            <a:p>
              <a:r>
                <a:t>Можно создать и запустить Task, вызвав метод Task.Factory.StartNew (создает и запускает задачу за один шаг) и передав в него делегат Action</a:t>
              </a:r>
            </a:p>
          </p:txBody>
        </p:sp>
      </p:grpSp>
      <p:grpSp>
        <p:nvGrpSpPr>
          <p:cNvPr id="1356" name="Group 1356"/>
          <p:cNvGrpSpPr/>
          <p:nvPr/>
        </p:nvGrpSpPr>
        <p:grpSpPr>
          <a:xfrm>
            <a:off x="321309" y="3581400"/>
            <a:ext cx="9471661" cy="914400"/>
            <a:chOff x="0" y="0"/>
            <a:chExt cx="9471659" cy="914400"/>
          </a:xfrm>
        </p:grpSpPr>
        <p:sp>
          <p:nvSpPr>
            <p:cNvPr id="1354" name="Shape 1354"/>
            <p:cNvSpPr/>
            <p:nvPr/>
          </p:nvSpPr>
          <p:spPr>
            <a:xfrm>
              <a:off x="0" y="0"/>
              <a:ext cx="9471660" cy="9144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endParaRPr/>
            </a:p>
          </p:txBody>
        </p:sp>
        <p:sp>
          <p:nvSpPr>
            <p:cNvPr id="1355" name="Shape 1355"/>
            <p:cNvSpPr/>
            <p:nvPr/>
          </p:nvSpPr>
          <p:spPr>
            <a:xfrm>
              <a:off x="44636" y="132080"/>
              <a:ext cx="9382388"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r>
                <a:t>После того, как задача завершена, она не может быть перезапущена. Следовательно, иного способа повторного запуска задачи на исполнение, кроме создания ее снова, не существует!</a:t>
              </a:r>
            </a:p>
          </p:txBody>
        </p:sp>
      </p:grpSp>
    </p:spTree>
  </p:cSld>
  <p:clrMapOvr>
    <a:masterClrMapping/>
  </p:clrMapOvr>
  <p:transition spd="slow"/>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8" name="Shape 1358"/>
          <p:cNvSpPr>
            <a:spLocks noGrp="1"/>
          </p:cNvSpPr>
          <p:nvPr>
            <p:ph type="title"/>
          </p:nvPr>
        </p:nvSpPr>
        <p:spPr>
          <a:xfrm>
            <a:off x="249647" y="179342"/>
            <a:ext cx="9599270" cy="365132"/>
          </a:xfrm>
          <a:prstGeom prst="rect">
            <a:avLst/>
          </a:prstGeom>
        </p:spPr>
        <p:txBody>
          <a:bodyPr>
            <a:normAutofit fontScale="90000"/>
          </a:bodyPr>
          <a:lstStyle/>
          <a:p>
            <a:pPr>
              <a:tabLst>
                <a:tab pos="8229600" algn="r"/>
              </a:tabLst>
            </a:pPr>
            <a:r>
              <a:t>Параллелизм на уровне задач. TaskCreationOptions</a:t>
            </a:r>
          </a:p>
        </p:txBody>
      </p:sp>
      <p:grpSp>
        <p:nvGrpSpPr>
          <p:cNvPr id="1361" name="Group 1361"/>
          <p:cNvGrpSpPr/>
          <p:nvPr/>
        </p:nvGrpSpPr>
        <p:grpSpPr>
          <a:xfrm>
            <a:off x="321309" y="762000"/>
            <a:ext cx="9471661" cy="2286000"/>
            <a:chOff x="0" y="0"/>
            <a:chExt cx="9471659" cy="2286000"/>
          </a:xfrm>
        </p:grpSpPr>
        <p:sp>
          <p:nvSpPr>
            <p:cNvPr id="1359" name="Shape 1359"/>
            <p:cNvSpPr/>
            <p:nvPr/>
          </p:nvSpPr>
          <p:spPr>
            <a:xfrm>
              <a:off x="0" y="0"/>
              <a:ext cx="9471660" cy="22860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endParaRPr/>
            </a:p>
          </p:txBody>
        </p:sp>
        <p:sp>
          <p:nvSpPr>
            <p:cNvPr id="1360" name="Shape 1360"/>
            <p:cNvSpPr/>
            <p:nvPr/>
          </p:nvSpPr>
          <p:spPr>
            <a:xfrm>
              <a:off x="111592" y="119379"/>
              <a:ext cx="9248476" cy="2047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r>
                <a:t>Процесс выполнения задачи можно настроить путем использования перечисления TaskCreationOptions во время вызова метода StartNew (или создания экземпляра класса Task). TaskCreationOptions – это флаговое перечисление со следующими (объединяемыми) значениями:</a:t>
              </a:r>
            </a:p>
            <a:p>
              <a:pPr marL="285750" indent="-285750" algn="just">
                <a:buSzPct val="100000"/>
                <a:buFont typeface="Arial"/>
                <a:buChar char="•"/>
              </a:pPr>
              <a:r>
                <a:t>LongRunning</a:t>
              </a:r>
            </a:p>
            <a:p>
              <a:pPr marL="285750" indent="-285750" algn="just">
                <a:buSzPct val="100000"/>
                <a:buFont typeface="Arial"/>
                <a:buChar char="•"/>
              </a:pPr>
              <a:r>
                <a:t>PreferFairness</a:t>
              </a:r>
            </a:p>
            <a:p>
              <a:pPr marL="285750" indent="-285750" algn="just">
                <a:buSzPct val="100000"/>
                <a:buFont typeface="Arial"/>
                <a:buChar char="•"/>
              </a:pPr>
              <a:r>
                <a:t>AttachedToParent</a:t>
              </a:r>
            </a:p>
          </p:txBody>
        </p:sp>
      </p:grpSp>
      <p:grpSp>
        <p:nvGrpSpPr>
          <p:cNvPr id="1364" name="Group 1364"/>
          <p:cNvGrpSpPr/>
          <p:nvPr/>
        </p:nvGrpSpPr>
        <p:grpSpPr>
          <a:xfrm>
            <a:off x="321310" y="3200400"/>
            <a:ext cx="9401810" cy="752288"/>
            <a:chOff x="0" y="0"/>
            <a:chExt cx="9401809" cy="752287"/>
          </a:xfrm>
        </p:grpSpPr>
        <p:sp>
          <p:nvSpPr>
            <p:cNvPr id="1362" name="Shape 1362"/>
            <p:cNvSpPr/>
            <p:nvPr/>
          </p:nvSpPr>
          <p:spPr>
            <a:xfrm>
              <a:off x="0" y="0"/>
              <a:ext cx="9401810" cy="752288"/>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pPr>
                <a:spcBef>
                  <a:spcPts val="1200"/>
                </a:spcBef>
                <a:defRPr sz="1600">
                  <a:latin typeface="Times New Roman"/>
                  <a:ea typeface="Times New Roman"/>
                  <a:cs typeface="Times New Roman"/>
                  <a:sym typeface="Times New Roman"/>
                </a:defRPr>
              </a:pPr>
              <a:endParaRPr/>
            </a:p>
          </p:txBody>
        </p:sp>
        <p:sp>
          <p:nvSpPr>
            <p:cNvPr id="1363" name="Shape 1363"/>
            <p:cNvSpPr/>
            <p:nvPr/>
          </p:nvSpPr>
          <p:spPr>
            <a:xfrm>
              <a:off x="0" y="156534"/>
              <a:ext cx="9401810" cy="2980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spcBef>
                  <a:spcPts val="1200"/>
                </a:spcBef>
              </a:pPr>
              <a:r>
                <a:rPr sz="1600">
                  <a:solidFill>
                    <a:srgbClr val="0000FF"/>
                  </a:solidFill>
                  <a:latin typeface="Consolas"/>
                  <a:ea typeface="Consolas"/>
                  <a:cs typeface="Consolas"/>
                  <a:sym typeface="Consolas"/>
                </a:rPr>
                <a:t>var</a:t>
              </a:r>
              <a:r>
                <a:rPr sz="1600">
                  <a:latin typeface="Consolas"/>
                  <a:ea typeface="Consolas"/>
                  <a:cs typeface="Consolas"/>
                  <a:sym typeface="Consolas"/>
                </a:rPr>
                <a:t> t1 = </a:t>
              </a:r>
              <a:r>
                <a:rPr sz="1600">
                  <a:solidFill>
                    <a:srgbClr val="0000FF"/>
                  </a:solidFill>
                  <a:latin typeface="Consolas"/>
                  <a:ea typeface="Consolas"/>
                  <a:cs typeface="Consolas"/>
                  <a:sym typeface="Consolas"/>
                </a:rPr>
                <a:t>new</a:t>
              </a:r>
              <a:r>
                <a:rPr sz="1600">
                  <a:latin typeface="Consolas"/>
                  <a:ea typeface="Consolas"/>
                  <a:cs typeface="Consolas"/>
                  <a:sym typeface="Consolas"/>
                </a:rPr>
                <a:t> </a:t>
              </a:r>
              <a:r>
                <a:rPr sz="1600">
                  <a:solidFill>
                    <a:srgbClr val="2B91AF"/>
                  </a:solidFill>
                  <a:latin typeface="Consolas"/>
                  <a:ea typeface="Consolas"/>
                  <a:cs typeface="Consolas"/>
                  <a:sym typeface="Consolas"/>
                </a:rPr>
                <a:t>Task</a:t>
              </a:r>
              <a:r>
                <a:rPr sz="1600">
                  <a:latin typeface="Consolas"/>
                  <a:ea typeface="Consolas"/>
                  <a:cs typeface="Consolas"/>
                  <a:sym typeface="Consolas"/>
                </a:rPr>
                <a:t>(work, </a:t>
              </a:r>
              <a:r>
                <a:rPr sz="1600">
                  <a:solidFill>
                    <a:srgbClr val="2B91AF"/>
                  </a:solidFill>
                  <a:latin typeface="Consolas"/>
                  <a:ea typeface="Consolas"/>
                  <a:cs typeface="Consolas"/>
                  <a:sym typeface="Consolas"/>
                </a:rPr>
                <a:t>TaskCreationOptions</a:t>
              </a:r>
              <a:r>
                <a:rPr sz="1600">
                  <a:latin typeface="Consolas"/>
                  <a:ea typeface="Consolas"/>
                  <a:cs typeface="Consolas"/>
                  <a:sym typeface="Consolas"/>
                </a:rPr>
                <a:t>.LongRunning);</a:t>
              </a:r>
            </a:p>
          </p:txBody>
        </p:sp>
      </p:grpSp>
      <p:grpSp>
        <p:nvGrpSpPr>
          <p:cNvPr id="1367" name="Group 1367"/>
          <p:cNvGrpSpPr/>
          <p:nvPr/>
        </p:nvGrpSpPr>
        <p:grpSpPr>
          <a:xfrm>
            <a:off x="5699759" y="4153994"/>
            <a:ext cx="4093211" cy="838201"/>
            <a:chOff x="0" y="0"/>
            <a:chExt cx="4093209" cy="838200"/>
          </a:xfrm>
        </p:grpSpPr>
        <p:sp>
          <p:nvSpPr>
            <p:cNvPr id="1365" name="Shape 1365"/>
            <p:cNvSpPr/>
            <p:nvPr/>
          </p:nvSpPr>
          <p:spPr>
            <a:xfrm>
              <a:off x="0" y="0"/>
              <a:ext cx="4093210" cy="8382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1366" name="Shape 1366"/>
            <p:cNvSpPr/>
            <p:nvPr/>
          </p:nvSpPr>
          <p:spPr>
            <a:xfrm>
              <a:off x="40918" y="93980"/>
              <a:ext cx="4011373"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spcBef>
                  <a:spcPts val="1000"/>
                </a:spcBef>
              </a:lvl1pPr>
            </a:lstStyle>
            <a:p>
              <a:r>
                <a:t>Говорит  планировщику выделить для задачи отдельный поток</a:t>
              </a:r>
            </a:p>
          </p:txBody>
        </p:sp>
      </p:grpSp>
      <p:pic>
        <p:nvPicPr>
          <p:cNvPr id="1368" name="image4.tif" descr="arrow03"/>
          <p:cNvPicPr>
            <a:picLocks noChangeAspect="1"/>
          </p:cNvPicPr>
          <p:nvPr/>
        </p:nvPicPr>
        <p:blipFill>
          <a:blip r:embed="rId2">
            <a:extLst/>
          </a:blip>
          <a:stretch>
            <a:fillRect/>
          </a:stretch>
        </p:blipFill>
        <p:spPr>
          <a:xfrm rot="12309552">
            <a:off x="6423231" y="3927650"/>
            <a:ext cx="1995837" cy="272700"/>
          </a:xfrm>
          <a:prstGeom prst="rect">
            <a:avLst/>
          </a:prstGeom>
          <a:ln w="12700">
            <a:miter lim="400000"/>
          </a:ln>
        </p:spPr>
      </p:pic>
      <p:grpSp>
        <p:nvGrpSpPr>
          <p:cNvPr id="1371" name="Group 1371"/>
          <p:cNvGrpSpPr/>
          <p:nvPr/>
        </p:nvGrpSpPr>
        <p:grpSpPr>
          <a:xfrm>
            <a:off x="321309" y="5334000"/>
            <a:ext cx="9471661" cy="1219200"/>
            <a:chOff x="0" y="0"/>
            <a:chExt cx="9471659" cy="1219200"/>
          </a:xfrm>
        </p:grpSpPr>
        <p:sp>
          <p:nvSpPr>
            <p:cNvPr id="1369" name="Shape 1369"/>
            <p:cNvSpPr/>
            <p:nvPr/>
          </p:nvSpPr>
          <p:spPr>
            <a:xfrm>
              <a:off x="0" y="0"/>
              <a:ext cx="9471660" cy="12192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endParaRPr/>
            </a:p>
          </p:txBody>
        </p:sp>
        <p:sp>
          <p:nvSpPr>
            <p:cNvPr id="1370" name="Shape 1370"/>
            <p:cNvSpPr/>
            <p:nvPr/>
          </p:nvSpPr>
          <p:spPr>
            <a:xfrm>
              <a:off x="59515" y="144780"/>
              <a:ext cx="9352630" cy="929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lstStyle>
            <a:p>
              <a:r>
                <a:t>PreferFairness говорит планировщику попытаться распределить задачи в том же порядке, в котором они были запущены. Обычно это не так, поскольку планировщик оптимизирует работу задач путем использования локальных очередей</a:t>
              </a:r>
            </a:p>
          </p:txBody>
        </p:sp>
      </p:grpSp>
    </p:spTree>
  </p:cSld>
  <p:clrMapOvr>
    <a:masterClrMapping/>
  </p:clrMapOvr>
  <p:transition spd="slow"/>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3" name="Shape 1373"/>
          <p:cNvSpPr>
            <a:spLocks noGrp="1"/>
          </p:cNvSpPr>
          <p:nvPr>
            <p:ph type="title"/>
          </p:nvPr>
        </p:nvSpPr>
        <p:spPr>
          <a:xfrm>
            <a:off x="249647" y="179342"/>
            <a:ext cx="9599270" cy="365132"/>
          </a:xfrm>
          <a:prstGeom prst="rect">
            <a:avLst/>
          </a:prstGeom>
        </p:spPr>
        <p:txBody>
          <a:bodyPr>
            <a:normAutofit fontScale="90000"/>
          </a:bodyPr>
          <a:lstStyle/>
          <a:p>
            <a:pPr>
              <a:tabLst>
                <a:tab pos="8229600" algn="r"/>
              </a:tabLst>
            </a:pPr>
            <a:r>
              <a:t>Параллелизм на уровне задач. TaskCreationOptions</a:t>
            </a:r>
          </a:p>
        </p:txBody>
      </p:sp>
      <p:grpSp>
        <p:nvGrpSpPr>
          <p:cNvPr id="1376" name="Group 1376"/>
          <p:cNvGrpSpPr/>
          <p:nvPr/>
        </p:nvGrpSpPr>
        <p:grpSpPr>
          <a:xfrm>
            <a:off x="321310" y="683191"/>
            <a:ext cx="9401810" cy="4235949"/>
            <a:chOff x="0" y="0"/>
            <a:chExt cx="9401809" cy="4235948"/>
          </a:xfrm>
        </p:grpSpPr>
        <p:sp>
          <p:nvSpPr>
            <p:cNvPr id="1374" name="Shape 1374"/>
            <p:cNvSpPr/>
            <p:nvPr/>
          </p:nvSpPr>
          <p:spPr>
            <a:xfrm>
              <a:off x="0" y="459808"/>
              <a:ext cx="9401810" cy="3776141"/>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pPr>
                <a:defRPr sz="1600">
                  <a:latin typeface="Times New Roman"/>
                  <a:ea typeface="Times New Roman"/>
                  <a:cs typeface="Times New Roman"/>
                  <a:sym typeface="Times New Roman"/>
                </a:defRPr>
              </a:pPr>
              <a:endParaRPr/>
            </a:p>
          </p:txBody>
        </p:sp>
        <p:sp>
          <p:nvSpPr>
            <p:cNvPr id="1375" name="Shape 1375"/>
            <p:cNvSpPr/>
            <p:nvPr/>
          </p:nvSpPr>
          <p:spPr>
            <a:xfrm>
              <a:off x="0" y="0"/>
              <a:ext cx="9401810" cy="39869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endParaRPr sz="1600">
                <a:latin typeface="Consolas"/>
                <a:ea typeface="Consolas"/>
                <a:cs typeface="Consolas"/>
                <a:sym typeface="Consolas"/>
              </a:endParaRPr>
            </a:p>
            <a:p>
              <a:endParaRPr sz="1600">
                <a:latin typeface="Consolas"/>
                <a:ea typeface="Consolas"/>
                <a:cs typeface="Consolas"/>
                <a:sym typeface="Consolas"/>
              </a:endParaRPr>
            </a:p>
            <a:p>
              <a:r>
                <a:rPr sz="1600">
                  <a:latin typeface="Consolas"/>
                  <a:ea typeface="Consolas"/>
                  <a:cs typeface="Consolas"/>
                  <a:sym typeface="Consolas"/>
                </a:rPr>
                <a:t>Task parent = Task.Factory.StartNew (() =&gt;</a:t>
              </a:r>
            </a:p>
            <a:p>
              <a:r>
                <a:rPr sz="1600">
                  <a:latin typeface="Consolas"/>
                  <a:ea typeface="Consolas"/>
                  <a:cs typeface="Consolas"/>
                  <a:sym typeface="Consolas"/>
                </a:rPr>
                <a:t>{</a:t>
              </a:r>
            </a:p>
            <a:p>
              <a:r>
                <a:rPr sz="1600">
                  <a:latin typeface="Consolas"/>
                  <a:ea typeface="Consolas"/>
                  <a:cs typeface="Consolas"/>
                  <a:sym typeface="Consolas"/>
                </a:rPr>
                <a:t>  Console.WriteLine (</a:t>
              </a:r>
              <a:r>
                <a:rPr sz="1600">
                  <a:solidFill>
                    <a:srgbClr val="DC1414"/>
                  </a:solidFill>
                  <a:latin typeface="Consolas"/>
                  <a:ea typeface="Consolas"/>
                  <a:cs typeface="Consolas"/>
                  <a:sym typeface="Consolas"/>
                </a:rPr>
                <a:t>"I am a parent"</a:t>
              </a:r>
              <a:r>
                <a:rPr sz="1600">
                  <a:latin typeface="Consolas"/>
                  <a:ea typeface="Consolas"/>
                  <a:cs typeface="Consolas"/>
                  <a:sym typeface="Consolas"/>
                </a:rPr>
                <a:t>);</a:t>
              </a:r>
            </a:p>
            <a:p>
              <a:r>
                <a:rPr sz="1600">
                  <a:latin typeface="Consolas"/>
                  <a:ea typeface="Consolas"/>
                  <a:cs typeface="Consolas"/>
                  <a:sym typeface="Consolas"/>
                </a:rPr>
                <a:t> </a:t>
              </a:r>
            </a:p>
            <a:p>
              <a:r>
                <a:rPr sz="1600">
                  <a:latin typeface="Consolas"/>
                  <a:ea typeface="Consolas"/>
                  <a:cs typeface="Consolas"/>
                  <a:sym typeface="Consolas"/>
                </a:rPr>
                <a:t>  Task.Factory.StartNew (() =&gt;        </a:t>
              </a:r>
              <a:r>
                <a:rPr sz="1600">
                  <a:solidFill>
                    <a:srgbClr val="008800"/>
                  </a:solidFill>
                </a:rPr>
                <a:t>// Независимая задача</a:t>
              </a:r>
              <a:r>
                <a:rPr sz="1600">
                  <a:latin typeface="Consolas"/>
                  <a:ea typeface="Consolas"/>
                  <a:cs typeface="Consolas"/>
                  <a:sym typeface="Consolas"/>
                </a:rPr>
                <a:t>  </a:t>
              </a:r>
            </a:p>
            <a:p>
              <a:r>
                <a:rPr sz="1600">
                  <a:latin typeface="Consolas"/>
                  <a:ea typeface="Consolas"/>
                  <a:cs typeface="Consolas"/>
                  <a:sym typeface="Consolas"/>
                </a:rPr>
                <a:t>  {</a:t>
              </a:r>
            </a:p>
            <a:p>
              <a:r>
                <a:rPr sz="1600">
                  <a:latin typeface="Consolas"/>
                  <a:ea typeface="Consolas"/>
                  <a:cs typeface="Consolas"/>
                  <a:sym typeface="Consolas"/>
                </a:rPr>
                <a:t>   Console.WriteLine (</a:t>
              </a:r>
              <a:r>
                <a:rPr sz="1600">
                  <a:solidFill>
                    <a:srgbClr val="DC1414"/>
                  </a:solidFill>
                  <a:latin typeface="Consolas"/>
                  <a:ea typeface="Consolas"/>
                  <a:cs typeface="Consolas"/>
                  <a:sym typeface="Consolas"/>
                </a:rPr>
                <a:t>"I am detached"</a:t>
              </a:r>
              <a:r>
                <a:rPr sz="1600">
                  <a:latin typeface="Consolas"/>
                  <a:ea typeface="Consolas"/>
                  <a:cs typeface="Consolas"/>
                  <a:sym typeface="Consolas"/>
                </a:rPr>
                <a:t>);</a:t>
              </a:r>
            </a:p>
            <a:p>
              <a:r>
                <a:rPr sz="1600">
                  <a:latin typeface="Consolas"/>
                  <a:ea typeface="Consolas"/>
                  <a:cs typeface="Consolas"/>
                  <a:sym typeface="Consolas"/>
                </a:rPr>
                <a:t>  });</a:t>
              </a:r>
            </a:p>
            <a:p>
              <a:r>
                <a:rPr sz="1600">
                  <a:latin typeface="Consolas"/>
                  <a:ea typeface="Consolas"/>
                  <a:cs typeface="Consolas"/>
                  <a:sym typeface="Consolas"/>
                </a:rPr>
                <a:t> </a:t>
              </a:r>
            </a:p>
            <a:p>
              <a:r>
                <a:rPr sz="1600">
                  <a:latin typeface="Consolas"/>
                  <a:ea typeface="Consolas"/>
                  <a:cs typeface="Consolas"/>
                  <a:sym typeface="Consolas"/>
                </a:rPr>
                <a:t>  Task.Factory.StartNew (() =&gt;        </a:t>
              </a:r>
              <a:r>
                <a:rPr sz="1600">
                  <a:solidFill>
                    <a:srgbClr val="008800"/>
                  </a:solidFill>
                </a:rPr>
                <a:t>// Дочерняя задача</a:t>
              </a:r>
              <a:r>
                <a:rPr sz="1600">
                  <a:latin typeface="Consolas"/>
                  <a:ea typeface="Consolas"/>
                  <a:cs typeface="Consolas"/>
                  <a:sym typeface="Consolas"/>
                </a:rPr>
                <a:t>  </a:t>
              </a:r>
            </a:p>
            <a:p>
              <a:r>
                <a:rPr sz="1600">
                  <a:latin typeface="Consolas"/>
                  <a:ea typeface="Consolas"/>
                  <a:cs typeface="Consolas"/>
                  <a:sym typeface="Consolas"/>
                </a:rPr>
                <a:t>  {</a:t>
              </a:r>
            </a:p>
            <a:p>
              <a:r>
                <a:rPr sz="1600">
                  <a:latin typeface="Consolas"/>
                  <a:ea typeface="Consolas"/>
                  <a:cs typeface="Consolas"/>
                  <a:sym typeface="Consolas"/>
                </a:rPr>
                <a:t>   Console.WriteLine (</a:t>
              </a:r>
              <a:r>
                <a:rPr sz="1600">
                  <a:solidFill>
                    <a:srgbClr val="DC1414"/>
                  </a:solidFill>
                  <a:latin typeface="Consolas"/>
                  <a:ea typeface="Consolas"/>
                  <a:cs typeface="Consolas"/>
                  <a:sym typeface="Consolas"/>
                </a:rPr>
                <a:t>"I am a child"</a:t>
              </a:r>
              <a:r>
                <a:rPr sz="1600">
                  <a:latin typeface="Consolas"/>
                  <a:ea typeface="Consolas"/>
                  <a:cs typeface="Consolas"/>
                  <a:sym typeface="Consolas"/>
                </a:rPr>
                <a:t>);</a:t>
              </a:r>
            </a:p>
            <a:p>
              <a:r>
                <a:rPr sz="1600">
                  <a:latin typeface="Consolas"/>
                  <a:ea typeface="Consolas"/>
                  <a:cs typeface="Consolas"/>
                  <a:sym typeface="Consolas"/>
                </a:rPr>
                <a:t>  }, </a:t>
              </a:r>
              <a:r>
                <a:rPr sz="1600" b="1">
                  <a:latin typeface="Consolas"/>
                  <a:ea typeface="Consolas"/>
                  <a:cs typeface="Consolas"/>
                  <a:sym typeface="Consolas"/>
                </a:rPr>
                <a:t>TaskCreationOptions.AttachedToParent</a:t>
              </a:r>
              <a:r>
                <a:rPr sz="1600">
                  <a:latin typeface="Consolas"/>
                  <a:ea typeface="Consolas"/>
                  <a:cs typeface="Consolas"/>
                  <a:sym typeface="Consolas"/>
                </a:rPr>
                <a:t>);</a:t>
              </a:r>
            </a:p>
            <a:p>
              <a:r>
                <a:rPr sz="1600">
                  <a:latin typeface="Consolas"/>
                  <a:ea typeface="Consolas"/>
                  <a:cs typeface="Consolas"/>
                  <a:sym typeface="Consolas"/>
                </a:rPr>
                <a:t>});</a:t>
              </a:r>
            </a:p>
          </p:txBody>
        </p:sp>
      </p:grpSp>
      <p:grpSp>
        <p:nvGrpSpPr>
          <p:cNvPr id="1379" name="Group 1379"/>
          <p:cNvGrpSpPr/>
          <p:nvPr/>
        </p:nvGrpSpPr>
        <p:grpSpPr>
          <a:xfrm>
            <a:off x="5629909" y="4724400"/>
            <a:ext cx="4093211" cy="838200"/>
            <a:chOff x="0" y="0"/>
            <a:chExt cx="4093209" cy="838200"/>
          </a:xfrm>
        </p:grpSpPr>
        <p:sp>
          <p:nvSpPr>
            <p:cNvPr id="1377" name="Shape 1377"/>
            <p:cNvSpPr/>
            <p:nvPr/>
          </p:nvSpPr>
          <p:spPr>
            <a:xfrm>
              <a:off x="0" y="0"/>
              <a:ext cx="4093210" cy="8382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endParaRPr/>
            </a:p>
          </p:txBody>
        </p:sp>
        <p:sp>
          <p:nvSpPr>
            <p:cNvPr id="1378" name="Shape 1378"/>
            <p:cNvSpPr/>
            <p:nvPr/>
          </p:nvSpPr>
          <p:spPr>
            <a:xfrm>
              <a:off x="40918" y="93980"/>
              <a:ext cx="4011373"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lstStyle>
            <a:p>
              <a:r>
                <a:t>Предназначено для создания дочерних задач</a:t>
              </a:r>
            </a:p>
          </p:txBody>
        </p:sp>
      </p:grpSp>
      <p:pic>
        <p:nvPicPr>
          <p:cNvPr id="1380" name="image4.tif" descr="arrow03"/>
          <p:cNvPicPr>
            <a:picLocks noChangeAspect="1"/>
          </p:cNvPicPr>
          <p:nvPr/>
        </p:nvPicPr>
        <p:blipFill>
          <a:blip r:embed="rId2">
            <a:extLst/>
          </a:blip>
          <a:stretch>
            <a:fillRect/>
          </a:stretch>
        </p:blipFill>
        <p:spPr>
          <a:xfrm rot="12309552">
            <a:off x="3824811" y="4745926"/>
            <a:ext cx="1995837" cy="272700"/>
          </a:xfrm>
          <a:prstGeom prst="rect">
            <a:avLst/>
          </a:prstGeom>
          <a:ln w="12700">
            <a:miter lim="400000"/>
          </a:ln>
        </p:spPr>
      </p:pic>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Shape 347"/>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Создание и запуск потоков</a:t>
            </a:r>
          </a:p>
        </p:txBody>
      </p:sp>
      <p:grpSp>
        <p:nvGrpSpPr>
          <p:cNvPr id="350" name="Group 350"/>
          <p:cNvGrpSpPr/>
          <p:nvPr/>
        </p:nvGrpSpPr>
        <p:grpSpPr>
          <a:xfrm>
            <a:off x="169490" y="727852"/>
            <a:ext cx="9701255" cy="780472"/>
            <a:chOff x="0" y="0"/>
            <a:chExt cx="9701253" cy="780470"/>
          </a:xfrm>
        </p:grpSpPr>
        <p:sp>
          <p:nvSpPr>
            <p:cNvPr id="348" name="Shape 348"/>
            <p:cNvSpPr/>
            <p:nvPr/>
          </p:nvSpPr>
          <p:spPr>
            <a:xfrm>
              <a:off x="0" y="0"/>
              <a:ext cx="9701254" cy="780471"/>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lgn="just">
                <a:spcBef>
                  <a:spcPts val="1000"/>
                </a:spcBef>
              </a:pPr>
              <a:endParaRPr/>
            </a:p>
          </p:txBody>
        </p:sp>
        <p:sp>
          <p:nvSpPr>
            <p:cNvPr id="349" name="Shape 349"/>
            <p:cNvSpPr/>
            <p:nvPr/>
          </p:nvSpPr>
          <p:spPr>
            <a:xfrm>
              <a:off x="38099" y="57234"/>
              <a:ext cx="9625056" cy="6660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pPr algn="just">
                <a:spcBef>
                  <a:spcPts val="1000"/>
                </a:spcBef>
              </a:pPr>
              <a:r>
                <a:t>Вызов метода </a:t>
              </a:r>
              <a:r>
                <a:rPr b="1"/>
                <a:t>Start</a:t>
              </a:r>
              <a:r>
                <a:t> начинает выполнение потока. Поток продолжается до выхода из исполняемого метода</a:t>
              </a:r>
            </a:p>
          </p:txBody>
        </p:sp>
      </p:grpSp>
      <p:sp>
        <p:nvSpPr>
          <p:cNvPr id="351" name="Shape 351"/>
          <p:cNvSpPr/>
          <p:nvPr/>
        </p:nvSpPr>
        <p:spPr>
          <a:xfrm>
            <a:off x="217196" y="1681547"/>
            <a:ext cx="9589744" cy="3677475"/>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a:solidFill>
              <a:srgbClr val="4A7EBB"/>
            </a:solidFill>
            <a:bevel/>
          </a:ln>
          <a:effectLst>
            <a:outerShdw blurRad="190500" dist="8455" dir="5400000" rotWithShape="0">
              <a:srgbClr val="000000"/>
            </a:outerShdw>
          </a:effectLst>
        </p:spPr>
        <p:txBody>
          <a:bodyPr lIns="45719" rIns="45719" anchor="ctr"/>
          <a:lstStyle/>
          <a:p>
            <a:pPr>
              <a:defRPr sz="1600">
                <a:latin typeface="Consolas"/>
                <a:ea typeface="Consolas"/>
                <a:cs typeface="Consolas"/>
                <a:sym typeface="Consolas"/>
              </a:defRPr>
            </a:pPr>
            <a:endParaRPr/>
          </a:p>
        </p:txBody>
      </p:sp>
      <p:grpSp>
        <p:nvGrpSpPr>
          <p:cNvPr id="356" name="Group 356"/>
          <p:cNvGrpSpPr/>
          <p:nvPr/>
        </p:nvGrpSpPr>
        <p:grpSpPr>
          <a:xfrm>
            <a:off x="5529943" y="4532912"/>
            <a:ext cx="2039621" cy="1435101"/>
            <a:chOff x="-139700" y="-88899"/>
            <a:chExt cx="2039620" cy="1435100"/>
          </a:xfrm>
        </p:grpSpPr>
        <p:grpSp>
          <p:nvGrpSpPr>
            <p:cNvPr id="354" name="Group 354"/>
            <p:cNvGrpSpPr/>
            <p:nvPr/>
          </p:nvGrpSpPr>
          <p:grpSpPr>
            <a:xfrm>
              <a:off x="-139700" y="-88900"/>
              <a:ext cx="2039621" cy="1435100"/>
              <a:chOff x="0" y="0"/>
              <a:chExt cx="2039620" cy="1435100"/>
            </a:xfrm>
          </p:grpSpPr>
          <p:sp>
            <p:nvSpPr>
              <p:cNvPr id="353" name="Shape 353"/>
              <p:cNvSpPr/>
              <p:nvPr/>
            </p:nvSpPr>
            <p:spPr>
              <a:xfrm>
                <a:off x="139700" y="88900"/>
                <a:ext cx="1760221" cy="1066800"/>
              </a:xfrm>
              <a:prstGeom prst="roundRect">
                <a:avLst>
                  <a:gd name="adj" fmla="val 16667"/>
                </a:avLst>
              </a:prstGeom>
              <a:solidFill>
                <a:srgbClr val="FFFFFF"/>
              </a:solidFill>
              <a:ln>
                <a:noFill/>
              </a:ln>
              <a:effectLst/>
            </p:spPr>
            <p:txBody>
              <a:bodyPr wrap="square" lIns="45719" tIns="45719" rIns="45719" bIns="45719" numCol="1" anchor="ctr">
                <a:noAutofit/>
              </a:bodyPr>
              <a:lstStyle/>
              <a:p>
                <a:pPr algn="ctr">
                  <a:spcBef>
                    <a:spcPts val="1000"/>
                  </a:spcBef>
                </a:pPr>
                <a:endParaRPr/>
              </a:p>
            </p:txBody>
          </p:sp>
          <p:pic>
            <p:nvPicPr>
              <p:cNvPr id="352" name="Picture 351"/>
              <p:cNvPicPr>
                <a:picLocks/>
              </p:cNvPicPr>
              <p:nvPr/>
            </p:nvPicPr>
            <p:blipFill>
              <a:blip r:embed="rId2">
                <a:extLst/>
              </a:blip>
              <a:stretch>
                <a:fillRect/>
              </a:stretch>
            </p:blipFill>
            <p:spPr>
              <a:xfrm>
                <a:off x="0" y="0"/>
                <a:ext cx="2039621" cy="1435100"/>
              </a:xfrm>
              <a:prstGeom prst="rect">
                <a:avLst/>
              </a:prstGeom>
              <a:effectLst/>
            </p:spPr>
          </p:pic>
        </p:grpSp>
        <p:pic>
          <p:nvPicPr>
            <p:cNvPr id="355" name="image9.png"/>
            <p:cNvPicPr>
              <a:picLocks noChangeAspect="1"/>
            </p:cNvPicPr>
            <p:nvPr/>
          </p:nvPicPr>
          <p:blipFill>
            <a:blip r:embed="rId3">
              <a:extLst/>
            </a:blip>
            <a:stretch>
              <a:fillRect/>
            </a:stretch>
          </p:blipFill>
          <p:spPr>
            <a:xfrm>
              <a:off x="251460" y="205640"/>
              <a:ext cx="1215391" cy="665775"/>
            </a:xfrm>
            <a:prstGeom prst="rect">
              <a:avLst/>
            </a:prstGeom>
            <a:ln w="12700" cap="flat">
              <a:noFill/>
              <a:miter lim="400000"/>
            </a:ln>
            <a:effectLst/>
          </p:spPr>
        </p:pic>
      </p:grpSp>
      <p:pic>
        <p:nvPicPr>
          <p:cNvPr id="357" name="image4.tif" descr="arrow03"/>
          <p:cNvPicPr>
            <a:picLocks noChangeAspect="1"/>
          </p:cNvPicPr>
          <p:nvPr/>
        </p:nvPicPr>
        <p:blipFill>
          <a:blip r:embed="rId4">
            <a:extLst/>
          </a:blip>
          <a:stretch>
            <a:fillRect/>
          </a:stretch>
        </p:blipFill>
        <p:spPr>
          <a:xfrm rot="846436">
            <a:off x="3832763" y="4595250"/>
            <a:ext cx="1995837" cy="272700"/>
          </a:xfrm>
          <a:prstGeom prst="rect">
            <a:avLst/>
          </a:prstGeom>
          <a:ln w="12700">
            <a:miter lim="400000"/>
          </a:ln>
          <a:effectLst>
            <a:outerShdw blurRad="190500" dist="8455" dir="5400000" rotWithShape="0">
              <a:srgbClr val="000000"/>
            </a:outerShdw>
          </a:effectLst>
        </p:spPr>
      </p:pic>
      <p:sp>
        <p:nvSpPr>
          <p:cNvPr id="358" name="Shape 358"/>
          <p:cNvSpPr/>
          <p:nvPr/>
        </p:nvSpPr>
        <p:spPr>
          <a:xfrm>
            <a:off x="346946" y="1802030"/>
            <a:ext cx="9650576" cy="3253940"/>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r>
              <a:rPr sz="1600">
                <a:latin typeface="Consolas"/>
                <a:ea typeface="Consolas"/>
                <a:cs typeface="Consolas"/>
                <a:sym typeface="Consolas"/>
              </a:rPr>
              <a:t>. . .</a:t>
            </a:r>
          </a:p>
          <a:p>
            <a:r>
              <a:rPr sz="1600">
                <a:solidFill>
                  <a:srgbClr val="0000FF"/>
                </a:solidFill>
                <a:latin typeface="Consolas"/>
                <a:ea typeface="Consolas"/>
                <a:cs typeface="Consolas"/>
                <a:sym typeface="Consolas"/>
              </a:rPr>
              <a:t>static</a:t>
            </a:r>
            <a:r>
              <a:rPr sz="1600">
                <a:latin typeface="Consolas"/>
                <a:ea typeface="Consolas"/>
                <a:cs typeface="Consolas"/>
                <a:sym typeface="Consolas"/>
              </a:rPr>
              <a:t> </a:t>
            </a:r>
            <a:r>
              <a:rPr sz="1600">
                <a:solidFill>
                  <a:srgbClr val="0000FF"/>
                </a:solidFill>
                <a:latin typeface="Consolas"/>
                <a:ea typeface="Consolas"/>
                <a:cs typeface="Consolas"/>
                <a:sym typeface="Consolas"/>
              </a:rPr>
              <a:t>void</a:t>
            </a:r>
            <a:r>
              <a:rPr sz="1600">
                <a:latin typeface="Consolas"/>
                <a:ea typeface="Consolas"/>
                <a:cs typeface="Consolas"/>
                <a:sym typeface="Consolas"/>
              </a:rPr>
              <a:t> Main(</a:t>
            </a:r>
            <a:r>
              <a:rPr sz="1600">
                <a:solidFill>
                  <a:srgbClr val="0000FF"/>
                </a:solidFill>
                <a:latin typeface="Consolas"/>
                <a:ea typeface="Consolas"/>
                <a:cs typeface="Consolas"/>
                <a:sym typeface="Consolas"/>
              </a:rPr>
              <a:t>string</a:t>
            </a:r>
            <a:r>
              <a:rPr sz="1600">
                <a:latin typeface="Consolas"/>
                <a:ea typeface="Consolas"/>
                <a:cs typeface="Consolas"/>
                <a:sym typeface="Consolas"/>
              </a:rPr>
              <a:t>[] args)</a:t>
            </a:r>
          </a:p>
          <a:p>
            <a:r>
              <a:rPr sz="1600">
                <a:latin typeface="Consolas"/>
                <a:ea typeface="Consolas"/>
                <a:cs typeface="Consolas"/>
                <a:sym typeface="Consolas"/>
              </a:rPr>
              <a:t>{</a:t>
            </a:r>
          </a:p>
          <a:p>
            <a:r>
              <a:rPr sz="1600">
                <a:solidFill>
                  <a:srgbClr val="2B91AF"/>
                </a:solidFill>
                <a:latin typeface="Consolas"/>
                <a:ea typeface="Consolas"/>
                <a:cs typeface="Consolas"/>
                <a:sym typeface="Consolas"/>
              </a:rPr>
              <a:t>    Thread</a:t>
            </a:r>
            <a:r>
              <a:rPr sz="1600">
                <a:latin typeface="Consolas"/>
                <a:ea typeface="Consolas"/>
                <a:cs typeface="Consolas"/>
                <a:sym typeface="Consolas"/>
              </a:rPr>
              <a:t> t = </a:t>
            </a:r>
            <a:r>
              <a:rPr sz="1600">
                <a:solidFill>
                  <a:srgbClr val="0000FF"/>
                </a:solidFill>
                <a:latin typeface="Consolas"/>
                <a:ea typeface="Consolas"/>
                <a:cs typeface="Consolas"/>
                <a:sym typeface="Consolas"/>
              </a:rPr>
              <a:t>new</a:t>
            </a:r>
            <a:r>
              <a:rPr sz="1600">
                <a:latin typeface="Consolas"/>
                <a:ea typeface="Consolas"/>
                <a:cs typeface="Consolas"/>
                <a:sym typeface="Consolas"/>
              </a:rPr>
              <a:t> </a:t>
            </a:r>
            <a:r>
              <a:rPr sz="1600">
                <a:solidFill>
                  <a:srgbClr val="2B91AF"/>
                </a:solidFill>
                <a:latin typeface="Consolas"/>
                <a:ea typeface="Consolas"/>
                <a:cs typeface="Consolas"/>
                <a:sym typeface="Consolas"/>
              </a:rPr>
              <a:t>Thread</a:t>
            </a:r>
            <a:r>
              <a:rPr sz="1600">
                <a:latin typeface="Consolas"/>
                <a:ea typeface="Consolas"/>
                <a:cs typeface="Consolas"/>
                <a:sym typeface="Consolas"/>
              </a:rPr>
              <a:t>(() =&gt; </a:t>
            </a:r>
            <a:r>
              <a:rPr sz="1600">
                <a:solidFill>
                  <a:srgbClr val="2B91AF"/>
                </a:solidFill>
                <a:latin typeface="Consolas"/>
                <a:ea typeface="Consolas"/>
                <a:cs typeface="Consolas"/>
                <a:sym typeface="Consolas"/>
              </a:rPr>
              <a:t>Console</a:t>
            </a:r>
            <a:r>
              <a:rPr sz="1600">
                <a:latin typeface="Consolas"/>
                <a:ea typeface="Consolas"/>
                <a:cs typeface="Consolas"/>
                <a:sym typeface="Consolas"/>
              </a:rPr>
              <a:t>.WriteLine(</a:t>
            </a:r>
            <a:r>
              <a:rPr sz="1600">
                <a:solidFill>
                  <a:srgbClr val="A31515"/>
                </a:solidFill>
                <a:latin typeface="Consolas"/>
                <a:ea typeface="Consolas"/>
                <a:cs typeface="Consolas"/>
                <a:sym typeface="Consolas"/>
              </a:rPr>
              <a:t>"Hello!"</a:t>
            </a:r>
            <a:r>
              <a:rPr sz="1600">
                <a:latin typeface="Consolas"/>
                <a:ea typeface="Consolas"/>
                <a:cs typeface="Consolas"/>
                <a:sym typeface="Consolas"/>
              </a:rPr>
              <a:t>));</a:t>
            </a:r>
          </a:p>
          <a:p>
            <a:r>
              <a:rPr sz="1600">
                <a:latin typeface="Consolas"/>
                <a:ea typeface="Consolas"/>
                <a:cs typeface="Consolas"/>
                <a:sym typeface="Consolas"/>
              </a:rPr>
              <a:t>    t.Start();</a:t>
            </a:r>
          </a:p>
          <a:p>
            <a:r>
              <a:rPr sz="1600">
                <a:latin typeface="Consolas"/>
                <a:ea typeface="Consolas"/>
                <a:cs typeface="Consolas"/>
                <a:sym typeface="Consolas"/>
              </a:rPr>
              <a:t>    Go();</a:t>
            </a:r>
          </a:p>
          <a:p>
            <a:r>
              <a:rPr sz="1600">
                <a:latin typeface="Consolas"/>
                <a:ea typeface="Consolas"/>
                <a:cs typeface="Consolas"/>
                <a:sym typeface="Consolas"/>
              </a:rPr>
              <a:t>}</a:t>
            </a:r>
          </a:p>
          <a:p>
            <a:endParaRPr sz="1600">
              <a:latin typeface="Consolas"/>
              <a:ea typeface="Consolas"/>
              <a:cs typeface="Consolas"/>
              <a:sym typeface="Consolas"/>
            </a:endParaRPr>
          </a:p>
          <a:p>
            <a:r>
              <a:rPr sz="1600">
                <a:solidFill>
                  <a:srgbClr val="0000FF"/>
                </a:solidFill>
                <a:latin typeface="Consolas"/>
                <a:ea typeface="Consolas"/>
                <a:cs typeface="Consolas"/>
                <a:sym typeface="Consolas"/>
              </a:rPr>
              <a:t>static</a:t>
            </a:r>
            <a:r>
              <a:rPr sz="1600">
                <a:latin typeface="Consolas"/>
                <a:ea typeface="Consolas"/>
                <a:cs typeface="Consolas"/>
                <a:sym typeface="Consolas"/>
              </a:rPr>
              <a:t> </a:t>
            </a:r>
            <a:r>
              <a:rPr sz="1600">
                <a:solidFill>
                  <a:srgbClr val="0000FF"/>
                </a:solidFill>
                <a:latin typeface="Consolas"/>
                <a:ea typeface="Consolas"/>
                <a:cs typeface="Consolas"/>
                <a:sym typeface="Consolas"/>
              </a:rPr>
              <a:t>void</a:t>
            </a:r>
            <a:r>
              <a:rPr sz="1600">
                <a:latin typeface="Consolas"/>
                <a:ea typeface="Consolas"/>
                <a:cs typeface="Consolas"/>
                <a:sym typeface="Consolas"/>
              </a:rPr>
              <a:t> Go()</a:t>
            </a:r>
          </a:p>
          <a:p>
            <a:r>
              <a:rPr sz="1600">
                <a:latin typeface="Consolas"/>
                <a:ea typeface="Consolas"/>
                <a:cs typeface="Consolas"/>
                <a:sym typeface="Consolas"/>
              </a:rPr>
              <a:t>{</a:t>
            </a:r>
          </a:p>
          <a:p>
            <a:r>
              <a:rPr sz="1600">
                <a:solidFill>
                  <a:srgbClr val="2B91AF"/>
                </a:solidFill>
                <a:latin typeface="Consolas"/>
                <a:ea typeface="Consolas"/>
                <a:cs typeface="Consolas"/>
                <a:sym typeface="Consolas"/>
              </a:rPr>
              <a:t>    Console</a:t>
            </a:r>
            <a:r>
              <a:rPr sz="1600">
                <a:latin typeface="Consolas"/>
                <a:ea typeface="Consolas"/>
                <a:cs typeface="Consolas"/>
                <a:sym typeface="Consolas"/>
              </a:rPr>
              <a:t>.WriteLine(</a:t>
            </a:r>
            <a:r>
              <a:rPr sz="1600">
                <a:solidFill>
                  <a:srgbClr val="A31515"/>
                </a:solidFill>
                <a:latin typeface="Consolas"/>
                <a:ea typeface="Consolas"/>
                <a:cs typeface="Consolas"/>
                <a:sym typeface="Consolas"/>
              </a:rPr>
              <a:t>"hello!"</a:t>
            </a:r>
            <a:r>
              <a:rPr sz="1600">
                <a:latin typeface="Consolas"/>
                <a:ea typeface="Consolas"/>
                <a:cs typeface="Consolas"/>
                <a:sym typeface="Consolas"/>
              </a:rPr>
              <a:t>);</a:t>
            </a:r>
          </a:p>
          <a:p>
            <a:r>
              <a:rPr sz="1600">
                <a:latin typeface="Consolas"/>
                <a:ea typeface="Consolas"/>
                <a:cs typeface="Consolas"/>
                <a:sym typeface="Consolas"/>
              </a:rPr>
              <a:t>}</a:t>
            </a:r>
          </a:p>
          <a:p>
            <a:r>
              <a:rPr sz="1600">
                <a:latin typeface="Consolas"/>
                <a:ea typeface="Consolas"/>
                <a:cs typeface="Consolas"/>
                <a:sym typeface="Consolas"/>
              </a:rPr>
              <a:t>. . .</a:t>
            </a:r>
          </a:p>
        </p:txBody>
      </p:sp>
    </p:spTree>
  </p:cSld>
  <p:clrMapOvr>
    <a:masterClrMapping/>
  </p:clrMapOvr>
  <p:transition spd="slow"/>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 name="Shape 1382"/>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Параллелизм на уровне задач. Возврат значений</a:t>
            </a:r>
          </a:p>
        </p:txBody>
      </p:sp>
      <p:grpSp>
        <p:nvGrpSpPr>
          <p:cNvPr id="1385" name="Group 1385"/>
          <p:cNvGrpSpPr/>
          <p:nvPr/>
        </p:nvGrpSpPr>
        <p:grpSpPr>
          <a:xfrm>
            <a:off x="321310" y="2209799"/>
            <a:ext cx="9401810" cy="2557780"/>
            <a:chOff x="0" y="0"/>
            <a:chExt cx="9401809" cy="2557778"/>
          </a:xfrm>
        </p:grpSpPr>
        <p:sp>
          <p:nvSpPr>
            <p:cNvPr id="1383" name="Shape 1383"/>
            <p:cNvSpPr/>
            <p:nvPr/>
          </p:nvSpPr>
          <p:spPr>
            <a:xfrm>
              <a:off x="0" y="0"/>
              <a:ext cx="9401810" cy="2557779"/>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pPr>
                <a:defRPr sz="1600">
                  <a:latin typeface="Times New Roman"/>
                  <a:ea typeface="Times New Roman"/>
                  <a:cs typeface="Times New Roman"/>
                  <a:sym typeface="Times New Roman"/>
                </a:defRPr>
              </a:pPr>
              <a:endParaRPr/>
            </a:p>
          </p:txBody>
        </p:sp>
        <p:sp>
          <p:nvSpPr>
            <p:cNvPr id="1384" name="Shape 1384"/>
            <p:cNvSpPr/>
            <p:nvPr/>
          </p:nvSpPr>
          <p:spPr>
            <a:xfrm>
              <a:off x="0" y="165932"/>
              <a:ext cx="9401810" cy="17458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r>
                <a:rPr sz="1600">
                  <a:latin typeface="Consolas"/>
                  <a:ea typeface="Consolas"/>
                  <a:cs typeface="Consolas"/>
                  <a:sym typeface="Consolas"/>
                </a:rPr>
                <a:t>Task&lt;</a:t>
              </a:r>
              <a:r>
                <a:rPr sz="1600">
                  <a:solidFill>
                    <a:srgbClr val="0000FF"/>
                  </a:solidFill>
                  <a:latin typeface="Consolas"/>
                  <a:ea typeface="Consolas"/>
                  <a:cs typeface="Consolas"/>
                  <a:sym typeface="Consolas"/>
                </a:rPr>
                <a:t>int</a:t>
              </a:r>
              <a:r>
                <a:rPr sz="1600">
                  <a:latin typeface="Consolas"/>
                  <a:ea typeface="Consolas"/>
                  <a:cs typeface="Consolas"/>
                  <a:sym typeface="Consolas"/>
                </a:rPr>
                <a:t>&gt; primeNumberTask = Task.Run (() =&gt;</a:t>
              </a:r>
            </a:p>
            <a:p>
              <a:r>
                <a:rPr sz="1600">
                  <a:latin typeface="Consolas"/>
                  <a:ea typeface="Consolas"/>
                  <a:cs typeface="Consolas"/>
                  <a:sym typeface="Consolas"/>
                </a:rPr>
                <a:t>     Enumerable.Range (</a:t>
              </a:r>
              <a:r>
                <a:rPr sz="1600">
                  <a:solidFill>
                    <a:srgbClr val="C81EFA"/>
                  </a:solidFill>
                  <a:latin typeface="Consolas"/>
                  <a:ea typeface="Consolas"/>
                  <a:cs typeface="Consolas"/>
                  <a:sym typeface="Consolas"/>
                </a:rPr>
                <a:t>2</a:t>
              </a:r>
              <a:r>
                <a:rPr sz="1600">
                  <a:latin typeface="Consolas"/>
                  <a:ea typeface="Consolas"/>
                  <a:cs typeface="Consolas"/>
                  <a:sym typeface="Consolas"/>
                </a:rPr>
                <a:t>, </a:t>
              </a:r>
              <a:r>
                <a:rPr sz="1600">
                  <a:solidFill>
                    <a:srgbClr val="C81EFA"/>
                  </a:solidFill>
                  <a:latin typeface="Consolas"/>
                  <a:ea typeface="Consolas"/>
                  <a:cs typeface="Consolas"/>
                  <a:sym typeface="Consolas"/>
                </a:rPr>
                <a:t>3000000</a:t>
              </a:r>
              <a:r>
                <a:rPr sz="1600">
                  <a:latin typeface="Consolas"/>
                  <a:ea typeface="Consolas"/>
                  <a:cs typeface="Consolas"/>
                  <a:sym typeface="Consolas"/>
                </a:rPr>
                <a:t>)</a:t>
              </a:r>
            </a:p>
            <a:p>
              <a:r>
                <a:rPr sz="1600">
                  <a:latin typeface="Consolas"/>
                  <a:ea typeface="Consolas"/>
                  <a:cs typeface="Consolas"/>
                  <a:sym typeface="Consolas"/>
                </a:rPr>
                <a:t>               .Count (n =&gt; Enumerable.Range(</a:t>
              </a:r>
              <a:r>
                <a:rPr sz="1600">
                  <a:solidFill>
                    <a:srgbClr val="C81EFA"/>
                  </a:solidFill>
                  <a:latin typeface="Consolas"/>
                  <a:ea typeface="Consolas"/>
                  <a:cs typeface="Consolas"/>
                  <a:sym typeface="Consolas"/>
                </a:rPr>
                <a:t>2</a:t>
              </a:r>
              <a:r>
                <a:rPr sz="1600">
                  <a:latin typeface="Consolas"/>
                  <a:ea typeface="Consolas"/>
                  <a:cs typeface="Consolas"/>
                  <a:sym typeface="Consolas"/>
                </a:rPr>
                <a:t>, (</a:t>
              </a:r>
              <a:r>
                <a:rPr sz="1600">
                  <a:solidFill>
                    <a:srgbClr val="0000FF"/>
                  </a:solidFill>
                  <a:latin typeface="Consolas"/>
                  <a:ea typeface="Consolas"/>
                  <a:cs typeface="Consolas"/>
                  <a:sym typeface="Consolas"/>
                </a:rPr>
                <a:t>int</a:t>
              </a:r>
              <a:r>
                <a:rPr sz="1600">
                  <a:latin typeface="Consolas"/>
                  <a:ea typeface="Consolas"/>
                  <a:cs typeface="Consolas"/>
                  <a:sym typeface="Consolas"/>
                </a:rPr>
                <a:t>)Math.Sqrt(n)-</a:t>
              </a:r>
              <a:r>
                <a:rPr sz="1600">
                  <a:solidFill>
                    <a:srgbClr val="C81EFA"/>
                  </a:solidFill>
                  <a:latin typeface="Consolas"/>
                  <a:ea typeface="Consolas"/>
                  <a:cs typeface="Consolas"/>
                  <a:sym typeface="Consolas"/>
                </a:rPr>
                <a:t>1</a:t>
              </a:r>
              <a:r>
                <a:rPr sz="1600">
                  <a:latin typeface="Consolas"/>
                  <a:ea typeface="Consolas"/>
                  <a:cs typeface="Consolas"/>
                  <a:sym typeface="Consolas"/>
                </a:rPr>
                <a:t>)</a:t>
              </a:r>
            </a:p>
            <a:p>
              <a:r>
                <a:rPr sz="1600">
                  <a:latin typeface="Consolas"/>
                  <a:ea typeface="Consolas"/>
                  <a:cs typeface="Consolas"/>
                  <a:sym typeface="Consolas"/>
                </a:rPr>
                <a:t>               .All (i =&gt; n % i &gt; </a:t>
              </a:r>
              <a:r>
                <a:rPr sz="1600">
                  <a:solidFill>
                    <a:srgbClr val="C81EFA"/>
                  </a:solidFill>
                  <a:latin typeface="Consolas"/>
                  <a:ea typeface="Consolas"/>
                  <a:cs typeface="Consolas"/>
                  <a:sym typeface="Consolas"/>
                </a:rPr>
                <a:t>0</a:t>
              </a:r>
              <a:r>
                <a:rPr sz="1600">
                  <a:latin typeface="Consolas"/>
                  <a:ea typeface="Consolas"/>
                  <a:cs typeface="Consolas"/>
                  <a:sym typeface="Consolas"/>
                </a:rPr>
                <a:t>)));</a:t>
              </a:r>
            </a:p>
            <a:p>
              <a:endParaRPr sz="1600">
                <a:latin typeface="Consolas"/>
                <a:ea typeface="Consolas"/>
                <a:cs typeface="Consolas"/>
                <a:sym typeface="Consolas"/>
              </a:endParaRPr>
            </a:p>
            <a:p>
              <a:r>
                <a:rPr sz="1600">
                  <a:latin typeface="Consolas"/>
                  <a:ea typeface="Consolas"/>
                  <a:cs typeface="Consolas"/>
                  <a:sym typeface="Consolas"/>
                </a:rPr>
                <a:t>Console.WriteLine (</a:t>
              </a:r>
              <a:r>
                <a:rPr sz="1600">
                  <a:solidFill>
                    <a:srgbClr val="DC1414"/>
                  </a:solidFill>
                  <a:latin typeface="Consolas"/>
                  <a:ea typeface="Consolas"/>
                  <a:cs typeface="Consolas"/>
                  <a:sym typeface="Consolas"/>
                </a:rPr>
                <a:t>"Task running..."</a:t>
              </a:r>
              <a:r>
                <a:rPr sz="1600">
                  <a:latin typeface="Consolas"/>
                  <a:ea typeface="Consolas"/>
                  <a:cs typeface="Consolas"/>
                  <a:sym typeface="Consolas"/>
                </a:rPr>
                <a:t>);</a:t>
              </a:r>
            </a:p>
            <a:p>
              <a:r>
                <a:rPr sz="1600">
                  <a:latin typeface="Consolas"/>
                  <a:ea typeface="Consolas"/>
                  <a:cs typeface="Consolas"/>
                  <a:sym typeface="Consolas"/>
                </a:rPr>
                <a:t>Console.WriteLine (</a:t>
              </a:r>
              <a:r>
                <a:rPr sz="1600">
                  <a:solidFill>
                    <a:srgbClr val="DC1414"/>
                  </a:solidFill>
                  <a:latin typeface="Consolas"/>
                  <a:ea typeface="Consolas"/>
                  <a:cs typeface="Consolas"/>
                  <a:sym typeface="Consolas"/>
                </a:rPr>
                <a:t>"The answer is "</a:t>
              </a:r>
              <a:r>
                <a:rPr sz="1600">
                  <a:latin typeface="Consolas"/>
                  <a:ea typeface="Consolas"/>
                  <a:cs typeface="Consolas"/>
                  <a:sym typeface="Consolas"/>
                </a:rPr>
                <a:t> + primeNumberTask.Result);</a:t>
              </a:r>
            </a:p>
          </p:txBody>
        </p:sp>
      </p:grpSp>
      <p:grpSp>
        <p:nvGrpSpPr>
          <p:cNvPr id="1388" name="Group 1388"/>
          <p:cNvGrpSpPr/>
          <p:nvPr/>
        </p:nvGrpSpPr>
        <p:grpSpPr>
          <a:xfrm>
            <a:off x="321309" y="5105400"/>
            <a:ext cx="2696212" cy="990600"/>
            <a:chOff x="0" y="0"/>
            <a:chExt cx="2696210" cy="990600"/>
          </a:xfrm>
        </p:grpSpPr>
        <p:sp>
          <p:nvSpPr>
            <p:cNvPr id="1386" name="Shape 1386"/>
            <p:cNvSpPr/>
            <p:nvPr/>
          </p:nvSpPr>
          <p:spPr>
            <a:xfrm>
              <a:off x="0" y="0"/>
              <a:ext cx="2696211" cy="990600"/>
            </a:xfrm>
            <a:prstGeom prst="roundRect">
              <a:avLst>
                <a:gd name="adj" fmla="val 16667"/>
              </a:avLst>
            </a:prstGeom>
            <a:solidFill>
              <a:srgbClr val="FFFFFF"/>
            </a:solidFill>
            <a:ln w="25400" cap="flat">
              <a:solidFill>
                <a:schemeClr val="accent1"/>
              </a:solidFill>
              <a:prstDash val="solid"/>
              <a:bevel/>
            </a:ln>
            <a:effectLst/>
          </p:spPr>
          <p:txBody>
            <a:bodyPr wrap="square" lIns="45719" tIns="45719" rIns="45719" bIns="45719" numCol="1" anchor="ctr">
              <a:noAutofit/>
            </a:bodyPr>
            <a:lstStyle/>
            <a:p>
              <a:endParaRPr/>
            </a:p>
          </p:txBody>
        </p:sp>
        <p:sp>
          <p:nvSpPr>
            <p:cNvPr id="1387" name="Shape 1387"/>
            <p:cNvSpPr/>
            <p:nvPr/>
          </p:nvSpPr>
          <p:spPr>
            <a:xfrm>
              <a:off x="48357" y="170180"/>
              <a:ext cx="2599496"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r>
                <a:t>Task running...</a:t>
              </a:r>
              <a:br/>
              <a:r>
                <a:t>The answer is 216816</a:t>
              </a:r>
            </a:p>
          </p:txBody>
        </p:sp>
      </p:grpSp>
      <p:pic>
        <p:nvPicPr>
          <p:cNvPr id="1389" name="image4.tif" descr="arrow03"/>
          <p:cNvPicPr>
            <a:picLocks noChangeAspect="1"/>
          </p:cNvPicPr>
          <p:nvPr/>
        </p:nvPicPr>
        <p:blipFill>
          <a:blip r:embed="rId2">
            <a:extLst/>
          </a:blip>
          <a:stretch>
            <a:fillRect/>
          </a:stretch>
        </p:blipFill>
        <p:spPr>
          <a:xfrm rot="7735921">
            <a:off x="1764424" y="4650618"/>
            <a:ext cx="1814397" cy="299970"/>
          </a:xfrm>
          <a:prstGeom prst="rect">
            <a:avLst/>
          </a:prstGeom>
          <a:ln w="12700">
            <a:miter lim="400000"/>
          </a:ln>
        </p:spPr>
      </p:pic>
      <p:grpSp>
        <p:nvGrpSpPr>
          <p:cNvPr id="1392" name="Group 1392"/>
          <p:cNvGrpSpPr/>
          <p:nvPr/>
        </p:nvGrpSpPr>
        <p:grpSpPr>
          <a:xfrm>
            <a:off x="321310" y="838200"/>
            <a:ext cx="9401810" cy="1128433"/>
            <a:chOff x="0" y="0"/>
            <a:chExt cx="9401809" cy="1128431"/>
          </a:xfrm>
        </p:grpSpPr>
        <p:sp>
          <p:nvSpPr>
            <p:cNvPr id="1390" name="Shape 1390"/>
            <p:cNvSpPr/>
            <p:nvPr/>
          </p:nvSpPr>
          <p:spPr>
            <a:xfrm>
              <a:off x="0" y="0"/>
              <a:ext cx="9401810" cy="1128433"/>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pPr>
                <a:defRPr sz="1600"/>
              </a:pPr>
              <a:endParaRPr/>
            </a:p>
          </p:txBody>
        </p:sp>
        <p:sp>
          <p:nvSpPr>
            <p:cNvPr id="1391" name="Shape 1391"/>
            <p:cNvSpPr/>
            <p:nvPr/>
          </p:nvSpPr>
          <p:spPr>
            <a:xfrm>
              <a:off x="0" y="68004"/>
              <a:ext cx="9401810" cy="7806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r>
                <a:rPr sz="1600">
                  <a:latin typeface="Consolas"/>
                  <a:ea typeface="Consolas"/>
                  <a:cs typeface="Consolas"/>
                  <a:sym typeface="Consolas"/>
                </a:rPr>
                <a:t>Task&lt;</a:t>
              </a:r>
              <a:r>
                <a:rPr sz="1600">
                  <a:solidFill>
                    <a:srgbClr val="0000FF"/>
                  </a:solidFill>
                  <a:latin typeface="Consolas"/>
                  <a:ea typeface="Consolas"/>
                  <a:cs typeface="Consolas"/>
                  <a:sym typeface="Consolas"/>
                </a:rPr>
                <a:t>int</a:t>
              </a:r>
              <a:r>
                <a:rPr sz="1600">
                  <a:latin typeface="Consolas"/>
                  <a:ea typeface="Consolas"/>
                  <a:cs typeface="Consolas"/>
                  <a:sym typeface="Consolas"/>
                </a:rPr>
                <a:t>&gt; task = Task.Run (() =&gt; { Console.WriteLine (</a:t>
              </a:r>
              <a:r>
                <a:rPr sz="1600">
                  <a:solidFill>
                    <a:srgbClr val="DC1414"/>
                  </a:solidFill>
                  <a:latin typeface="Consolas"/>
                  <a:ea typeface="Consolas"/>
                  <a:cs typeface="Consolas"/>
                  <a:sym typeface="Consolas"/>
                </a:rPr>
                <a:t>"Foo"</a:t>
              </a:r>
              <a:r>
                <a:rPr sz="1600">
                  <a:latin typeface="Consolas"/>
                  <a:ea typeface="Consolas"/>
                  <a:cs typeface="Consolas"/>
                  <a:sym typeface="Consolas"/>
                </a:rPr>
                <a:t>); </a:t>
              </a:r>
              <a:r>
                <a:rPr sz="1600">
                  <a:solidFill>
                    <a:srgbClr val="0000FF"/>
                  </a:solidFill>
                  <a:latin typeface="Consolas"/>
                  <a:ea typeface="Consolas"/>
                  <a:cs typeface="Consolas"/>
                  <a:sym typeface="Consolas"/>
                </a:rPr>
                <a:t>return</a:t>
              </a:r>
              <a:r>
                <a:rPr sz="1600">
                  <a:latin typeface="Consolas"/>
                  <a:ea typeface="Consolas"/>
                  <a:cs typeface="Consolas"/>
                  <a:sym typeface="Consolas"/>
                </a:rPr>
                <a:t> </a:t>
              </a:r>
              <a:r>
                <a:rPr sz="1600">
                  <a:solidFill>
                    <a:srgbClr val="C81EFA"/>
                  </a:solidFill>
                  <a:latin typeface="Consolas"/>
                  <a:ea typeface="Consolas"/>
                  <a:cs typeface="Consolas"/>
                  <a:sym typeface="Consolas"/>
                </a:rPr>
                <a:t>3</a:t>
              </a:r>
              <a:r>
                <a:rPr sz="1600">
                  <a:latin typeface="Consolas"/>
                  <a:ea typeface="Consolas"/>
                  <a:cs typeface="Consolas"/>
                  <a:sym typeface="Consolas"/>
                </a:rPr>
                <a:t>; });</a:t>
              </a:r>
            </a:p>
            <a:p>
              <a:endParaRPr sz="1600">
                <a:latin typeface="Consolas"/>
                <a:ea typeface="Consolas"/>
                <a:cs typeface="Consolas"/>
                <a:sym typeface="Consolas"/>
              </a:endParaRPr>
            </a:p>
            <a:p>
              <a:r>
                <a:rPr sz="1600">
                  <a:solidFill>
                    <a:srgbClr val="0000FF"/>
                  </a:solidFill>
                  <a:latin typeface="Consolas"/>
                  <a:ea typeface="Consolas"/>
                  <a:cs typeface="Consolas"/>
                  <a:sym typeface="Consolas"/>
                </a:rPr>
                <a:t>int</a:t>
              </a:r>
              <a:r>
                <a:rPr sz="1600">
                  <a:latin typeface="Consolas"/>
                  <a:ea typeface="Consolas"/>
                  <a:cs typeface="Consolas"/>
                  <a:sym typeface="Consolas"/>
                </a:rPr>
                <a:t> result = task.Result;      </a:t>
              </a:r>
              <a:r>
                <a:rPr sz="1600">
                  <a:solidFill>
                    <a:srgbClr val="008000"/>
                  </a:solidFill>
                  <a:latin typeface="Consolas"/>
                  <a:ea typeface="Consolas"/>
                  <a:cs typeface="Consolas"/>
                  <a:sym typeface="Consolas"/>
                </a:rPr>
                <a:t>// Blocks if not already finished</a:t>
              </a:r>
            </a:p>
          </p:txBody>
        </p:sp>
      </p:grpSp>
    </p:spTree>
  </p:cSld>
  <p:clrMapOvr>
    <a:masterClrMapping/>
  </p:clrMapOvr>
  <p:transition spd="slow"/>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4" name="Shape 1394"/>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Параллелизм на уровне задач. Ожидание задач</a:t>
            </a:r>
          </a:p>
        </p:txBody>
      </p:sp>
      <p:grpSp>
        <p:nvGrpSpPr>
          <p:cNvPr id="1397" name="Group 1397"/>
          <p:cNvGrpSpPr/>
          <p:nvPr/>
        </p:nvGrpSpPr>
        <p:grpSpPr>
          <a:xfrm>
            <a:off x="293370" y="762000"/>
            <a:ext cx="9401810" cy="1219200"/>
            <a:chOff x="0" y="0"/>
            <a:chExt cx="9401809" cy="1219200"/>
          </a:xfrm>
        </p:grpSpPr>
        <p:sp>
          <p:nvSpPr>
            <p:cNvPr id="1395" name="Shape 1395"/>
            <p:cNvSpPr/>
            <p:nvPr/>
          </p:nvSpPr>
          <p:spPr>
            <a:xfrm>
              <a:off x="0" y="0"/>
              <a:ext cx="9401810" cy="12192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endParaRPr/>
            </a:p>
          </p:txBody>
        </p:sp>
        <p:sp>
          <p:nvSpPr>
            <p:cNvPr id="1396" name="Shape 1396"/>
            <p:cNvSpPr/>
            <p:nvPr/>
          </p:nvSpPr>
          <p:spPr>
            <a:xfrm>
              <a:off x="59515" y="144780"/>
              <a:ext cx="9282780" cy="929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r>
                <a:t>Можно  явно ожидать завершения задачи двумя способами:</a:t>
              </a:r>
            </a:p>
            <a:p>
              <a:pPr marL="285750" indent="-285750" algn="just">
                <a:buSzPct val="100000"/>
                <a:buFont typeface="Arial"/>
                <a:buChar char="•"/>
              </a:pPr>
              <a:r>
                <a:t>Путем вызова метода Wait (с опциональным указанием тайм-аута).</a:t>
              </a:r>
            </a:p>
            <a:p>
              <a:pPr marL="285750" indent="-285750" algn="just">
                <a:buSzPct val="100000"/>
                <a:buFont typeface="Arial"/>
                <a:buChar char="•"/>
              </a:pPr>
              <a:r>
                <a:t>Путем обращения к свойству Result (Task&lt;TResult&gt;)</a:t>
              </a:r>
            </a:p>
          </p:txBody>
        </p:sp>
      </p:grpSp>
      <p:grpSp>
        <p:nvGrpSpPr>
          <p:cNvPr id="1400" name="Group 1400"/>
          <p:cNvGrpSpPr/>
          <p:nvPr/>
        </p:nvGrpSpPr>
        <p:grpSpPr>
          <a:xfrm>
            <a:off x="293370" y="2133600"/>
            <a:ext cx="9401810" cy="1219200"/>
            <a:chOff x="0" y="0"/>
            <a:chExt cx="9401809" cy="1219200"/>
          </a:xfrm>
        </p:grpSpPr>
        <p:sp>
          <p:nvSpPr>
            <p:cNvPr id="1398" name="Shape 1398"/>
            <p:cNvSpPr/>
            <p:nvPr/>
          </p:nvSpPr>
          <p:spPr>
            <a:xfrm>
              <a:off x="0" y="0"/>
              <a:ext cx="9401810" cy="12192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endParaRPr/>
            </a:p>
          </p:txBody>
        </p:sp>
        <p:sp>
          <p:nvSpPr>
            <p:cNvPr id="1399" name="Shape 1399"/>
            <p:cNvSpPr/>
            <p:nvPr/>
          </p:nvSpPr>
          <p:spPr>
            <a:xfrm>
              <a:off x="59515" y="144780"/>
              <a:ext cx="9282780" cy="929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lstStyle>
            <a:p>
              <a:r>
                <a:t>Можно одновременно ожидать завершения нескольких задач с помощью статических методов Task.WaitAll (ожидать завершения всех указанных задач) и Task.WaitAny (ожидать завершения какой-либо задачи)</a:t>
              </a:r>
            </a:p>
          </p:txBody>
        </p:sp>
      </p:grpSp>
      <p:grpSp>
        <p:nvGrpSpPr>
          <p:cNvPr id="1403" name="Group 1403"/>
          <p:cNvGrpSpPr/>
          <p:nvPr/>
        </p:nvGrpSpPr>
        <p:grpSpPr>
          <a:xfrm>
            <a:off x="293370" y="3505200"/>
            <a:ext cx="9401810" cy="685800"/>
            <a:chOff x="0" y="0"/>
            <a:chExt cx="9401809" cy="685800"/>
          </a:xfrm>
        </p:grpSpPr>
        <p:sp>
          <p:nvSpPr>
            <p:cNvPr id="1401" name="Shape 1401"/>
            <p:cNvSpPr/>
            <p:nvPr/>
          </p:nvSpPr>
          <p:spPr>
            <a:xfrm>
              <a:off x="0" y="0"/>
              <a:ext cx="9401810" cy="6858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endParaRPr/>
            </a:p>
          </p:txBody>
        </p:sp>
        <p:sp>
          <p:nvSpPr>
            <p:cNvPr id="1402" name="Shape 1402"/>
            <p:cNvSpPr/>
            <p:nvPr/>
          </p:nvSpPr>
          <p:spPr>
            <a:xfrm>
              <a:off x="33477" y="157480"/>
              <a:ext cx="9334856" cy="370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r>
                <a:t>В  Wait-методы также можно передать CancellationToken (маркер отмены)</a:t>
              </a:r>
            </a:p>
          </p:txBody>
        </p:sp>
      </p:grpSp>
      <p:grpSp>
        <p:nvGrpSpPr>
          <p:cNvPr id="1406" name="Group 1406"/>
          <p:cNvGrpSpPr/>
          <p:nvPr/>
        </p:nvGrpSpPr>
        <p:grpSpPr>
          <a:xfrm>
            <a:off x="293370" y="4470399"/>
            <a:ext cx="9401810" cy="902747"/>
            <a:chOff x="0" y="0"/>
            <a:chExt cx="9401809" cy="902745"/>
          </a:xfrm>
        </p:grpSpPr>
        <p:sp>
          <p:nvSpPr>
            <p:cNvPr id="1404" name="Shape 1404"/>
            <p:cNvSpPr/>
            <p:nvPr/>
          </p:nvSpPr>
          <p:spPr>
            <a:xfrm>
              <a:off x="0" y="0"/>
              <a:ext cx="9401810" cy="902746"/>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pPr>
                <a:spcBef>
                  <a:spcPts val="1200"/>
                </a:spcBef>
                <a:defRPr sz="1600">
                  <a:latin typeface="Times New Roman"/>
                  <a:ea typeface="Times New Roman"/>
                  <a:cs typeface="Times New Roman"/>
                  <a:sym typeface="Times New Roman"/>
                </a:defRPr>
              </a:pPr>
              <a:endParaRPr/>
            </a:p>
          </p:txBody>
        </p:sp>
        <p:sp>
          <p:nvSpPr>
            <p:cNvPr id="1405" name="Shape 1405"/>
            <p:cNvSpPr/>
            <p:nvPr/>
          </p:nvSpPr>
          <p:spPr>
            <a:xfrm>
              <a:off x="0" y="96992"/>
              <a:ext cx="9401810" cy="5393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spcBef>
                  <a:spcPts val="1200"/>
                </a:spcBef>
              </a:pPr>
              <a:r>
                <a:rPr sz="1600">
                  <a:latin typeface="Consolas"/>
                  <a:ea typeface="Consolas"/>
                  <a:cs typeface="Consolas"/>
                  <a:sym typeface="Consolas"/>
                </a:rPr>
                <a:t>t1.Wait(</a:t>
              </a:r>
              <a:r>
                <a:rPr sz="1600">
                  <a:solidFill>
                    <a:srgbClr val="A52A2A"/>
                  </a:solidFill>
                  <a:latin typeface="Consolas"/>
                  <a:ea typeface="Consolas"/>
                  <a:cs typeface="Consolas"/>
                  <a:sym typeface="Consolas"/>
                </a:rPr>
                <a:t>1000</a:t>
              </a:r>
              <a:r>
                <a:rPr sz="1600">
                  <a:latin typeface="Consolas"/>
                  <a:ea typeface="Consolas"/>
                  <a:cs typeface="Consolas"/>
                  <a:sym typeface="Consolas"/>
                </a:rPr>
                <a:t>);</a:t>
              </a:r>
              <a:endParaRPr sz="1600">
                <a:latin typeface="Times New Roman"/>
                <a:ea typeface="Times New Roman"/>
                <a:cs typeface="Times New Roman"/>
                <a:sym typeface="Times New Roman"/>
              </a:endParaRPr>
            </a:p>
            <a:p>
              <a:pPr>
                <a:spcBef>
                  <a:spcPts val="1200"/>
                </a:spcBef>
              </a:pPr>
              <a:r>
                <a:rPr sz="1600">
                  <a:solidFill>
                    <a:srgbClr val="2B91AF"/>
                  </a:solidFill>
                  <a:latin typeface="Consolas"/>
                  <a:ea typeface="Consolas"/>
                  <a:cs typeface="Consolas"/>
                  <a:sym typeface="Consolas"/>
                </a:rPr>
                <a:t>Task</a:t>
              </a:r>
              <a:r>
                <a:rPr sz="1600">
                  <a:latin typeface="Consolas"/>
                  <a:ea typeface="Consolas"/>
                  <a:cs typeface="Consolas"/>
                  <a:sym typeface="Consolas"/>
                </a:rPr>
                <a:t>.WaitAll(t1, t2);</a:t>
              </a:r>
            </a:p>
          </p:txBody>
        </p:sp>
      </p:grpSp>
    </p:spTree>
  </p:cSld>
  <p:clrMapOvr>
    <a:masterClrMapping/>
  </p:clrMapOvr>
  <p:transition spd="slow"/>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08" name="Shape 1408"/>
          <p:cNvSpPr>
            <a:spLocks noGrp="1"/>
          </p:cNvSpPr>
          <p:nvPr>
            <p:ph type="title"/>
          </p:nvPr>
        </p:nvSpPr>
        <p:spPr>
          <a:xfrm>
            <a:off x="249647" y="179342"/>
            <a:ext cx="9599270" cy="365132"/>
          </a:xfrm>
          <a:prstGeom prst="rect">
            <a:avLst/>
          </a:prstGeom>
        </p:spPr>
        <p:txBody>
          <a:bodyPr>
            <a:normAutofit fontScale="90000"/>
          </a:bodyPr>
          <a:lstStyle/>
          <a:p>
            <a:pPr>
              <a:tabLst>
                <a:tab pos="8229600" algn="r"/>
              </a:tabLst>
            </a:pPr>
            <a:r>
              <a:t>Параллелизм на уровне задач. Класс TaskCompletionSource</a:t>
            </a:r>
          </a:p>
        </p:txBody>
      </p:sp>
      <p:grpSp>
        <p:nvGrpSpPr>
          <p:cNvPr id="1411" name="Group 1411"/>
          <p:cNvGrpSpPr/>
          <p:nvPr/>
        </p:nvGrpSpPr>
        <p:grpSpPr>
          <a:xfrm>
            <a:off x="335279" y="762000"/>
            <a:ext cx="9471661" cy="1295400"/>
            <a:chOff x="0" y="0"/>
            <a:chExt cx="9471659" cy="1295400"/>
          </a:xfrm>
        </p:grpSpPr>
        <p:sp>
          <p:nvSpPr>
            <p:cNvPr id="1409" name="Shape 1409"/>
            <p:cNvSpPr/>
            <p:nvPr/>
          </p:nvSpPr>
          <p:spPr>
            <a:xfrm>
              <a:off x="0" y="0"/>
              <a:ext cx="9471660" cy="12954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1410" name="Shape 1410"/>
            <p:cNvSpPr/>
            <p:nvPr/>
          </p:nvSpPr>
          <p:spPr>
            <a:xfrm>
              <a:off x="63235" y="43179"/>
              <a:ext cx="9345190" cy="1209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spcBef>
                  <a:spcPts val="1000"/>
                </a:spcBef>
              </a:pPr>
              <a:r>
                <a:t>Класс TaskCompletionSource позволяет создавать задачу из любой операции, которая начинается и заканчивается некоторое время спустя. Он работает путем предоставления «подчиненной» задачи, которая управляется вручную, указывая, когда задача завершилась или отказала</a:t>
              </a:r>
            </a:p>
          </p:txBody>
        </p:sp>
      </p:grpSp>
      <p:grpSp>
        <p:nvGrpSpPr>
          <p:cNvPr id="1414" name="Group 1414"/>
          <p:cNvGrpSpPr/>
          <p:nvPr/>
        </p:nvGrpSpPr>
        <p:grpSpPr>
          <a:xfrm>
            <a:off x="335279" y="2133600"/>
            <a:ext cx="9471661" cy="1295400"/>
            <a:chOff x="0" y="0"/>
            <a:chExt cx="9471659" cy="1295400"/>
          </a:xfrm>
        </p:grpSpPr>
        <p:sp>
          <p:nvSpPr>
            <p:cNvPr id="1412" name="Shape 1412"/>
            <p:cNvSpPr/>
            <p:nvPr/>
          </p:nvSpPr>
          <p:spPr>
            <a:xfrm>
              <a:off x="0" y="0"/>
              <a:ext cx="9471660" cy="12954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1413" name="Shape 1413"/>
            <p:cNvSpPr/>
            <p:nvPr/>
          </p:nvSpPr>
          <p:spPr>
            <a:xfrm>
              <a:off x="63235" y="43179"/>
              <a:ext cx="9345190" cy="1209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spcBef>
                  <a:spcPts val="1000"/>
                </a:spcBef>
              </a:lvl1pPr>
            </a:lstStyle>
            <a:p>
              <a:r>
                <a:t>Экземпляр  класса TaskCompletionSource предоставляет свойство Task, которое возвращает задачу, завершение выполнения которой можно ожидать или присоединять к ней продолжения. Задача полностью контролируется с помощью объекта TaskCompletionSource посредством его методов</a:t>
              </a:r>
            </a:p>
          </p:txBody>
        </p:sp>
      </p:grpSp>
      <p:grpSp>
        <p:nvGrpSpPr>
          <p:cNvPr id="1417" name="Group 1417"/>
          <p:cNvGrpSpPr/>
          <p:nvPr/>
        </p:nvGrpSpPr>
        <p:grpSpPr>
          <a:xfrm>
            <a:off x="335279" y="3581400"/>
            <a:ext cx="9471661" cy="2895600"/>
            <a:chOff x="0" y="0"/>
            <a:chExt cx="9471659" cy="2895600"/>
          </a:xfrm>
        </p:grpSpPr>
        <p:sp>
          <p:nvSpPr>
            <p:cNvPr id="1415" name="Shape 1415"/>
            <p:cNvSpPr/>
            <p:nvPr/>
          </p:nvSpPr>
          <p:spPr>
            <a:xfrm>
              <a:off x="0" y="0"/>
              <a:ext cx="9471660" cy="2895600"/>
            </a:xfrm>
            <a:prstGeom prst="roundRect">
              <a:avLst>
                <a:gd name="adj" fmla="val 16667"/>
              </a:avLst>
            </a:prstGeom>
            <a:solidFill>
              <a:srgbClr val="FFFFFF"/>
            </a:solidFill>
            <a:ln w="9525" cap="flat">
              <a:solidFill>
                <a:srgbClr val="4A7EBB"/>
              </a:solidFill>
              <a:prstDash val="solid"/>
              <a:bevel/>
            </a:ln>
            <a:effectLst/>
          </p:spPr>
          <p:txBody>
            <a:bodyPr wrap="square" lIns="45719" tIns="45719" rIns="45719" bIns="45719" numCol="1" anchor="ctr">
              <a:noAutofit/>
            </a:bodyPr>
            <a:lstStyle/>
            <a:p>
              <a:pPr>
                <a:defRPr sz="1600"/>
              </a:pPr>
              <a:endParaRPr/>
            </a:p>
          </p:txBody>
        </p:sp>
        <p:sp>
          <p:nvSpPr>
            <p:cNvPr id="1416" name="Shape 1416"/>
            <p:cNvSpPr/>
            <p:nvPr/>
          </p:nvSpPr>
          <p:spPr>
            <a:xfrm>
              <a:off x="141351" y="92293"/>
              <a:ext cx="9188958" cy="27110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r>
                <a:rPr sz="1600">
                  <a:solidFill>
                    <a:srgbClr val="0000FF"/>
                  </a:solidFill>
                  <a:latin typeface="Consolas"/>
                  <a:ea typeface="Consolas"/>
                  <a:cs typeface="Consolas"/>
                  <a:sym typeface="Consolas"/>
                </a:rPr>
                <a:t>public</a:t>
              </a:r>
              <a:r>
                <a:rPr sz="1600">
                  <a:latin typeface="Consolas"/>
                  <a:ea typeface="Consolas"/>
                  <a:cs typeface="Consolas"/>
                  <a:sym typeface="Consolas"/>
                </a:rPr>
                <a:t> </a:t>
              </a:r>
              <a:r>
                <a:rPr sz="1600">
                  <a:solidFill>
                    <a:srgbClr val="0000FF"/>
                  </a:solidFill>
                  <a:latin typeface="Consolas"/>
                  <a:ea typeface="Consolas"/>
                  <a:cs typeface="Consolas"/>
                  <a:sym typeface="Consolas"/>
                </a:rPr>
                <a:t>class</a:t>
              </a:r>
              <a:r>
                <a:rPr sz="1600">
                  <a:latin typeface="Consolas"/>
                  <a:ea typeface="Consolas"/>
                  <a:cs typeface="Consolas"/>
                  <a:sym typeface="Consolas"/>
                </a:rPr>
                <a:t> TaskCompletionSource&lt;TResult&gt;</a:t>
              </a:r>
            </a:p>
            <a:p>
              <a:r>
                <a:rPr sz="1600">
                  <a:latin typeface="Consolas"/>
                  <a:ea typeface="Consolas"/>
                  <a:cs typeface="Consolas"/>
                  <a:sym typeface="Consolas"/>
                </a:rPr>
                <a:t>{</a:t>
              </a:r>
            </a:p>
            <a:p>
              <a:r>
                <a:rPr sz="1600">
                  <a:latin typeface="Consolas"/>
                  <a:ea typeface="Consolas"/>
                  <a:cs typeface="Consolas"/>
                  <a:sym typeface="Consolas"/>
                </a:rPr>
                <a:t>  </a:t>
              </a:r>
              <a:r>
                <a:rPr sz="1600">
                  <a:solidFill>
                    <a:srgbClr val="0000FF"/>
                  </a:solidFill>
                  <a:latin typeface="Consolas"/>
                  <a:ea typeface="Consolas"/>
                  <a:cs typeface="Consolas"/>
                  <a:sym typeface="Consolas"/>
                </a:rPr>
                <a:t>public</a:t>
              </a:r>
              <a:r>
                <a:rPr sz="1600">
                  <a:latin typeface="Consolas"/>
                  <a:ea typeface="Consolas"/>
                  <a:cs typeface="Consolas"/>
                  <a:sym typeface="Consolas"/>
                </a:rPr>
                <a:t> </a:t>
              </a:r>
              <a:r>
                <a:rPr sz="1600">
                  <a:solidFill>
                    <a:srgbClr val="0000FF"/>
                  </a:solidFill>
                  <a:latin typeface="Consolas"/>
                  <a:ea typeface="Consolas"/>
                  <a:cs typeface="Consolas"/>
                  <a:sym typeface="Consolas"/>
                </a:rPr>
                <a:t>void</a:t>
              </a:r>
              <a:r>
                <a:rPr sz="1600">
                  <a:latin typeface="Consolas"/>
                  <a:ea typeface="Consolas"/>
                  <a:cs typeface="Consolas"/>
                  <a:sym typeface="Consolas"/>
                </a:rPr>
                <a:t> SetResult(TResult result);</a:t>
              </a:r>
            </a:p>
            <a:p>
              <a:r>
                <a:rPr sz="1600">
                  <a:latin typeface="Consolas"/>
                  <a:ea typeface="Consolas"/>
                  <a:cs typeface="Consolas"/>
                  <a:sym typeface="Consolas"/>
                </a:rPr>
                <a:t>  </a:t>
              </a:r>
              <a:r>
                <a:rPr sz="1600">
                  <a:solidFill>
                    <a:srgbClr val="0000FF"/>
                  </a:solidFill>
                  <a:latin typeface="Consolas"/>
                  <a:ea typeface="Consolas"/>
                  <a:cs typeface="Consolas"/>
                  <a:sym typeface="Consolas"/>
                </a:rPr>
                <a:t>public</a:t>
              </a:r>
              <a:r>
                <a:rPr sz="1600">
                  <a:latin typeface="Consolas"/>
                  <a:ea typeface="Consolas"/>
                  <a:cs typeface="Consolas"/>
                  <a:sym typeface="Consolas"/>
                </a:rPr>
                <a:t> </a:t>
              </a:r>
              <a:r>
                <a:rPr sz="1600">
                  <a:solidFill>
                    <a:srgbClr val="0000FF"/>
                  </a:solidFill>
                  <a:latin typeface="Consolas"/>
                  <a:ea typeface="Consolas"/>
                  <a:cs typeface="Consolas"/>
                  <a:sym typeface="Consolas"/>
                </a:rPr>
                <a:t>void</a:t>
              </a:r>
              <a:r>
                <a:rPr sz="1600">
                  <a:latin typeface="Consolas"/>
                  <a:ea typeface="Consolas"/>
                  <a:cs typeface="Consolas"/>
                  <a:sym typeface="Consolas"/>
                </a:rPr>
                <a:t> SetException(Exception exception);</a:t>
              </a:r>
            </a:p>
            <a:p>
              <a:r>
                <a:rPr sz="1600">
                  <a:latin typeface="Consolas"/>
                  <a:ea typeface="Consolas"/>
                  <a:cs typeface="Consolas"/>
                  <a:sym typeface="Consolas"/>
                </a:rPr>
                <a:t>  </a:t>
              </a:r>
              <a:r>
                <a:rPr sz="1600">
                  <a:solidFill>
                    <a:srgbClr val="0000FF"/>
                  </a:solidFill>
                  <a:latin typeface="Consolas"/>
                  <a:ea typeface="Consolas"/>
                  <a:cs typeface="Consolas"/>
                  <a:sym typeface="Consolas"/>
                </a:rPr>
                <a:t>public</a:t>
              </a:r>
              <a:r>
                <a:rPr sz="1600">
                  <a:latin typeface="Consolas"/>
                  <a:ea typeface="Consolas"/>
                  <a:cs typeface="Consolas"/>
                  <a:sym typeface="Consolas"/>
                </a:rPr>
                <a:t> </a:t>
              </a:r>
              <a:r>
                <a:rPr sz="1600">
                  <a:solidFill>
                    <a:srgbClr val="0000FF"/>
                  </a:solidFill>
                  <a:latin typeface="Consolas"/>
                  <a:ea typeface="Consolas"/>
                  <a:cs typeface="Consolas"/>
                  <a:sym typeface="Consolas"/>
                </a:rPr>
                <a:t>void</a:t>
              </a:r>
              <a:r>
                <a:rPr sz="1600">
                  <a:latin typeface="Consolas"/>
                  <a:ea typeface="Consolas"/>
                  <a:cs typeface="Consolas"/>
                  <a:sym typeface="Consolas"/>
                </a:rPr>
                <a:t> SetCanceled();</a:t>
              </a:r>
            </a:p>
            <a:p>
              <a:r>
                <a:rPr sz="1600">
                  <a:latin typeface="Consolas"/>
                  <a:ea typeface="Consolas"/>
                  <a:cs typeface="Consolas"/>
                  <a:sym typeface="Consolas"/>
                </a:rPr>
                <a:t> </a:t>
              </a:r>
            </a:p>
            <a:p>
              <a:r>
                <a:rPr sz="1600">
                  <a:latin typeface="Consolas"/>
                  <a:ea typeface="Consolas"/>
                  <a:cs typeface="Consolas"/>
                  <a:sym typeface="Consolas"/>
                </a:rPr>
                <a:t>  </a:t>
              </a:r>
              <a:r>
                <a:rPr sz="1600">
                  <a:solidFill>
                    <a:srgbClr val="0000FF"/>
                  </a:solidFill>
                  <a:latin typeface="Consolas"/>
                  <a:ea typeface="Consolas"/>
                  <a:cs typeface="Consolas"/>
                  <a:sym typeface="Consolas"/>
                </a:rPr>
                <a:t>public</a:t>
              </a:r>
              <a:r>
                <a:rPr sz="1600">
                  <a:latin typeface="Consolas"/>
                  <a:ea typeface="Consolas"/>
                  <a:cs typeface="Consolas"/>
                  <a:sym typeface="Consolas"/>
                </a:rPr>
                <a:t> </a:t>
              </a:r>
              <a:r>
                <a:rPr sz="1600">
                  <a:solidFill>
                    <a:srgbClr val="0000FF"/>
                  </a:solidFill>
                  <a:latin typeface="Consolas"/>
                  <a:ea typeface="Consolas"/>
                  <a:cs typeface="Consolas"/>
                  <a:sym typeface="Consolas"/>
                </a:rPr>
                <a:t>bool</a:t>
              </a:r>
              <a:r>
                <a:rPr sz="1600">
                  <a:latin typeface="Consolas"/>
                  <a:ea typeface="Consolas"/>
                  <a:cs typeface="Consolas"/>
                  <a:sym typeface="Consolas"/>
                </a:rPr>
                <a:t> TrySetResult(TResult result);</a:t>
              </a:r>
            </a:p>
            <a:p>
              <a:r>
                <a:rPr sz="1600">
                  <a:latin typeface="Consolas"/>
                  <a:ea typeface="Consolas"/>
                  <a:cs typeface="Consolas"/>
                  <a:sym typeface="Consolas"/>
                </a:rPr>
                <a:t>  </a:t>
              </a:r>
              <a:r>
                <a:rPr sz="1600">
                  <a:solidFill>
                    <a:srgbClr val="0000FF"/>
                  </a:solidFill>
                  <a:latin typeface="Consolas"/>
                  <a:ea typeface="Consolas"/>
                  <a:cs typeface="Consolas"/>
                  <a:sym typeface="Consolas"/>
                </a:rPr>
                <a:t>public</a:t>
              </a:r>
              <a:r>
                <a:rPr sz="1600">
                  <a:latin typeface="Consolas"/>
                  <a:ea typeface="Consolas"/>
                  <a:cs typeface="Consolas"/>
                  <a:sym typeface="Consolas"/>
                </a:rPr>
                <a:t> </a:t>
              </a:r>
              <a:r>
                <a:rPr sz="1600">
                  <a:solidFill>
                    <a:srgbClr val="0000FF"/>
                  </a:solidFill>
                  <a:latin typeface="Consolas"/>
                  <a:ea typeface="Consolas"/>
                  <a:cs typeface="Consolas"/>
                  <a:sym typeface="Consolas"/>
                </a:rPr>
                <a:t>bool</a:t>
              </a:r>
              <a:r>
                <a:rPr sz="1600">
                  <a:latin typeface="Consolas"/>
                  <a:ea typeface="Consolas"/>
                  <a:cs typeface="Consolas"/>
                  <a:sym typeface="Consolas"/>
                </a:rPr>
                <a:t> TrySetException(Exception exception);</a:t>
              </a:r>
            </a:p>
            <a:p>
              <a:r>
                <a:rPr sz="1600">
                  <a:latin typeface="Consolas"/>
                  <a:ea typeface="Consolas"/>
                  <a:cs typeface="Consolas"/>
                  <a:sym typeface="Consolas"/>
                </a:rPr>
                <a:t>  </a:t>
              </a:r>
              <a:r>
                <a:rPr sz="1600">
                  <a:solidFill>
                    <a:srgbClr val="0000FF"/>
                  </a:solidFill>
                  <a:latin typeface="Consolas"/>
                  <a:ea typeface="Consolas"/>
                  <a:cs typeface="Consolas"/>
                  <a:sym typeface="Consolas"/>
                </a:rPr>
                <a:t>public</a:t>
              </a:r>
              <a:r>
                <a:rPr sz="1600">
                  <a:latin typeface="Consolas"/>
                  <a:ea typeface="Consolas"/>
                  <a:cs typeface="Consolas"/>
                  <a:sym typeface="Consolas"/>
                </a:rPr>
                <a:t> </a:t>
              </a:r>
              <a:r>
                <a:rPr sz="1600">
                  <a:solidFill>
                    <a:srgbClr val="0000FF"/>
                  </a:solidFill>
                  <a:latin typeface="Consolas"/>
                  <a:ea typeface="Consolas"/>
                  <a:cs typeface="Consolas"/>
                  <a:sym typeface="Consolas"/>
                </a:rPr>
                <a:t>bool</a:t>
              </a:r>
              <a:r>
                <a:rPr sz="1600">
                  <a:latin typeface="Consolas"/>
                  <a:ea typeface="Consolas"/>
                  <a:cs typeface="Consolas"/>
                  <a:sym typeface="Consolas"/>
                </a:rPr>
                <a:t> TrySetCanceled();</a:t>
              </a:r>
            </a:p>
            <a:p>
              <a:r>
                <a:rPr sz="1600">
                  <a:latin typeface="Consolas"/>
                  <a:ea typeface="Consolas"/>
                  <a:cs typeface="Consolas"/>
                  <a:sym typeface="Consolas"/>
                </a:rPr>
                <a:t>  ...</a:t>
              </a:r>
            </a:p>
            <a:p>
              <a:r>
                <a:rPr sz="1600">
                  <a:latin typeface="Consolas"/>
                  <a:ea typeface="Consolas"/>
                  <a:cs typeface="Consolas"/>
                  <a:sym typeface="Consolas"/>
                </a:rPr>
                <a:t>}</a:t>
              </a:r>
            </a:p>
          </p:txBody>
        </p:sp>
      </p:grpSp>
    </p:spTree>
  </p:cSld>
  <p:clrMapOvr>
    <a:masterClrMapping/>
  </p:clrMapOvr>
  <p:transition spd="slow"/>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19" name="Shape 1419"/>
          <p:cNvSpPr>
            <a:spLocks noGrp="1"/>
          </p:cNvSpPr>
          <p:nvPr>
            <p:ph type="title"/>
          </p:nvPr>
        </p:nvSpPr>
        <p:spPr>
          <a:xfrm>
            <a:off x="249647" y="179342"/>
            <a:ext cx="9599270" cy="365132"/>
          </a:xfrm>
          <a:prstGeom prst="rect">
            <a:avLst/>
          </a:prstGeom>
        </p:spPr>
        <p:txBody>
          <a:bodyPr>
            <a:normAutofit fontScale="90000"/>
          </a:bodyPr>
          <a:lstStyle/>
          <a:p>
            <a:pPr>
              <a:tabLst>
                <a:tab pos="8229600" algn="r"/>
              </a:tabLst>
            </a:pPr>
            <a:r>
              <a:t>Параллелизм на уровне задач. Класс TaskCompletionSource</a:t>
            </a:r>
          </a:p>
        </p:txBody>
      </p:sp>
      <p:grpSp>
        <p:nvGrpSpPr>
          <p:cNvPr id="1422" name="Group 1422"/>
          <p:cNvGrpSpPr/>
          <p:nvPr/>
        </p:nvGrpSpPr>
        <p:grpSpPr>
          <a:xfrm>
            <a:off x="335280" y="761999"/>
            <a:ext cx="9471660" cy="1429348"/>
            <a:chOff x="0" y="0"/>
            <a:chExt cx="9471659" cy="1429346"/>
          </a:xfrm>
        </p:grpSpPr>
        <p:sp>
          <p:nvSpPr>
            <p:cNvPr id="1420" name="Shape 1420"/>
            <p:cNvSpPr/>
            <p:nvPr/>
          </p:nvSpPr>
          <p:spPr>
            <a:xfrm>
              <a:off x="0" y="0"/>
              <a:ext cx="9471660" cy="1429347"/>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pPr>
                <a:defRPr sz="1600"/>
              </a:pPr>
              <a:endParaRPr/>
            </a:p>
          </p:txBody>
        </p:sp>
        <p:sp>
          <p:nvSpPr>
            <p:cNvPr id="1421" name="Shape 1421"/>
            <p:cNvSpPr/>
            <p:nvPr/>
          </p:nvSpPr>
          <p:spPr>
            <a:xfrm>
              <a:off x="0" y="69570"/>
              <a:ext cx="9471660" cy="10219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r>
                <a:rPr sz="1600">
                  <a:solidFill>
                    <a:srgbClr val="0000FF"/>
                  </a:solidFill>
                  <a:latin typeface="Consolas"/>
                  <a:ea typeface="Consolas"/>
                  <a:cs typeface="Consolas"/>
                  <a:sym typeface="Consolas"/>
                </a:rPr>
                <a:t>var</a:t>
              </a:r>
              <a:r>
                <a:rPr sz="1600">
                  <a:latin typeface="Consolas"/>
                  <a:ea typeface="Consolas"/>
                  <a:cs typeface="Consolas"/>
                  <a:sym typeface="Consolas"/>
                </a:rPr>
                <a:t> tcs = </a:t>
              </a:r>
              <a:r>
                <a:rPr sz="1600">
                  <a:solidFill>
                    <a:srgbClr val="0000FF"/>
                  </a:solidFill>
                  <a:latin typeface="Consolas"/>
                  <a:ea typeface="Consolas"/>
                  <a:cs typeface="Consolas"/>
                  <a:sym typeface="Consolas"/>
                </a:rPr>
                <a:t>new</a:t>
              </a:r>
              <a:r>
                <a:rPr sz="1600">
                  <a:latin typeface="Consolas"/>
                  <a:ea typeface="Consolas"/>
                  <a:cs typeface="Consolas"/>
                  <a:sym typeface="Consolas"/>
                </a:rPr>
                <a:t> TaskCompletionSource&lt;</a:t>
              </a:r>
              <a:r>
                <a:rPr sz="1600">
                  <a:solidFill>
                    <a:srgbClr val="0000FF"/>
                  </a:solidFill>
                  <a:latin typeface="Consolas"/>
                  <a:ea typeface="Consolas"/>
                  <a:cs typeface="Consolas"/>
                  <a:sym typeface="Consolas"/>
                </a:rPr>
                <a:t>int</a:t>
              </a:r>
              <a:r>
                <a:rPr sz="1600">
                  <a:latin typeface="Consolas"/>
                  <a:ea typeface="Consolas"/>
                  <a:cs typeface="Consolas"/>
                  <a:sym typeface="Consolas"/>
                </a:rPr>
                <a:t>&gt;();</a:t>
              </a:r>
            </a:p>
            <a:p>
              <a:r>
                <a:rPr sz="1600">
                  <a:solidFill>
                    <a:srgbClr val="0000FF"/>
                  </a:solidFill>
                  <a:latin typeface="Consolas"/>
                  <a:ea typeface="Consolas"/>
                  <a:cs typeface="Consolas"/>
                  <a:sym typeface="Consolas"/>
                </a:rPr>
                <a:t>new</a:t>
              </a:r>
              <a:r>
                <a:rPr sz="1600">
                  <a:latin typeface="Consolas"/>
                  <a:ea typeface="Consolas"/>
                  <a:cs typeface="Consolas"/>
                  <a:sym typeface="Consolas"/>
                </a:rPr>
                <a:t> Thread (() =&gt; { Thread.Sleep (</a:t>
              </a:r>
              <a:r>
                <a:rPr sz="1600">
                  <a:solidFill>
                    <a:srgbClr val="C81EFA"/>
                  </a:solidFill>
                  <a:latin typeface="Consolas"/>
                  <a:ea typeface="Consolas"/>
                  <a:cs typeface="Consolas"/>
                  <a:sym typeface="Consolas"/>
                </a:rPr>
                <a:t>5000</a:t>
              </a:r>
              <a:r>
                <a:rPr sz="1600">
                  <a:latin typeface="Consolas"/>
                  <a:ea typeface="Consolas"/>
                  <a:cs typeface="Consolas"/>
                  <a:sym typeface="Consolas"/>
                </a:rPr>
                <a:t>); tcs.SetResult (</a:t>
              </a:r>
              <a:r>
                <a:rPr sz="1600">
                  <a:solidFill>
                    <a:srgbClr val="C81EFA"/>
                  </a:solidFill>
                  <a:latin typeface="Consolas"/>
                  <a:ea typeface="Consolas"/>
                  <a:cs typeface="Consolas"/>
                  <a:sym typeface="Consolas"/>
                </a:rPr>
                <a:t>42</a:t>
              </a:r>
              <a:r>
                <a:rPr sz="1600">
                  <a:latin typeface="Consolas"/>
                  <a:ea typeface="Consolas"/>
                  <a:cs typeface="Consolas"/>
                  <a:sym typeface="Consolas"/>
                </a:rPr>
                <a:t>); }).Start();</a:t>
              </a:r>
            </a:p>
            <a:p>
              <a:r>
                <a:rPr sz="1600">
                  <a:latin typeface="Consolas"/>
                  <a:ea typeface="Consolas"/>
                  <a:cs typeface="Consolas"/>
                  <a:sym typeface="Consolas"/>
                </a:rPr>
                <a:t>Task&lt;</a:t>
              </a:r>
              <a:r>
                <a:rPr sz="1600">
                  <a:solidFill>
                    <a:srgbClr val="0000FF"/>
                  </a:solidFill>
                  <a:latin typeface="Consolas"/>
                  <a:ea typeface="Consolas"/>
                  <a:cs typeface="Consolas"/>
                  <a:sym typeface="Consolas"/>
                </a:rPr>
                <a:t>int</a:t>
              </a:r>
              <a:r>
                <a:rPr sz="1600">
                  <a:latin typeface="Consolas"/>
                  <a:ea typeface="Consolas"/>
                  <a:cs typeface="Consolas"/>
                  <a:sym typeface="Consolas"/>
                </a:rPr>
                <a:t>&gt; task = tcs.Task;         </a:t>
              </a:r>
              <a:r>
                <a:rPr sz="1600">
                  <a:solidFill>
                    <a:srgbClr val="008000"/>
                  </a:solidFill>
                  <a:latin typeface="Consolas"/>
                  <a:ea typeface="Consolas"/>
                  <a:cs typeface="Consolas"/>
                  <a:sym typeface="Consolas"/>
                </a:rPr>
                <a:t>// Our "slave" task.</a:t>
              </a:r>
              <a:endParaRPr sz="1600">
                <a:latin typeface="Consolas"/>
                <a:ea typeface="Consolas"/>
                <a:cs typeface="Consolas"/>
                <a:sym typeface="Consolas"/>
              </a:endParaRPr>
            </a:p>
            <a:p>
              <a:r>
                <a:rPr sz="1600">
                  <a:latin typeface="Consolas"/>
                  <a:ea typeface="Consolas"/>
                  <a:cs typeface="Consolas"/>
                  <a:sym typeface="Consolas"/>
                </a:rPr>
                <a:t>Console.WriteLine (task.Result);   </a:t>
              </a:r>
              <a:r>
                <a:rPr sz="1600">
                  <a:solidFill>
                    <a:srgbClr val="008000"/>
                  </a:solidFill>
                  <a:latin typeface="Consolas"/>
                  <a:ea typeface="Consolas"/>
                  <a:cs typeface="Consolas"/>
                  <a:sym typeface="Consolas"/>
                </a:rPr>
                <a:t>// 42</a:t>
              </a:r>
            </a:p>
          </p:txBody>
        </p:sp>
      </p:grpSp>
      <p:grpSp>
        <p:nvGrpSpPr>
          <p:cNvPr id="1425" name="Group 1425"/>
          <p:cNvGrpSpPr/>
          <p:nvPr/>
        </p:nvGrpSpPr>
        <p:grpSpPr>
          <a:xfrm>
            <a:off x="335280" y="1690588"/>
            <a:ext cx="9471660" cy="4880540"/>
            <a:chOff x="0" y="0"/>
            <a:chExt cx="9471659" cy="4880538"/>
          </a:xfrm>
        </p:grpSpPr>
        <p:sp>
          <p:nvSpPr>
            <p:cNvPr id="1423" name="Shape 1423"/>
            <p:cNvSpPr/>
            <p:nvPr/>
          </p:nvSpPr>
          <p:spPr>
            <a:xfrm>
              <a:off x="0" y="366811"/>
              <a:ext cx="9471660" cy="4513728"/>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pPr>
                <a:defRPr sz="1600"/>
              </a:pPr>
              <a:endParaRPr/>
            </a:p>
          </p:txBody>
        </p:sp>
        <p:sp>
          <p:nvSpPr>
            <p:cNvPr id="1424" name="Shape 1424"/>
            <p:cNvSpPr/>
            <p:nvPr/>
          </p:nvSpPr>
          <p:spPr>
            <a:xfrm>
              <a:off x="0" y="0"/>
              <a:ext cx="9471660" cy="44001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endParaRPr sz="1600">
                <a:solidFill>
                  <a:srgbClr val="0000FF"/>
                </a:solidFill>
                <a:latin typeface="Consolas"/>
                <a:ea typeface="Consolas"/>
                <a:cs typeface="Consolas"/>
                <a:sym typeface="Consolas"/>
              </a:endParaRPr>
            </a:p>
            <a:p>
              <a:endParaRPr sz="1600">
                <a:solidFill>
                  <a:srgbClr val="0000FF"/>
                </a:solidFill>
                <a:latin typeface="Consolas"/>
                <a:ea typeface="Consolas"/>
                <a:cs typeface="Consolas"/>
                <a:sym typeface="Consolas"/>
              </a:endParaRPr>
            </a:p>
            <a:p>
              <a:r>
                <a:rPr sz="1600">
                  <a:solidFill>
                    <a:srgbClr val="0000FF"/>
                  </a:solidFill>
                  <a:latin typeface="Consolas"/>
                  <a:ea typeface="Consolas"/>
                  <a:cs typeface="Consolas"/>
                  <a:sym typeface="Consolas"/>
                </a:rPr>
                <a:t>void</a:t>
              </a:r>
              <a:r>
                <a:rPr sz="1600">
                  <a:latin typeface="Consolas"/>
                  <a:ea typeface="Consolas"/>
                  <a:cs typeface="Consolas"/>
                  <a:sym typeface="Consolas"/>
                </a:rPr>
                <a:t> Main()</a:t>
              </a:r>
            </a:p>
            <a:p>
              <a:r>
                <a:rPr sz="1600">
                  <a:latin typeface="Consolas"/>
                  <a:ea typeface="Consolas"/>
                  <a:cs typeface="Consolas"/>
                  <a:sym typeface="Consolas"/>
                </a:rPr>
                <a:t>{</a:t>
              </a:r>
            </a:p>
            <a:p>
              <a:r>
                <a:rPr sz="1600">
                  <a:latin typeface="Consolas"/>
                  <a:ea typeface="Consolas"/>
                  <a:cs typeface="Consolas"/>
                  <a:sym typeface="Consolas"/>
                </a:rPr>
                <a:t>    Task&lt;</a:t>
              </a:r>
              <a:r>
                <a:rPr sz="1600">
                  <a:solidFill>
                    <a:srgbClr val="0000FF"/>
                  </a:solidFill>
                  <a:latin typeface="Consolas"/>
                  <a:ea typeface="Consolas"/>
                  <a:cs typeface="Consolas"/>
                  <a:sym typeface="Consolas"/>
                </a:rPr>
                <a:t>int</a:t>
              </a:r>
              <a:r>
                <a:rPr sz="1600">
                  <a:latin typeface="Consolas"/>
                  <a:ea typeface="Consolas"/>
                  <a:cs typeface="Consolas"/>
                  <a:sym typeface="Consolas"/>
                </a:rPr>
                <a:t>&gt; task = Run (() =&gt; { Thread.Sleep (</a:t>
              </a:r>
              <a:r>
                <a:rPr sz="1600">
                  <a:solidFill>
                    <a:srgbClr val="C81EFA"/>
                  </a:solidFill>
                  <a:latin typeface="Consolas"/>
                  <a:ea typeface="Consolas"/>
                  <a:cs typeface="Consolas"/>
                  <a:sym typeface="Consolas"/>
                </a:rPr>
                <a:t>5000</a:t>
              </a:r>
              <a:r>
                <a:rPr sz="1600">
                  <a:latin typeface="Consolas"/>
                  <a:ea typeface="Consolas"/>
                  <a:cs typeface="Consolas"/>
                  <a:sym typeface="Consolas"/>
                </a:rPr>
                <a:t>); </a:t>
              </a:r>
              <a:r>
                <a:rPr sz="1600">
                  <a:solidFill>
                    <a:srgbClr val="0000FF"/>
                  </a:solidFill>
                  <a:latin typeface="Consolas"/>
                  <a:ea typeface="Consolas"/>
                  <a:cs typeface="Consolas"/>
                  <a:sym typeface="Consolas"/>
                </a:rPr>
                <a:t>return</a:t>
              </a:r>
              <a:r>
                <a:rPr sz="1600">
                  <a:latin typeface="Consolas"/>
                  <a:ea typeface="Consolas"/>
                  <a:cs typeface="Consolas"/>
                  <a:sym typeface="Consolas"/>
                </a:rPr>
                <a:t> </a:t>
              </a:r>
              <a:r>
                <a:rPr sz="1600">
                  <a:solidFill>
                    <a:srgbClr val="C81EFA"/>
                  </a:solidFill>
                  <a:latin typeface="Consolas"/>
                  <a:ea typeface="Consolas"/>
                  <a:cs typeface="Consolas"/>
                  <a:sym typeface="Consolas"/>
                </a:rPr>
                <a:t>42</a:t>
              </a:r>
              <a:r>
                <a:rPr sz="1600">
                  <a:latin typeface="Consolas"/>
                  <a:ea typeface="Consolas"/>
                  <a:cs typeface="Consolas"/>
                  <a:sym typeface="Consolas"/>
                </a:rPr>
                <a:t>; });</a:t>
              </a:r>
            </a:p>
            <a:p>
              <a:r>
                <a:rPr sz="1600">
                  <a:latin typeface="Consolas"/>
                  <a:ea typeface="Consolas"/>
                  <a:cs typeface="Consolas"/>
                  <a:sym typeface="Consolas"/>
                </a:rPr>
                <a:t>    Console.WriteLine (task.Result);   </a:t>
              </a:r>
              <a:r>
                <a:rPr sz="1600">
                  <a:solidFill>
                    <a:srgbClr val="008000"/>
                  </a:solidFill>
                  <a:latin typeface="Consolas"/>
                  <a:ea typeface="Consolas"/>
                  <a:cs typeface="Consolas"/>
                  <a:sym typeface="Consolas"/>
                </a:rPr>
                <a:t>// 42</a:t>
              </a:r>
              <a:endParaRPr sz="1600"/>
            </a:p>
            <a:p>
              <a:r>
                <a:rPr sz="1600">
                  <a:latin typeface="Consolas"/>
                  <a:ea typeface="Consolas"/>
                  <a:cs typeface="Consolas"/>
                  <a:sym typeface="Consolas"/>
                </a:rPr>
                <a:t>}</a:t>
              </a:r>
            </a:p>
            <a:p>
              <a:endParaRPr sz="1600">
                <a:latin typeface="Consolas"/>
                <a:ea typeface="Consolas"/>
                <a:cs typeface="Consolas"/>
                <a:sym typeface="Consolas"/>
              </a:endParaRPr>
            </a:p>
            <a:p>
              <a:r>
                <a:rPr sz="1600">
                  <a:latin typeface="Consolas"/>
                  <a:ea typeface="Consolas"/>
                  <a:cs typeface="Consolas"/>
                  <a:sym typeface="Consolas"/>
                </a:rPr>
                <a:t>Task&lt;TResult&gt; Run&lt;TResult&gt; (Func&lt;TResult&gt; function)</a:t>
              </a:r>
            </a:p>
            <a:p>
              <a:r>
                <a:rPr sz="1600">
                  <a:latin typeface="Consolas"/>
                  <a:ea typeface="Consolas"/>
                  <a:cs typeface="Consolas"/>
                  <a:sym typeface="Consolas"/>
                </a:rPr>
                <a:t>{</a:t>
              </a:r>
            </a:p>
            <a:p>
              <a:r>
                <a:rPr sz="1600">
                  <a:solidFill>
                    <a:srgbClr val="0000FF"/>
                  </a:solidFill>
                  <a:latin typeface="Consolas"/>
                  <a:ea typeface="Consolas"/>
                  <a:cs typeface="Consolas"/>
                  <a:sym typeface="Consolas"/>
                </a:rPr>
                <a:t>    var</a:t>
              </a:r>
              <a:r>
                <a:rPr sz="1600">
                  <a:latin typeface="Consolas"/>
                  <a:ea typeface="Consolas"/>
                  <a:cs typeface="Consolas"/>
                  <a:sym typeface="Consolas"/>
                </a:rPr>
                <a:t> tcs = </a:t>
              </a:r>
              <a:r>
                <a:rPr sz="1600">
                  <a:solidFill>
                    <a:srgbClr val="0000FF"/>
                  </a:solidFill>
                  <a:latin typeface="Consolas"/>
                  <a:ea typeface="Consolas"/>
                  <a:cs typeface="Consolas"/>
                  <a:sym typeface="Consolas"/>
                </a:rPr>
                <a:t>new</a:t>
              </a:r>
              <a:r>
                <a:rPr sz="1600">
                  <a:latin typeface="Consolas"/>
                  <a:ea typeface="Consolas"/>
                  <a:cs typeface="Consolas"/>
                  <a:sym typeface="Consolas"/>
                </a:rPr>
                <a:t> TaskCompletionSource&lt;TResult&gt;();</a:t>
              </a:r>
            </a:p>
            <a:p>
              <a:r>
                <a:rPr sz="1600">
                  <a:solidFill>
                    <a:srgbClr val="0000FF"/>
                  </a:solidFill>
                  <a:latin typeface="Consolas"/>
                  <a:ea typeface="Consolas"/>
                  <a:cs typeface="Consolas"/>
                  <a:sym typeface="Consolas"/>
                </a:rPr>
                <a:t>    new</a:t>
              </a:r>
              <a:r>
                <a:rPr sz="1600">
                  <a:latin typeface="Consolas"/>
                  <a:ea typeface="Consolas"/>
                  <a:cs typeface="Consolas"/>
                  <a:sym typeface="Consolas"/>
                </a:rPr>
                <a:t> Thread (() =&gt; </a:t>
              </a:r>
            </a:p>
            <a:p>
              <a:r>
                <a:rPr sz="1600">
                  <a:latin typeface="Consolas"/>
                  <a:ea typeface="Consolas"/>
                  <a:cs typeface="Consolas"/>
                  <a:sym typeface="Consolas"/>
                </a:rPr>
                <a:t>         {</a:t>
              </a:r>
            </a:p>
            <a:p>
              <a:r>
                <a:rPr sz="1600">
                  <a:solidFill>
                    <a:srgbClr val="0000FF"/>
                  </a:solidFill>
                  <a:latin typeface="Consolas"/>
                  <a:ea typeface="Consolas"/>
                  <a:cs typeface="Consolas"/>
                  <a:sym typeface="Consolas"/>
                </a:rPr>
                <a:t>             try</a:t>
              </a:r>
              <a:r>
                <a:rPr sz="1600">
                  <a:latin typeface="Consolas"/>
                  <a:ea typeface="Consolas"/>
                  <a:cs typeface="Consolas"/>
                  <a:sym typeface="Consolas"/>
                </a:rPr>
                <a:t> { tcs.SetResult (function()); }</a:t>
              </a:r>
            </a:p>
            <a:p>
              <a:r>
                <a:rPr sz="1600">
                  <a:solidFill>
                    <a:srgbClr val="0000FF"/>
                  </a:solidFill>
                  <a:latin typeface="Consolas"/>
                  <a:ea typeface="Consolas"/>
                  <a:cs typeface="Consolas"/>
                  <a:sym typeface="Consolas"/>
                </a:rPr>
                <a:t>             catch</a:t>
              </a:r>
              <a:r>
                <a:rPr sz="1600">
                  <a:latin typeface="Consolas"/>
                  <a:ea typeface="Consolas"/>
                  <a:cs typeface="Consolas"/>
                  <a:sym typeface="Consolas"/>
                </a:rPr>
                <a:t> (Exception ex) { tcs.SetException (ex); }</a:t>
              </a:r>
            </a:p>
            <a:p>
              <a:r>
                <a:rPr sz="1600">
                  <a:latin typeface="Consolas"/>
                  <a:ea typeface="Consolas"/>
                  <a:cs typeface="Consolas"/>
                  <a:sym typeface="Consolas"/>
                </a:rPr>
                <a:t>          }).Start();</a:t>
              </a:r>
            </a:p>
            <a:p>
              <a:r>
                <a:rPr sz="1600">
                  <a:solidFill>
                    <a:srgbClr val="0000FF"/>
                  </a:solidFill>
                  <a:latin typeface="Consolas"/>
                  <a:ea typeface="Consolas"/>
                  <a:cs typeface="Consolas"/>
                  <a:sym typeface="Consolas"/>
                </a:rPr>
                <a:t>    return</a:t>
              </a:r>
              <a:r>
                <a:rPr sz="1600">
                  <a:latin typeface="Consolas"/>
                  <a:ea typeface="Consolas"/>
                  <a:cs typeface="Consolas"/>
                  <a:sym typeface="Consolas"/>
                </a:rPr>
                <a:t> tcs.Task;</a:t>
              </a:r>
            </a:p>
            <a:p>
              <a:r>
                <a:rPr sz="1600">
                  <a:latin typeface="Consolas"/>
                  <a:ea typeface="Consolas"/>
                  <a:cs typeface="Consolas"/>
                  <a:sym typeface="Consolas"/>
                </a:rPr>
                <a:t>}</a:t>
              </a:r>
            </a:p>
          </p:txBody>
        </p:sp>
      </p:grpSp>
    </p:spTree>
  </p:cSld>
  <p:clrMapOvr>
    <a:masterClrMapping/>
  </p:clrMapOvr>
  <p:transition spd="slow"/>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7" name="Shape 1427"/>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Параллелизм на уровне задач. Обработка ошибок в задачах</a:t>
            </a:r>
          </a:p>
        </p:txBody>
      </p:sp>
      <p:grpSp>
        <p:nvGrpSpPr>
          <p:cNvPr id="1430" name="Group 1430"/>
          <p:cNvGrpSpPr/>
          <p:nvPr/>
        </p:nvGrpSpPr>
        <p:grpSpPr>
          <a:xfrm>
            <a:off x="293370" y="762000"/>
            <a:ext cx="9401810" cy="1143000"/>
            <a:chOff x="0" y="0"/>
            <a:chExt cx="9401809" cy="1143000"/>
          </a:xfrm>
        </p:grpSpPr>
        <p:sp>
          <p:nvSpPr>
            <p:cNvPr id="1428" name="Shape 1428"/>
            <p:cNvSpPr/>
            <p:nvPr/>
          </p:nvSpPr>
          <p:spPr>
            <a:xfrm>
              <a:off x="0" y="0"/>
              <a:ext cx="9401810" cy="11430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endParaRPr/>
            </a:p>
          </p:txBody>
        </p:sp>
        <p:sp>
          <p:nvSpPr>
            <p:cNvPr id="1429" name="Shape 1429"/>
            <p:cNvSpPr/>
            <p:nvPr/>
          </p:nvSpPr>
          <p:spPr>
            <a:xfrm>
              <a:off x="55797" y="106679"/>
              <a:ext cx="9290216" cy="929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lstStyle>
            <a:p>
              <a:r>
                <a:t>При ожидании завершения задачи (либо путем вызова метода Wait, либо путем доступа к свойству Result) любое необработанное исключение будет передано вызывающему коду, обернутое в объект AggregationException</a:t>
              </a:r>
            </a:p>
          </p:txBody>
        </p:sp>
      </p:grpSp>
      <p:grpSp>
        <p:nvGrpSpPr>
          <p:cNvPr id="1433" name="Group 1433"/>
          <p:cNvGrpSpPr/>
          <p:nvPr/>
        </p:nvGrpSpPr>
        <p:grpSpPr>
          <a:xfrm>
            <a:off x="293370" y="1876139"/>
            <a:ext cx="9401810" cy="3115184"/>
            <a:chOff x="0" y="0"/>
            <a:chExt cx="9401809" cy="3115183"/>
          </a:xfrm>
        </p:grpSpPr>
        <p:sp>
          <p:nvSpPr>
            <p:cNvPr id="1431" name="Shape 1431"/>
            <p:cNvSpPr/>
            <p:nvPr/>
          </p:nvSpPr>
          <p:spPr>
            <a:xfrm>
              <a:off x="0" y="181260"/>
              <a:ext cx="9401810" cy="2933924"/>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pPr>
                <a:defRPr sz="1600">
                  <a:latin typeface="Consolas"/>
                  <a:ea typeface="Consolas"/>
                  <a:cs typeface="Consolas"/>
                  <a:sym typeface="Consolas"/>
                </a:defRPr>
              </a:pPr>
              <a:endParaRPr/>
            </a:p>
          </p:txBody>
        </p:sp>
        <p:sp>
          <p:nvSpPr>
            <p:cNvPr id="1432" name="Shape 1432"/>
            <p:cNvSpPr/>
            <p:nvPr/>
          </p:nvSpPr>
          <p:spPr>
            <a:xfrm>
              <a:off x="0" y="0"/>
              <a:ext cx="9401810" cy="2745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endParaRPr sz="1600">
                <a:solidFill>
                  <a:srgbClr val="0000FF"/>
                </a:solidFill>
                <a:latin typeface="Consolas"/>
                <a:ea typeface="Consolas"/>
                <a:cs typeface="Consolas"/>
                <a:sym typeface="Consolas"/>
              </a:endParaRPr>
            </a:p>
            <a:p>
              <a:r>
                <a:rPr sz="1600">
                  <a:solidFill>
                    <a:srgbClr val="0000FF"/>
                  </a:solidFill>
                  <a:latin typeface="Consolas"/>
                  <a:ea typeface="Consolas"/>
                  <a:cs typeface="Consolas"/>
                  <a:sym typeface="Consolas"/>
                </a:rPr>
                <a:t>int</a:t>
              </a:r>
              <a:r>
                <a:rPr sz="1600">
                  <a:latin typeface="Consolas"/>
                  <a:ea typeface="Consolas"/>
                  <a:cs typeface="Consolas"/>
                  <a:sym typeface="Consolas"/>
                </a:rPr>
                <a:t> x = </a:t>
              </a:r>
              <a:r>
                <a:rPr sz="1600">
                  <a:solidFill>
                    <a:srgbClr val="C81EFA"/>
                  </a:solidFill>
                  <a:latin typeface="Consolas"/>
                  <a:ea typeface="Consolas"/>
                  <a:cs typeface="Consolas"/>
                  <a:sym typeface="Consolas"/>
                </a:rPr>
                <a:t>0</a:t>
              </a:r>
              <a:r>
                <a:rPr sz="1600">
                  <a:latin typeface="Consolas"/>
                  <a:ea typeface="Consolas"/>
                  <a:cs typeface="Consolas"/>
                  <a:sym typeface="Consolas"/>
                </a:rPr>
                <a:t>;</a:t>
              </a:r>
            </a:p>
            <a:p>
              <a:r>
                <a:rPr sz="1600">
                  <a:latin typeface="Consolas"/>
                  <a:ea typeface="Consolas"/>
                  <a:cs typeface="Consolas"/>
                  <a:sym typeface="Consolas"/>
                </a:rPr>
                <a:t>Task&lt;</a:t>
              </a:r>
              <a:r>
                <a:rPr sz="1600">
                  <a:solidFill>
                    <a:srgbClr val="0000FF"/>
                  </a:solidFill>
                  <a:latin typeface="Consolas"/>
                  <a:ea typeface="Consolas"/>
                  <a:cs typeface="Consolas"/>
                  <a:sym typeface="Consolas"/>
                </a:rPr>
                <a:t>int</a:t>
              </a:r>
              <a:r>
                <a:rPr sz="1600">
                  <a:latin typeface="Consolas"/>
                  <a:ea typeface="Consolas"/>
                  <a:cs typeface="Consolas"/>
                  <a:sym typeface="Consolas"/>
                </a:rPr>
                <a:t>&gt; calc = Task.Factory.StartNew (() =&gt; </a:t>
              </a:r>
              <a:r>
                <a:rPr sz="1600">
                  <a:solidFill>
                    <a:srgbClr val="C81EFA"/>
                  </a:solidFill>
                  <a:latin typeface="Consolas"/>
                  <a:ea typeface="Consolas"/>
                  <a:cs typeface="Consolas"/>
                  <a:sym typeface="Consolas"/>
                </a:rPr>
                <a:t>7</a:t>
              </a:r>
              <a:r>
                <a:rPr sz="1600">
                  <a:latin typeface="Consolas"/>
                  <a:ea typeface="Consolas"/>
                  <a:cs typeface="Consolas"/>
                  <a:sym typeface="Consolas"/>
                </a:rPr>
                <a:t> / x);</a:t>
              </a:r>
            </a:p>
            <a:p>
              <a:r>
                <a:rPr sz="1600">
                  <a:solidFill>
                    <a:srgbClr val="0000FF"/>
                  </a:solidFill>
                  <a:latin typeface="Consolas"/>
                  <a:ea typeface="Consolas"/>
                  <a:cs typeface="Consolas"/>
                  <a:sym typeface="Consolas"/>
                </a:rPr>
                <a:t>try</a:t>
              </a:r>
              <a:r>
                <a:rPr sz="1600">
                  <a:latin typeface="Consolas"/>
                  <a:ea typeface="Consolas"/>
                  <a:cs typeface="Consolas"/>
                  <a:sym typeface="Consolas"/>
                </a:rPr>
                <a:t> </a:t>
              </a:r>
            </a:p>
            <a:p>
              <a:r>
                <a:rPr sz="1600">
                  <a:latin typeface="Consolas"/>
                  <a:ea typeface="Consolas"/>
                  <a:cs typeface="Consolas"/>
                  <a:sym typeface="Consolas"/>
                </a:rPr>
                <a:t>{</a:t>
              </a:r>
            </a:p>
            <a:p>
              <a:r>
                <a:rPr sz="1600">
                  <a:latin typeface="Consolas"/>
                  <a:ea typeface="Consolas"/>
                  <a:cs typeface="Consolas"/>
                  <a:sym typeface="Consolas"/>
                </a:rPr>
                <a:t>    Console.WriteLine (calc.Result);</a:t>
              </a:r>
            </a:p>
            <a:p>
              <a:r>
                <a:rPr sz="1600">
                  <a:latin typeface="Consolas"/>
                  <a:ea typeface="Consolas"/>
                  <a:cs typeface="Consolas"/>
                  <a:sym typeface="Consolas"/>
                </a:rPr>
                <a:t>}</a:t>
              </a:r>
            </a:p>
            <a:p>
              <a:r>
                <a:rPr sz="1600">
                  <a:solidFill>
                    <a:srgbClr val="0000FF"/>
                  </a:solidFill>
                  <a:latin typeface="Consolas"/>
                  <a:ea typeface="Consolas"/>
                  <a:cs typeface="Consolas"/>
                  <a:sym typeface="Consolas"/>
                </a:rPr>
                <a:t>catch</a:t>
              </a:r>
              <a:r>
                <a:rPr sz="1600">
                  <a:latin typeface="Consolas"/>
                  <a:ea typeface="Consolas"/>
                  <a:cs typeface="Consolas"/>
                  <a:sym typeface="Consolas"/>
                </a:rPr>
                <a:t> (AggregateException aex)</a:t>
              </a:r>
            </a:p>
            <a:p>
              <a:r>
                <a:rPr sz="1600">
                  <a:latin typeface="Consolas"/>
                  <a:ea typeface="Consolas"/>
                  <a:cs typeface="Consolas"/>
                  <a:sym typeface="Consolas"/>
                </a:rPr>
                <a:t>{</a:t>
              </a:r>
            </a:p>
            <a:p>
              <a:r>
                <a:rPr sz="1600">
                  <a:latin typeface="Consolas"/>
                  <a:ea typeface="Consolas"/>
                  <a:cs typeface="Consolas"/>
                  <a:sym typeface="Consolas"/>
                </a:rPr>
                <a:t>    Console.Write (aex.InnerException.Message);  </a:t>
              </a:r>
              <a:r>
                <a:rPr sz="1600">
                  <a:solidFill>
                    <a:srgbClr val="008000"/>
                  </a:solidFill>
                  <a:latin typeface="Consolas"/>
                  <a:ea typeface="Consolas"/>
                  <a:cs typeface="Consolas"/>
                  <a:sym typeface="Consolas"/>
                </a:rPr>
                <a:t>// </a:t>
              </a:r>
              <a:r>
                <a:rPr sz="1600">
                  <a:solidFill>
                    <a:srgbClr val="008800"/>
                  </a:solidFill>
                </a:rPr>
                <a:t>Пытались разделить на 0</a:t>
              </a:r>
            </a:p>
            <a:p>
              <a:r>
                <a:rPr sz="1600">
                  <a:latin typeface="Consolas"/>
                  <a:ea typeface="Consolas"/>
                  <a:cs typeface="Consolas"/>
                  <a:sym typeface="Consolas"/>
                </a:rPr>
                <a:t>}</a:t>
              </a:r>
            </a:p>
          </p:txBody>
        </p:sp>
      </p:grpSp>
      <p:grpSp>
        <p:nvGrpSpPr>
          <p:cNvPr id="1436" name="Group 1436"/>
          <p:cNvGrpSpPr/>
          <p:nvPr/>
        </p:nvGrpSpPr>
        <p:grpSpPr>
          <a:xfrm>
            <a:off x="293370" y="5181600"/>
            <a:ext cx="9401810" cy="990600"/>
            <a:chOff x="0" y="0"/>
            <a:chExt cx="9401809" cy="990600"/>
          </a:xfrm>
        </p:grpSpPr>
        <p:sp>
          <p:nvSpPr>
            <p:cNvPr id="1434" name="Shape 1434"/>
            <p:cNvSpPr/>
            <p:nvPr/>
          </p:nvSpPr>
          <p:spPr>
            <a:xfrm>
              <a:off x="0" y="0"/>
              <a:ext cx="9401810" cy="9906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1435" name="Shape 1435"/>
            <p:cNvSpPr/>
            <p:nvPr/>
          </p:nvSpPr>
          <p:spPr>
            <a:xfrm>
              <a:off x="48356" y="170180"/>
              <a:ext cx="9305098"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spcBef>
                  <a:spcPts val="1000"/>
                </a:spcBef>
              </a:lvl1pPr>
            </a:lstStyle>
            <a:p>
              <a:r>
                <a:t>Устраняет необходимость в написании кода обработки непредвиденных исключений внутри задачи</a:t>
              </a:r>
            </a:p>
          </p:txBody>
        </p:sp>
      </p:grpSp>
    </p:spTree>
  </p:cSld>
  <p:clrMapOvr>
    <a:masterClrMapping/>
  </p:clrMapOvr>
  <p:transition spd="slow"/>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8" name="Shape 1438"/>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Параллелизм на уровне задач. Обработка ошибок в задачах</a:t>
            </a:r>
          </a:p>
        </p:txBody>
      </p:sp>
      <p:grpSp>
        <p:nvGrpSpPr>
          <p:cNvPr id="1441" name="Group 1441"/>
          <p:cNvGrpSpPr/>
          <p:nvPr/>
        </p:nvGrpSpPr>
        <p:grpSpPr>
          <a:xfrm>
            <a:off x="293370" y="254747"/>
            <a:ext cx="9401810" cy="4192492"/>
            <a:chOff x="0" y="0"/>
            <a:chExt cx="9401809" cy="4192491"/>
          </a:xfrm>
        </p:grpSpPr>
        <p:sp>
          <p:nvSpPr>
            <p:cNvPr id="1439" name="Shape 1439"/>
            <p:cNvSpPr/>
            <p:nvPr/>
          </p:nvSpPr>
          <p:spPr>
            <a:xfrm>
              <a:off x="0" y="431052"/>
              <a:ext cx="9401810" cy="3761440"/>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endParaRPr/>
            </a:p>
          </p:txBody>
        </p:sp>
        <p:sp>
          <p:nvSpPr>
            <p:cNvPr id="1440" name="Shape 1440"/>
            <p:cNvSpPr/>
            <p:nvPr/>
          </p:nvSpPr>
          <p:spPr>
            <a:xfrm>
              <a:off x="0" y="0"/>
              <a:ext cx="9401810" cy="39175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endParaRPr sz="1600">
                <a:solidFill>
                  <a:srgbClr val="008000"/>
                </a:solidFill>
                <a:latin typeface="Consolas"/>
                <a:ea typeface="Consolas"/>
                <a:cs typeface="Consolas"/>
                <a:sym typeface="Consolas"/>
              </a:endParaRPr>
            </a:p>
            <a:p>
              <a:endParaRPr sz="1600">
                <a:solidFill>
                  <a:srgbClr val="008000"/>
                </a:solidFill>
                <a:latin typeface="Consolas"/>
                <a:ea typeface="Consolas"/>
                <a:cs typeface="Consolas"/>
                <a:sym typeface="Consolas"/>
              </a:endParaRPr>
            </a:p>
            <a:p>
              <a:r>
                <a:rPr sz="1600">
                  <a:solidFill>
                    <a:srgbClr val="008000"/>
                  </a:solidFill>
                  <a:latin typeface="Consolas"/>
                  <a:ea typeface="Consolas"/>
                  <a:cs typeface="Consolas"/>
                  <a:sym typeface="Consolas"/>
                </a:rPr>
                <a:t>// Start a Task that throws a NullReferenceException:</a:t>
              </a:r>
              <a:endParaRPr sz="1600">
                <a:latin typeface="Consolas"/>
                <a:ea typeface="Consolas"/>
                <a:cs typeface="Consolas"/>
                <a:sym typeface="Consolas"/>
              </a:endParaRPr>
            </a:p>
            <a:p>
              <a:r>
                <a:rPr sz="1600">
                  <a:solidFill>
                    <a:srgbClr val="008000"/>
                  </a:solidFill>
                  <a:latin typeface="Consolas"/>
                  <a:ea typeface="Consolas"/>
                  <a:cs typeface="Consolas"/>
                  <a:sym typeface="Consolas"/>
                </a:rPr>
                <a:t>//Task task = Task.Run (() =&gt; { throw null; });</a:t>
              </a:r>
              <a:endParaRPr sz="1600">
                <a:latin typeface="Consolas"/>
                <a:ea typeface="Consolas"/>
                <a:cs typeface="Consolas"/>
                <a:sym typeface="Consolas"/>
              </a:endParaRPr>
            </a:p>
            <a:p>
              <a:r>
                <a:rPr sz="1600">
                  <a:latin typeface="Consolas"/>
                  <a:ea typeface="Consolas"/>
                  <a:cs typeface="Consolas"/>
                  <a:sym typeface="Consolas"/>
                </a:rPr>
                <a:t>Task task = Task.Factory.StartNew (() =&gt; { </a:t>
              </a:r>
              <a:r>
                <a:rPr sz="1600">
                  <a:solidFill>
                    <a:srgbClr val="0000FF"/>
                  </a:solidFill>
                  <a:latin typeface="Consolas"/>
                  <a:ea typeface="Consolas"/>
                  <a:cs typeface="Consolas"/>
                  <a:sym typeface="Consolas"/>
                </a:rPr>
                <a:t>throw</a:t>
              </a:r>
              <a:r>
                <a:rPr sz="1600">
                  <a:latin typeface="Consolas"/>
                  <a:ea typeface="Consolas"/>
                  <a:cs typeface="Consolas"/>
                  <a:sym typeface="Consolas"/>
                </a:rPr>
                <a:t> </a:t>
              </a:r>
              <a:r>
                <a:rPr sz="1600">
                  <a:solidFill>
                    <a:srgbClr val="0000FF"/>
                  </a:solidFill>
                  <a:latin typeface="Consolas"/>
                  <a:ea typeface="Consolas"/>
                  <a:cs typeface="Consolas"/>
                  <a:sym typeface="Consolas"/>
                </a:rPr>
                <a:t>null</a:t>
              </a:r>
              <a:r>
                <a:rPr sz="1600">
                  <a:latin typeface="Consolas"/>
                  <a:ea typeface="Consolas"/>
                  <a:cs typeface="Consolas"/>
                  <a:sym typeface="Consolas"/>
                </a:rPr>
                <a:t>; });</a:t>
              </a:r>
            </a:p>
            <a:p>
              <a:r>
                <a:rPr sz="1600">
                  <a:solidFill>
                    <a:srgbClr val="0000FF"/>
                  </a:solidFill>
                  <a:latin typeface="Consolas"/>
                  <a:ea typeface="Consolas"/>
                  <a:cs typeface="Consolas"/>
                  <a:sym typeface="Consolas"/>
                </a:rPr>
                <a:t>try</a:t>
              </a:r>
              <a:r>
                <a:rPr sz="1600">
                  <a:latin typeface="Consolas"/>
                  <a:ea typeface="Consolas"/>
                  <a:cs typeface="Consolas"/>
                  <a:sym typeface="Consolas"/>
                </a:rPr>
                <a:t> </a:t>
              </a:r>
            </a:p>
            <a:p>
              <a:r>
                <a:rPr sz="1600">
                  <a:latin typeface="Consolas"/>
                  <a:ea typeface="Consolas"/>
                  <a:cs typeface="Consolas"/>
                  <a:sym typeface="Consolas"/>
                </a:rPr>
                <a:t>{</a:t>
              </a:r>
            </a:p>
            <a:p>
              <a:r>
                <a:rPr sz="1600">
                  <a:latin typeface="Consolas"/>
                  <a:ea typeface="Consolas"/>
                  <a:cs typeface="Consolas"/>
                  <a:sym typeface="Consolas"/>
                </a:rPr>
                <a:t>    task.Wait();</a:t>
              </a:r>
            </a:p>
            <a:p>
              <a:r>
                <a:rPr sz="1600">
                  <a:latin typeface="Consolas"/>
                  <a:ea typeface="Consolas"/>
                  <a:cs typeface="Consolas"/>
                  <a:sym typeface="Consolas"/>
                </a:rPr>
                <a:t>}</a:t>
              </a:r>
            </a:p>
            <a:p>
              <a:r>
                <a:rPr sz="1600">
                  <a:solidFill>
                    <a:srgbClr val="0000FF"/>
                  </a:solidFill>
                  <a:latin typeface="Consolas"/>
                  <a:ea typeface="Consolas"/>
                  <a:cs typeface="Consolas"/>
                  <a:sym typeface="Consolas"/>
                </a:rPr>
                <a:t>catch</a:t>
              </a:r>
              <a:r>
                <a:rPr sz="1600">
                  <a:latin typeface="Consolas"/>
                  <a:ea typeface="Consolas"/>
                  <a:cs typeface="Consolas"/>
                  <a:sym typeface="Consolas"/>
                </a:rPr>
                <a:t> (AggregateException aex)</a:t>
              </a:r>
            </a:p>
            <a:p>
              <a:r>
                <a:rPr sz="1600">
                  <a:latin typeface="Consolas"/>
                  <a:ea typeface="Consolas"/>
                  <a:cs typeface="Consolas"/>
                  <a:sym typeface="Consolas"/>
                </a:rPr>
                <a:t>{</a:t>
              </a:r>
            </a:p>
            <a:p>
              <a:r>
                <a:rPr sz="1600">
                  <a:solidFill>
                    <a:srgbClr val="0000FF"/>
                  </a:solidFill>
                  <a:latin typeface="Consolas"/>
                  <a:ea typeface="Consolas"/>
                  <a:cs typeface="Consolas"/>
                  <a:sym typeface="Consolas"/>
                </a:rPr>
                <a:t>    if</a:t>
              </a:r>
              <a:r>
                <a:rPr sz="1600">
                  <a:latin typeface="Consolas"/>
                  <a:ea typeface="Consolas"/>
                  <a:cs typeface="Consolas"/>
                  <a:sym typeface="Consolas"/>
                </a:rPr>
                <a:t> (aex.InnerException </a:t>
              </a:r>
              <a:r>
                <a:rPr sz="1600">
                  <a:solidFill>
                    <a:srgbClr val="0000FF"/>
                  </a:solidFill>
                  <a:latin typeface="Consolas"/>
                  <a:ea typeface="Consolas"/>
                  <a:cs typeface="Consolas"/>
                  <a:sym typeface="Consolas"/>
                </a:rPr>
                <a:t>is</a:t>
              </a:r>
              <a:r>
                <a:rPr sz="1600">
                  <a:latin typeface="Consolas"/>
                  <a:ea typeface="Consolas"/>
                  <a:cs typeface="Consolas"/>
                  <a:sym typeface="Consolas"/>
                </a:rPr>
                <a:t> NullReferenceException)</a:t>
              </a:r>
            </a:p>
            <a:p>
              <a:r>
                <a:rPr sz="1600">
                  <a:latin typeface="Consolas"/>
                  <a:ea typeface="Consolas"/>
                  <a:cs typeface="Consolas"/>
                  <a:sym typeface="Consolas"/>
                </a:rPr>
                <a:t>        Console.WriteLine (</a:t>
              </a:r>
              <a:r>
                <a:rPr sz="1600">
                  <a:solidFill>
                    <a:srgbClr val="DC1414"/>
                  </a:solidFill>
                  <a:latin typeface="Consolas"/>
                  <a:ea typeface="Consolas"/>
                  <a:cs typeface="Consolas"/>
                  <a:sym typeface="Consolas"/>
                </a:rPr>
                <a:t>"Null!"</a:t>
              </a:r>
              <a:r>
                <a:rPr sz="1600">
                  <a:latin typeface="Consolas"/>
                  <a:ea typeface="Consolas"/>
                  <a:cs typeface="Consolas"/>
                  <a:sym typeface="Consolas"/>
                </a:rPr>
                <a:t>);</a:t>
              </a:r>
            </a:p>
            <a:p>
              <a:r>
                <a:rPr sz="1600">
                  <a:solidFill>
                    <a:srgbClr val="0000FF"/>
                  </a:solidFill>
                  <a:latin typeface="Consolas"/>
                  <a:ea typeface="Consolas"/>
                  <a:cs typeface="Consolas"/>
                  <a:sym typeface="Consolas"/>
                </a:rPr>
                <a:t>    else</a:t>
              </a:r>
              <a:endParaRPr sz="1600">
                <a:latin typeface="Consolas"/>
                <a:ea typeface="Consolas"/>
                <a:cs typeface="Consolas"/>
                <a:sym typeface="Consolas"/>
              </a:endParaRPr>
            </a:p>
            <a:p>
              <a:r>
                <a:rPr sz="1600">
                  <a:solidFill>
                    <a:srgbClr val="0000FF"/>
                  </a:solidFill>
                  <a:latin typeface="Consolas"/>
                  <a:ea typeface="Consolas"/>
                  <a:cs typeface="Consolas"/>
                  <a:sym typeface="Consolas"/>
                </a:rPr>
                <a:t>        throw</a:t>
              </a:r>
              <a:r>
                <a:rPr sz="1600">
                  <a:latin typeface="Consolas"/>
                  <a:ea typeface="Consolas"/>
                  <a:cs typeface="Consolas"/>
                  <a:sym typeface="Consolas"/>
                </a:rPr>
                <a:t>;</a:t>
              </a:r>
            </a:p>
            <a:p>
              <a:r>
                <a:rPr sz="1600">
                  <a:latin typeface="Consolas"/>
                  <a:ea typeface="Consolas"/>
                  <a:cs typeface="Consolas"/>
                  <a:sym typeface="Consolas"/>
                </a:rPr>
                <a:t>}</a:t>
              </a:r>
            </a:p>
          </p:txBody>
        </p:sp>
      </p:grpSp>
      <p:grpSp>
        <p:nvGrpSpPr>
          <p:cNvPr id="1444" name="Group 1444"/>
          <p:cNvGrpSpPr/>
          <p:nvPr/>
        </p:nvGrpSpPr>
        <p:grpSpPr>
          <a:xfrm>
            <a:off x="293370" y="4191000"/>
            <a:ext cx="9401810" cy="1295400"/>
            <a:chOff x="0" y="0"/>
            <a:chExt cx="9401809" cy="1295400"/>
          </a:xfrm>
        </p:grpSpPr>
        <p:sp>
          <p:nvSpPr>
            <p:cNvPr id="1442" name="Shape 1442"/>
            <p:cNvSpPr/>
            <p:nvPr/>
          </p:nvSpPr>
          <p:spPr>
            <a:xfrm>
              <a:off x="0" y="0"/>
              <a:ext cx="9401810" cy="12954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1443" name="Shape 1443"/>
            <p:cNvSpPr/>
            <p:nvPr/>
          </p:nvSpPr>
          <p:spPr>
            <a:xfrm>
              <a:off x="63235" y="43179"/>
              <a:ext cx="9275340" cy="1209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spcBef>
                  <a:spcPts val="1000"/>
                </a:spcBef>
              </a:lvl1pPr>
            </a:lstStyle>
            <a:p>
              <a:r>
                <a:t>При выполнении метода Wait могут быть сгенерированы два исключения: ObjectDisposedException (генерируется в том случае, если задача освобождена посредством вызова метода Dispose) и AggregateException  (генерируется в том случае, если задача сама генерирует исключение или же отменяется)</a:t>
              </a:r>
            </a:p>
          </p:txBody>
        </p:sp>
      </p:grpSp>
      <p:grpSp>
        <p:nvGrpSpPr>
          <p:cNvPr id="1447" name="Group 1447"/>
          <p:cNvGrpSpPr/>
          <p:nvPr/>
        </p:nvGrpSpPr>
        <p:grpSpPr>
          <a:xfrm>
            <a:off x="293370" y="5638800"/>
            <a:ext cx="9401810" cy="685800"/>
            <a:chOff x="0" y="0"/>
            <a:chExt cx="9401809" cy="685800"/>
          </a:xfrm>
        </p:grpSpPr>
        <p:sp>
          <p:nvSpPr>
            <p:cNvPr id="1445" name="Shape 1445"/>
            <p:cNvSpPr/>
            <p:nvPr/>
          </p:nvSpPr>
          <p:spPr>
            <a:xfrm>
              <a:off x="0" y="0"/>
              <a:ext cx="9401810" cy="6858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spcBef>
                  <a:spcPts val="1000"/>
                </a:spcBef>
              </a:pPr>
              <a:endParaRPr/>
            </a:p>
          </p:txBody>
        </p:sp>
        <p:sp>
          <p:nvSpPr>
            <p:cNvPr id="1446" name="Shape 1446"/>
            <p:cNvSpPr/>
            <p:nvPr/>
          </p:nvSpPr>
          <p:spPr>
            <a:xfrm>
              <a:off x="33477" y="157480"/>
              <a:ext cx="9334856" cy="370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spcBef>
                  <a:spcPts val="1000"/>
                </a:spcBef>
              </a:pPr>
              <a:r>
                <a:t>Свойства IsFaulted и IsCanceled</a:t>
              </a:r>
            </a:p>
          </p:txBody>
        </p:sp>
      </p:grpSp>
    </p:spTree>
  </p:cSld>
  <p:clrMapOvr>
    <a:masterClrMapping/>
  </p:clrMapOvr>
  <p:transition spd="slow"/>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9" name="Shape 1449"/>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Параллелизм на уровне задач. Обработка ошибок в задачах</a:t>
            </a:r>
          </a:p>
        </p:txBody>
      </p:sp>
      <p:grpSp>
        <p:nvGrpSpPr>
          <p:cNvPr id="1452" name="Group 1452"/>
          <p:cNvGrpSpPr/>
          <p:nvPr/>
        </p:nvGrpSpPr>
        <p:grpSpPr>
          <a:xfrm>
            <a:off x="293370" y="762000"/>
            <a:ext cx="9401810" cy="838200"/>
            <a:chOff x="0" y="0"/>
            <a:chExt cx="9401809" cy="838200"/>
          </a:xfrm>
        </p:grpSpPr>
        <p:sp>
          <p:nvSpPr>
            <p:cNvPr id="1450" name="Shape 1450"/>
            <p:cNvSpPr/>
            <p:nvPr/>
          </p:nvSpPr>
          <p:spPr>
            <a:xfrm>
              <a:off x="0" y="0"/>
              <a:ext cx="9401810" cy="8382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endParaRPr/>
            </a:p>
          </p:txBody>
        </p:sp>
        <p:sp>
          <p:nvSpPr>
            <p:cNvPr id="1451" name="Shape 1451"/>
            <p:cNvSpPr/>
            <p:nvPr/>
          </p:nvSpPr>
          <p:spPr>
            <a:xfrm>
              <a:off x="40918" y="93980"/>
              <a:ext cx="9319974"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lstStyle>
            <a:p>
              <a:r>
                <a:t>Ожидание завершения родительских задач приводит к ожиданию всех дочерних задач и к обработке исключений, возникших в этих задачах</a:t>
              </a:r>
            </a:p>
          </p:txBody>
        </p:sp>
      </p:grpSp>
      <p:grpSp>
        <p:nvGrpSpPr>
          <p:cNvPr id="1455" name="Group 1455"/>
          <p:cNvGrpSpPr/>
          <p:nvPr/>
        </p:nvGrpSpPr>
        <p:grpSpPr>
          <a:xfrm>
            <a:off x="293370" y="1752600"/>
            <a:ext cx="9401810" cy="3773978"/>
            <a:chOff x="0" y="0"/>
            <a:chExt cx="9401809" cy="3773977"/>
          </a:xfrm>
        </p:grpSpPr>
        <p:sp>
          <p:nvSpPr>
            <p:cNvPr id="1453" name="Shape 1453"/>
            <p:cNvSpPr/>
            <p:nvPr/>
          </p:nvSpPr>
          <p:spPr>
            <a:xfrm>
              <a:off x="0" y="0"/>
              <a:ext cx="9401810" cy="3773978"/>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pPr>
                <a:defRPr sz="1600">
                  <a:latin typeface="Consolas"/>
                  <a:ea typeface="Consolas"/>
                  <a:cs typeface="Consolas"/>
                  <a:sym typeface="Consolas"/>
                </a:defRPr>
              </a:pPr>
              <a:endParaRPr/>
            </a:p>
          </p:txBody>
        </p:sp>
        <p:sp>
          <p:nvSpPr>
            <p:cNvPr id="1454" name="Shape 1454"/>
            <p:cNvSpPr/>
            <p:nvPr/>
          </p:nvSpPr>
          <p:spPr>
            <a:xfrm>
              <a:off x="0" y="56639"/>
              <a:ext cx="9401810" cy="29523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r>
                <a:rPr sz="1600">
                  <a:latin typeface="Consolas"/>
                  <a:ea typeface="Consolas"/>
                  <a:cs typeface="Consolas"/>
                  <a:sym typeface="Consolas"/>
                </a:rPr>
                <a:t>TaskCreationOptions atp = TaskCreationOptions.AttachedToParent;</a:t>
              </a:r>
            </a:p>
            <a:p>
              <a:r>
                <a:rPr sz="1600">
                  <a:solidFill>
                    <a:srgbClr val="0000FF"/>
                  </a:solidFill>
                  <a:latin typeface="Consolas"/>
                  <a:ea typeface="Consolas"/>
                  <a:cs typeface="Consolas"/>
                  <a:sym typeface="Consolas"/>
                </a:rPr>
                <a:t>var</a:t>
              </a:r>
              <a:r>
                <a:rPr sz="1600">
                  <a:latin typeface="Consolas"/>
                  <a:ea typeface="Consolas"/>
                  <a:cs typeface="Consolas"/>
                  <a:sym typeface="Consolas"/>
                </a:rPr>
                <a:t> parent = Task.Factory.StartNew (() =&gt; </a:t>
              </a:r>
            </a:p>
            <a:p>
              <a:r>
                <a:rPr sz="1600">
                  <a:latin typeface="Consolas"/>
                  <a:ea typeface="Consolas"/>
                  <a:cs typeface="Consolas"/>
                  <a:sym typeface="Consolas"/>
                </a:rPr>
                <a:t>{</a:t>
              </a:r>
            </a:p>
            <a:p>
              <a:r>
                <a:rPr sz="1600">
                  <a:latin typeface="Consolas"/>
                  <a:ea typeface="Consolas"/>
                  <a:cs typeface="Consolas"/>
                  <a:sym typeface="Consolas"/>
                </a:rPr>
                <a:t>    Task.Factory.StartNew (() =&gt;   </a:t>
              </a:r>
              <a:r>
                <a:rPr sz="1600">
                  <a:solidFill>
                    <a:srgbClr val="008000"/>
                  </a:solidFill>
                  <a:latin typeface="Consolas"/>
                  <a:ea typeface="Consolas"/>
                  <a:cs typeface="Consolas"/>
                  <a:sym typeface="Consolas"/>
                </a:rPr>
                <a:t>// Child</a:t>
              </a:r>
              <a:endParaRPr sz="1600">
                <a:latin typeface="Consolas"/>
                <a:ea typeface="Consolas"/>
                <a:cs typeface="Consolas"/>
                <a:sym typeface="Consolas"/>
              </a:endParaRPr>
            </a:p>
            <a:p>
              <a:r>
                <a:rPr sz="1600">
                  <a:latin typeface="Consolas"/>
                  <a:ea typeface="Consolas"/>
                  <a:cs typeface="Consolas"/>
                  <a:sym typeface="Consolas"/>
                </a:rPr>
                <a:t>    {</a:t>
              </a:r>
            </a:p>
            <a:p>
              <a:r>
                <a:rPr sz="1600">
                  <a:latin typeface="Consolas"/>
                  <a:ea typeface="Consolas"/>
                  <a:cs typeface="Consolas"/>
                  <a:sym typeface="Consolas"/>
                </a:rPr>
                <a:t>        Task.Factory.StartNew (() =&gt; { </a:t>
              </a:r>
              <a:r>
                <a:rPr sz="1600">
                  <a:solidFill>
                    <a:srgbClr val="0000FF"/>
                  </a:solidFill>
                  <a:latin typeface="Consolas"/>
                  <a:ea typeface="Consolas"/>
                  <a:cs typeface="Consolas"/>
                  <a:sym typeface="Consolas"/>
                </a:rPr>
                <a:t>throw</a:t>
              </a:r>
              <a:r>
                <a:rPr sz="1600">
                  <a:latin typeface="Consolas"/>
                  <a:ea typeface="Consolas"/>
                  <a:cs typeface="Consolas"/>
                  <a:sym typeface="Consolas"/>
                </a:rPr>
                <a:t> </a:t>
              </a:r>
              <a:r>
                <a:rPr sz="1600">
                  <a:solidFill>
                    <a:srgbClr val="0000FF"/>
                  </a:solidFill>
                  <a:latin typeface="Consolas"/>
                  <a:ea typeface="Consolas"/>
                  <a:cs typeface="Consolas"/>
                  <a:sym typeface="Consolas"/>
                </a:rPr>
                <a:t>null</a:t>
              </a:r>
              <a:r>
                <a:rPr sz="1600">
                  <a:latin typeface="Consolas"/>
                  <a:ea typeface="Consolas"/>
                  <a:cs typeface="Consolas"/>
                  <a:sym typeface="Consolas"/>
                </a:rPr>
                <a:t>; }, atp);   </a:t>
              </a:r>
              <a:r>
                <a:rPr sz="1600">
                  <a:solidFill>
                    <a:srgbClr val="008000"/>
                  </a:solidFill>
                  <a:latin typeface="Consolas"/>
                  <a:ea typeface="Consolas"/>
                  <a:cs typeface="Consolas"/>
                  <a:sym typeface="Consolas"/>
                </a:rPr>
                <a:t>// Grandchild</a:t>
              </a:r>
              <a:endParaRPr sz="1600">
                <a:latin typeface="Consolas"/>
                <a:ea typeface="Consolas"/>
                <a:cs typeface="Consolas"/>
                <a:sym typeface="Consolas"/>
              </a:endParaRPr>
            </a:p>
            <a:p>
              <a:r>
                <a:rPr sz="1600">
                  <a:latin typeface="Consolas"/>
                  <a:ea typeface="Consolas"/>
                  <a:cs typeface="Consolas"/>
                  <a:sym typeface="Consolas"/>
                </a:rPr>
                <a:t>    }, atp);</a:t>
              </a:r>
            </a:p>
            <a:p>
              <a:r>
                <a:rPr sz="1600">
                  <a:latin typeface="Consolas"/>
                  <a:ea typeface="Consolas"/>
                  <a:cs typeface="Consolas"/>
                  <a:sym typeface="Consolas"/>
                </a:rPr>
                <a:t>});</a:t>
              </a:r>
            </a:p>
            <a:p>
              <a:endParaRPr sz="1600">
                <a:latin typeface="Consolas"/>
                <a:ea typeface="Consolas"/>
                <a:cs typeface="Consolas"/>
                <a:sym typeface="Consolas"/>
              </a:endParaRPr>
            </a:p>
            <a:p>
              <a:r>
                <a:rPr sz="1600">
                  <a:solidFill>
                    <a:srgbClr val="008000"/>
                  </a:solidFill>
                  <a:latin typeface="Consolas"/>
                  <a:ea typeface="Consolas"/>
                  <a:cs typeface="Consolas"/>
                  <a:sym typeface="Consolas"/>
                </a:rPr>
                <a:t>// The following call throws a NullReferenceException (wrapped</a:t>
              </a:r>
              <a:endParaRPr sz="1600">
                <a:latin typeface="Consolas"/>
                <a:ea typeface="Consolas"/>
                <a:cs typeface="Consolas"/>
                <a:sym typeface="Consolas"/>
              </a:endParaRPr>
            </a:p>
            <a:p>
              <a:r>
                <a:rPr sz="1600">
                  <a:solidFill>
                    <a:srgbClr val="008000"/>
                  </a:solidFill>
                  <a:latin typeface="Consolas"/>
                  <a:ea typeface="Consolas"/>
                  <a:cs typeface="Consolas"/>
                  <a:sym typeface="Consolas"/>
                </a:rPr>
                <a:t>// in nested AggregateExceptions):</a:t>
              </a:r>
              <a:endParaRPr sz="1600">
                <a:latin typeface="Consolas"/>
                <a:ea typeface="Consolas"/>
                <a:cs typeface="Consolas"/>
                <a:sym typeface="Consolas"/>
              </a:endParaRPr>
            </a:p>
            <a:p>
              <a:r>
                <a:rPr sz="1600">
                  <a:latin typeface="Consolas"/>
                  <a:ea typeface="Consolas"/>
                  <a:cs typeface="Consolas"/>
                  <a:sym typeface="Consolas"/>
                </a:rPr>
                <a:t>parent.Wait();</a:t>
              </a:r>
            </a:p>
          </p:txBody>
        </p:sp>
      </p:grpSp>
      <p:grpSp>
        <p:nvGrpSpPr>
          <p:cNvPr id="1458" name="Group 1458"/>
          <p:cNvGrpSpPr/>
          <p:nvPr/>
        </p:nvGrpSpPr>
        <p:grpSpPr>
          <a:xfrm>
            <a:off x="293370" y="5638800"/>
            <a:ext cx="9401810" cy="850900"/>
            <a:chOff x="0" y="0"/>
            <a:chExt cx="9401809" cy="850900"/>
          </a:xfrm>
        </p:grpSpPr>
        <p:sp>
          <p:nvSpPr>
            <p:cNvPr id="1456" name="Shape 1456"/>
            <p:cNvSpPr/>
            <p:nvPr/>
          </p:nvSpPr>
          <p:spPr>
            <a:xfrm>
              <a:off x="0" y="0"/>
              <a:ext cx="9401810" cy="8509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1457" name="Shape 1457"/>
            <p:cNvSpPr/>
            <p:nvPr/>
          </p:nvSpPr>
          <p:spPr>
            <a:xfrm>
              <a:off x="41537" y="100330"/>
              <a:ext cx="9318736"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spcBef>
                  <a:spcPts val="1000"/>
                </a:spcBef>
              </a:lvl1pPr>
            </a:lstStyle>
            <a:p>
              <a:r>
                <a:t>Класс AggregateException предоставляет пару методов, упрощающих обработку исключений: методы Flatten и Handle</a:t>
              </a:r>
            </a:p>
          </p:txBody>
        </p:sp>
      </p:grpSp>
    </p:spTree>
  </p:cSld>
  <p:clrMapOvr>
    <a:masterClrMapping/>
  </p:clrMapOvr>
  <p:transition spd="slow"/>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0" name="Shape 1460"/>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Параллелизм на уровне задач. Продолжения</a:t>
            </a:r>
          </a:p>
        </p:txBody>
      </p:sp>
      <p:grpSp>
        <p:nvGrpSpPr>
          <p:cNvPr id="1463" name="Group 1463"/>
          <p:cNvGrpSpPr/>
          <p:nvPr/>
        </p:nvGrpSpPr>
        <p:grpSpPr>
          <a:xfrm>
            <a:off x="293370" y="762000"/>
            <a:ext cx="9401810" cy="1143000"/>
            <a:chOff x="0" y="0"/>
            <a:chExt cx="9401809" cy="1143000"/>
          </a:xfrm>
        </p:grpSpPr>
        <p:sp>
          <p:nvSpPr>
            <p:cNvPr id="1461" name="Shape 1461"/>
            <p:cNvSpPr/>
            <p:nvPr/>
          </p:nvSpPr>
          <p:spPr>
            <a:xfrm>
              <a:off x="0" y="0"/>
              <a:ext cx="9401810" cy="11430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endParaRPr/>
            </a:p>
          </p:txBody>
        </p:sp>
        <p:sp>
          <p:nvSpPr>
            <p:cNvPr id="1462" name="Shape 1462"/>
            <p:cNvSpPr/>
            <p:nvPr/>
          </p:nvSpPr>
          <p:spPr>
            <a:xfrm>
              <a:off x="55797" y="106679"/>
              <a:ext cx="9290216" cy="929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lstStyle>
            <a:p>
              <a:r>
                <a:t>Иногда бывает полезно запустить на выполнение задачу сразу же после завершения выполнения другой задачи (или после неудачного завершения этой задачи). Метод ContinueWith класса Task предоставляет именно такую возможность</a:t>
              </a:r>
            </a:p>
          </p:txBody>
        </p:sp>
      </p:grpSp>
      <p:grpSp>
        <p:nvGrpSpPr>
          <p:cNvPr id="1466" name="Group 1466"/>
          <p:cNvGrpSpPr/>
          <p:nvPr/>
        </p:nvGrpSpPr>
        <p:grpSpPr>
          <a:xfrm>
            <a:off x="293370" y="2057399"/>
            <a:ext cx="9401810" cy="902747"/>
            <a:chOff x="0" y="0"/>
            <a:chExt cx="9401809" cy="902745"/>
          </a:xfrm>
        </p:grpSpPr>
        <p:sp>
          <p:nvSpPr>
            <p:cNvPr id="1464" name="Shape 1464"/>
            <p:cNvSpPr/>
            <p:nvPr/>
          </p:nvSpPr>
          <p:spPr>
            <a:xfrm>
              <a:off x="0" y="0"/>
              <a:ext cx="9401810" cy="902746"/>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pPr>
                <a:defRPr sz="1600">
                  <a:latin typeface="Consolas"/>
                  <a:ea typeface="Consolas"/>
                  <a:cs typeface="Consolas"/>
                  <a:sym typeface="Consolas"/>
                </a:defRPr>
              </a:pPr>
              <a:endParaRPr/>
            </a:p>
          </p:txBody>
        </p:sp>
        <p:sp>
          <p:nvSpPr>
            <p:cNvPr id="1465" name="Shape 1465"/>
            <p:cNvSpPr/>
            <p:nvPr/>
          </p:nvSpPr>
          <p:spPr>
            <a:xfrm>
              <a:off x="0" y="96992"/>
              <a:ext cx="9401810" cy="5393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r>
                <a:rPr sz="1600">
                  <a:latin typeface="Consolas"/>
                  <a:ea typeface="Consolas"/>
                  <a:cs typeface="Consolas"/>
                  <a:sym typeface="Consolas"/>
                </a:rPr>
                <a:t>Task task1 = Task.Factory.StartNew (() =&gt; Console.Write (</a:t>
              </a:r>
              <a:r>
                <a:rPr sz="1600">
                  <a:solidFill>
                    <a:srgbClr val="DC1414"/>
                  </a:solidFill>
                  <a:latin typeface="Consolas"/>
                  <a:ea typeface="Consolas"/>
                  <a:cs typeface="Consolas"/>
                  <a:sym typeface="Consolas"/>
                </a:rPr>
                <a:t>"antecedant.."</a:t>
              </a:r>
              <a:r>
                <a:rPr sz="1600">
                  <a:latin typeface="Consolas"/>
                  <a:ea typeface="Consolas"/>
                  <a:cs typeface="Consolas"/>
                  <a:sym typeface="Consolas"/>
                </a:rPr>
                <a:t>));</a:t>
              </a:r>
            </a:p>
            <a:p>
              <a:r>
                <a:rPr sz="1600">
                  <a:latin typeface="Consolas"/>
                  <a:ea typeface="Consolas"/>
                  <a:cs typeface="Consolas"/>
                  <a:sym typeface="Consolas"/>
                </a:rPr>
                <a:t>Task task2 = task1.ContinueWith (ant =&gt; Console.Write (</a:t>
              </a:r>
              <a:r>
                <a:rPr sz="1600">
                  <a:solidFill>
                    <a:srgbClr val="DC1414"/>
                  </a:solidFill>
                  <a:latin typeface="Consolas"/>
                  <a:ea typeface="Consolas"/>
                  <a:cs typeface="Consolas"/>
                  <a:sym typeface="Consolas"/>
                </a:rPr>
                <a:t>"..continuation"</a:t>
              </a:r>
              <a:r>
                <a:rPr sz="1600">
                  <a:latin typeface="Consolas"/>
                  <a:ea typeface="Consolas"/>
                  <a:cs typeface="Consolas"/>
                  <a:sym typeface="Consolas"/>
                </a:rPr>
                <a:t>));</a:t>
              </a:r>
            </a:p>
          </p:txBody>
        </p:sp>
      </p:grpSp>
      <p:grpSp>
        <p:nvGrpSpPr>
          <p:cNvPr id="1469" name="Group 1469"/>
          <p:cNvGrpSpPr/>
          <p:nvPr/>
        </p:nvGrpSpPr>
        <p:grpSpPr>
          <a:xfrm>
            <a:off x="293370" y="4114800"/>
            <a:ext cx="9401810" cy="685800"/>
            <a:chOff x="0" y="0"/>
            <a:chExt cx="9401809" cy="685800"/>
          </a:xfrm>
        </p:grpSpPr>
        <p:sp>
          <p:nvSpPr>
            <p:cNvPr id="1467" name="Shape 1467"/>
            <p:cNvSpPr/>
            <p:nvPr/>
          </p:nvSpPr>
          <p:spPr>
            <a:xfrm>
              <a:off x="0" y="0"/>
              <a:ext cx="9401810" cy="6858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spcBef>
                  <a:spcPts val="1000"/>
                </a:spcBef>
              </a:pPr>
              <a:endParaRPr/>
            </a:p>
          </p:txBody>
        </p:sp>
        <p:sp>
          <p:nvSpPr>
            <p:cNvPr id="1468" name="Shape 1468"/>
            <p:cNvSpPr/>
            <p:nvPr/>
          </p:nvSpPr>
          <p:spPr>
            <a:xfrm>
              <a:off x="33477" y="157480"/>
              <a:ext cx="9334856" cy="370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spcBef>
                  <a:spcPts val="1000"/>
                </a:spcBef>
              </a:lvl1pPr>
            </a:lstStyle>
            <a:p>
              <a:r>
                <a:t>Может быть особенно важным, если задача task1 возвращает данные!</a:t>
              </a:r>
            </a:p>
          </p:txBody>
        </p:sp>
      </p:grpSp>
      <p:grpSp>
        <p:nvGrpSpPr>
          <p:cNvPr id="1472" name="Group 1472"/>
          <p:cNvGrpSpPr/>
          <p:nvPr/>
        </p:nvGrpSpPr>
        <p:grpSpPr>
          <a:xfrm>
            <a:off x="293370" y="3124200"/>
            <a:ext cx="9401810" cy="838200"/>
            <a:chOff x="0" y="0"/>
            <a:chExt cx="9401809" cy="838200"/>
          </a:xfrm>
        </p:grpSpPr>
        <p:sp>
          <p:nvSpPr>
            <p:cNvPr id="1470" name="Shape 1470"/>
            <p:cNvSpPr/>
            <p:nvPr/>
          </p:nvSpPr>
          <p:spPr>
            <a:xfrm>
              <a:off x="0" y="0"/>
              <a:ext cx="9401810" cy="8382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1471" name="Shape 1471"/>
            <p:cNvSpPr/>
            <p:nvPr/>
          </p:nvSpPr>
          <p:spPr>
            <a:xfrm>
              <a:off x="40918" y="93980"/>
              <a:ext cx="9319974"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spcBef>
                  <a:spcPts val="1000"/>
                </a:spcBef>
              </a:lvl1pPr>
            </a:lstStyle>
            <a:p>
              <a:r>
                <a:t>Как только задача task1 (родительская задача) будет выполнена, неудачно завершится или будет отменена, задача task2 (продолжение) запустится автоматически</a:t>
              </a:r>
            </a:p>
          </p:txBody>
        </p:sp>
      </p:grpSp>
    </p:spTree>
  </p:cSld>
  <p:clrMapOvr>
    <a:masterClrMapping/>
  </p:clrMapOvr>
  <p:transition spd="slow"/>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 name="Shape 1474"/>
          <p:cNvSpPr>
            <a:spLocks noGrp="1"/>
          </p:cNvSpPr>
          <p:nvPr>
            <p:ph type="title"/>
          </p:nvPr>
        </p:nvSpPr>
        <p:spPr>
          <a:xfrm>
            <a:off x="249647" y="179342"/>
            <a:ext cx="9599270" cy="365132"/>
          </a:xfrm>
          <a:prstGeom prst="rect">
            <a:avLst/>
          </a:prstGeom>
        </p:spPr>
        <p:txBody>
          <a:bodyPr>
            <a:normAutofit fontScale="90000"/>
          </a:bodyPr>
          <a:lstStyle/>
          <a:p>
            <a:pPr>
              <a:tabLst>
                <a:tab pos="8229600" algn="r"/>
              </a:tabLst>
            </a:pPr>
            <a:r>
              <a:t>Параллелизм на уровне задач. Продолжения и Task&lt;TResult&gt;</a:t>
            </a:r>
          </a:p>
        </p:txBody>
      </p:sp>
      <p:grpSp>
        <p:nvGrpSpPr>
          <p:cNvPr id="1477" name="Group 1477"/>
          <p:cNvGrpSpPr/>
          <p:nvPr/>
        </p:nvGrpSpPr>
        <p:grpSpPr>
          <a:xfrm>
            <a:off x="293370" y="762000"/>
            <a:ext cx="9401810" cy="685800"/>
            <a:chOff x="0" y="0"/>
            <a:chExt cx="9401809" cy="685800"/>
          </a:xfrm>
        </p:grpSpPr>
        <p:sp>
          <p:nvSpPr>
            <p:cNvPr id="1475" name="Shape 1475"/>
            <p:cNvSpPr/>
            <p:nvPr/>
          </p:nvSpPr>
          <p:spPr>
            <a:xfrm>
              <a:off x="0" y="0"/>
              <a:ext cx="9401810" cy="6858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endParaRPr/>
            </a:p>
          </p:txBody>
        </p:sp>
        <p:sp>
          <p:nvSpPr>
            <p:cNvPr id="1476" name="Shape 1476"/>
            <p:cNvSpPr/>
            <p:nvPr/>
          </p:nvSpPr>
          <p:spPr>
            <a:xfrm>
              <a:off x="33477" y="157480"/>
              <a:ext cx="9334856" cy="370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lstStyle>
            <a:p>
              <a:r>
                <a:t>Продолжения могут иметь тип Task&lt;TResult&gt; и возвращать некоторые данные</a:t>
              </a:r>
            </a:p>
          </p:txBody>
        </p:sp>
      </p:grpSp>
      <p:grpSp>
        <p:nvGrpSpPr>
          <p:cNvPr id="1480" name="Group 1480"/>
          <p:cNvGrpSpPr/>
          <p:nvPr/>
        </p:nvGrpSpPr>
        <p:grpSpPr>
          <a:xfrm>
            <a:off x="293370" y="1676400"/>
            <a:ext cx="9401810" cy="1278890"/>
            <a:chOff x="0" y="0"/>
            <a:chExt cx="9401809" cy="1278889"/>
          </a:xfrm>
        </p:grpSpPr>
        <p:sp>
          <p:nvSpPr>
            <p:cNvPr id="1478" name="Shape 1478"/>
            <p:cNvSpPr/>
            <p:nvPr/>
          </p:nvSpPr>
          <p:spPr>
            <a:xfrm>
              <a:off x="0" y="0"/>
              <a:ext cx="9401810" cy="1278890"/>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pPr>
                <a:defRPr sz="1600">
                  <a:latin typeface="Consolas"/>
                  <a:ea typeface="Consolas"/>
                  <a:cs typeface="Consolas"/>
                  <a:sym typeface="Consolas"/>
                </a:defRPr>
              </a:pPr>
              <a:endParaRPr/>
            </a:p>
          </p:txBody>
        </p:sp>
        <p:sp>
          <p:nvSpPr>
            <p:cNvPr id="1479" name="Shape 1479"/>
            <p:cNvSpPr/>
            <p:nvPr/>
          </p:nvSpPr>
          <p:spPr>
            <a:xfrm>
              <a:off x="0" y="8462"/>
              <a:ext cx="9401810" cy="10219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r>
                <a:rPr sz="1600">
                  <a:latin typeface="Consolas"/>
                  <a:ea typeface="Consolas"/>
                  <a:cs typeface="Consolas"/>
                  <a:sym typeface="Consolas"/>
                </a:rPr>
                <a:t>Task.Factory.StartNew&lt;int&gt; (() =&gt; 8)</a:t>
              </a:r>
            </a:p>
            <a:p>
              <a:r>
                <a:rPr sz="1600">
                  <a:latin typeface="Consolas"/>
                  <a:ea typeface="Consolas"/>
                  <a:cs typeface="Consolas"/>
                  <a:sym typeface="Consolas"/>
                </a:rPr>
                <a:t>  .ContinueWith (ant =&gt; ant.Result * 2)</a:t>
              </a:r>
            </a:p>
            <a:p>
              <a:r>
                <a:rPr sz="1600">
                  <a:latin typeface="Consolas"/>
                  <a:ea typeface="Consolas"/>
                  <a:cs typeface="Consolas"/>
                  <a:sym typeface="Consolas"/>
                </a:rPr>
                <a:t>  .ContinueWith (ant =&gt; Math.Sqrt (ant.Result))</a:t>
              </a:r>
            </a:p>
            <a:p>
              <a:r>
                <a:rPr sz="1600">
                  <a:latin typeface="Consolas"/>
                  <a:ea typeface="Consolas"/>
                  <a:cs typeface="Consolas"/>
                  <a:sym typeface="Consolas"/>
                </a:rPr>
                <a:t>  .ContinueWith (ant =&gt; Console.WriteLine (ant.Result));   // 4</a:t>
              </a:r>
            </a:p>
          </p:txBody>
        </p:sp>
      </p:grpSp>
      <p:grpSp>
        <p:nvGrpSpPr>
          <p:cNvPr id="1483" name="Group 1483"/>
          <p:cNvGrpSpPr/>
          <p:nvPr/>
        </p:nvGrpSpPr>
        <p:grpSpPr>
          <a:xfrm>
            <a:off x="293370" y="3200400"/>
            <a:ext cx="9401810" cy="762000"/>
            <a:chOff x="0" y="0"/>
            <a:chExt cx="9401809" cy="762000"/>
          </a:xfrm>
        </p:grpSpPr>
        <p:sp>
          <p:nvSpPr>
            <p:cNvPr id="1481" name="Shape 1481"/>
            <p:cNvSpPr/>
            <p:nvPr/>
          </p:nvSpPr>
          <p:spPr>
            <a:xfrm>
              <a:off x="0" y="0"/>
              <a:ext cx="9401810" cy="7620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1482" name="Shape 1482"/>
            <p:cNvSpPr/>
            <p:nvPr/>
          </p:nvSpPr>
          <p:spPr>
            <a:xfrm>
              <a:off x="37197" y="55879"/>
              <a:ext cx="9327416"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spcBef>
                  <a:spcPts val="1000"/>
                </a:spcBef>
              </a:lvl1pPr>
            </a:lstStyle>
            <a:p>
              <a:r>
                <a:t>В реальных приложениях, лямбда-выражения будут вызывать функции с интенсивными вычислениями</a:t>
              </a:r>
            </a:p>
          </p:txBody>
        </p:sp>
      </p:grpSp>
    </p:spTree>
  </p:cSld>
  <p:clrMapOvr>
    <a:masterClrMapping/>
  </p:clrMapOvr>
  <p:transition spd="slow"/>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5" name="Shape 1485"/>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Параллелизм на уровне задач. Отмена выполнения задач</a:t>
            </a:r>
          </a:p>
        </p:txBody>
      </p:sp>
      <p:grpSp>
        <p:nvGrpSpPr>
          <p:cNvPr id="1488" name="Group 1488"/>
          <p:cNvGrpSpPr/>
          <p:nvPr/>
        </p:nvGrpSpPr>
        <p:grpSpPr>
          <a:xfrm>
            <a:off x="293370" y="609600"/>
            <a:ext cx="9401810" cy="838200"/>
            <a:chOff x="0" y="0"/>
            <a:chExt cx="9401809" cy="838200"/>
          </a:xfrm>
        </p:grpSpPr>
        <p:sp>
          <p:nvSpPr>
            <p:cNvPr id="1486" name="Shape 1486"/>
            <p:cNvSpPr/>
            <p:nvPr/>
          </p:nvSpPr>
          <p:spPr>
            <a:xfrm>
              <a:off x="0" y="0"/>
              <a:ext cx="9401810" cy="8382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endParaRPr/>
            </a:p>
          </p:txBody>
        </p:sp>
        <p:sp>
          <p:nvSpPr>
            <p:cNvPr id="1487" name="Shape 1487"/>
            <p:cNvSpPr/>
            <p:nvPr/>
          </p:nvSpPr>
          <p:spPr>
            <a:xfrm>
              <a:off x="40918" y="93980"/>
              <a:ext cx="9319974"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lstStyle>
            <a:p>
              <a:r>
                <a:t>При запуске задачи можно передать маркер отмены, что позволяет отменить выполнение задачи</a:t>
              </a:r>
            </a:p>
          </p:txBody>
        </p:sp>
      </p:grpSp>
      <p:grpSp>
        <p:nvGrpSpPr>
          <p:cNvPr id="1491" name="Group 1491"/>
          <p:cNvGrpSpPr/>
          <p:nvPr/>
        </p:nvGrpSpPr>
        <p:grpSpPr>
          <a:xfrm>
            <a:off x="293370" y="1524000"/>
            <a:ext cx="9401810" cy="3159609"/>
            <a:chOff x="0" y="0"/>
            <a:chExt cx="9401809" cy="3159608"/>
          </a:xfrm>
        </p:grpSpPr>
        <p:sp>
          <p:nvSpPr>
            <p:cNvPr id="1489" name="Shape 1489"/>
            <p:cNvSpPr/>
            <p:nvPr/>
          </p:nvSpPr>
          <p:spPr>
            <a:xfrm>
              <a:off x="0" y="0"/>
              <a:ext cx="9401810" cy="3159609"/>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pPr>
                <a:defRPr sz="1600">
                  <a:latin typeface="Consolas"/>
                  <a:ea typeface="Consolas"/>
                  <a:cs typeface="Consolas"/>
                  <a:sym typeface="Consolas"/>
                </a:defRPr>
              </a:pPr>
              <a:endParaRPr/>
            </a:p>
          </p:txBody>
        </p:sp>
        <p:sp>
          <p:nvSpPr>
            <p:cNvPr id="1490" name="Shape 1490"/>
            <p:cNvSpPr/>
            <p:nvPr/>
          </p:nvSpPr>
          <p:spPr>
            <a:xfrm>
              <a:off x="0" y="31051"/>
              <a:ext cx="9401810" cy="2504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r>
                <a:rPr sz="1600">
                  <a:solidFill>
                    <a:srgbClr val="0000FF"/>
                  </a:solidFill>
                  <a:latin typeface="Consolas"/>
                  <a:ea typeface="Consolas"/>
                  <a:cs typeface="Consolas"/>
                  <a:sym typeface="Consolas"/>
                </a:rPr>
                <a:t>var</a:t>
              </a:r>
              <a:r>
                <a:rPr sz="1600">
                  <a:latin typeface="Consolas"/>
                  <a:ea typeface="Consolas"/>
                  <a:cs typeface="Consolas"/>
                  <a:sym typeface="Consolas"/>
                </a:rPr>
                <a:t> cancelSource = </a:t>
              </a:r>
              <a:r>
                <a:rPr sz="1600">
                  <a:solidFill>
                    <a:srgbClr val="0000FF"/>
                  </a:solidFill>
                  <a:latin typeface="Consolas"/>
                  <a:ea typeface="Consolas"/>
                  <a:cs typeface="Consolas"/>
                  <a:sym typeface="Consolas"/>
                </a:rPr>
                <a:t>new</a:t>
              </a:r>
              <a:r>
                <a:rPr sz="1600">
                  <a:latin typeface="Consolas"/>
                  <a:ea typeface="Consolas"/>
                  <a:cs typeface="Consolas"/>
                  <a:sym typeface="Consolas"/>
                </a:rPr>
                <a:t> </a:t>
              </a:r>
              <a:r>
                <a:rPr sz="1600" b="1">
                  <a:latin typeface="Consolas"/>
                  <a:ea typeface="Consolas"/>
                  <a:cs typeface="Consolas"/>
                  <a:sym typeface="Consolas"/>
                </a:rPr>
                <a:t>CancellationTokenSource</a:t>
              </a:r>
              <a:r>
                <a:rPr sz="1600">
                  <a:latin typeface="Consolas"/>
                  <a:ea typeface="Consolas"/>
                  <a:cs typeface="Consolas"/>
                  <a:sym typeface="Consolas"/>
                </a:rPr>
                <a:t>();</a:t>
              </a:r>
            </a:p>
            <a:p>
              <a:r>
                <a:rPr sz="1600" b="1">
                  <a:latin typeface="Consolas"/>
                  <a:ea typeface="Consolas"/>
                  <a:cs typeface="Consolas"/>
                  <a:sym typeface="Consolas"/>
                </a:rPr>
                <a:t>CancellationToken</a:t>
              </a:r>
              <a:r>
                <a:rPr sz="1600">
                  <a:latin typeface="Consolas"/>
                  <a:ea typeface="Consolas"/>
                  <a:cs typeface="Consolas"/>
                  <a:sym typeface="Consolas"/>
                </a:rPr>
                <a:t> token = cancelSource.Token;</a:t>
              </a:r>
            </a:p>
            <a:p>
              <a:r>
                <a:rPr sz="1600" b="1">
                  <a:latin typeface="Consolas"/>
                  <a:ea typeface="Consolas"/>
                  <a:cs typeface="Consolas"/>
                  <a:sym typeface="Consolas"/>
                </a:rPr>
                <a:t>cancelSource.Cancel();</a:t>
              </a:r>
              <a:endParaRPr sz="1600">
                <a:latin typeface="Consolas"/>
                <a:ea typeface="Consolas"/>
                <a:cs typeface="Consolas"/>
                <a:sym typeface="Consolas"/>
              </a:endParaRPr>
            </a:p>
            <a:p>
              <a:r>
                <a:rPr sz="1600">
                  <a:latin typeface="Consolas"/>
                  <a:ea typeface="Consolas"/>
                  <a:cs typeface="Consolas"/>
                  <a:sym typeface="Consolas"/>
                </a:rPr>
                <a:t>Task task </a:t>
              </a:r>
              <a:r>
                <a:rPr sz="1600" b="1">
                  <a:latin typeface="Consolas"/>
                  <a:ea typeface="Consolas"/>
                  <a:cs typeface="Consolas"/>
                  <a:sym typeface="Consolas"/>
                </a:rPr>
                <a:t>=</a:t>
              </a:r>
              <a:r>
                <a:rPr sz="1600">
                  <a:latin typeface="Consolas"/>
                  <a:ea typeface="Consolas"/>
                  <a:cs typeface="Consolas"/>
                  <a:sym typeface="Consolas"/>
                </a:rPr>
                <a:t> Task.Factory.StartNew (() =&gt; </a:t>
              </a:r>
            </a:p>
            <a:p>
              <a:r>
                <a:rPr sz="1600">
                  <a:latin typeface="Consolas"/>
                  <a:ea typeface="Consolas"/>
                  <a:cs typeface="Consolas"/>
                  <a:sym typeface="Consolas"/>
                </a:rPr>
                <a:t>{</a:t>
              </a:r>
            </a:p>
            <a:p>
              <a:r>
                <a:rPr sz="1600">
                  <a:latin typeface="Consolas"/>
                  <a:ea typeface="Consolas"/>
                  <a:cs typeface="Consolas"/>
                  <a:sym typeface="Consolas"/>
                </a:rPr>
                <a:t>  </a:t>
              </a:r>
              <a:r>
                <a:rPr sz="1600">
                  <a:solidFill>
                    <a:srgbClr val="008000"/>
                  </a:solidFill>
                  <a:latin typeface="Consolas"/>
                  <a:ea typeface="Consolas"/>
                  <a:cs typeface="Consolas"/>
                  <a:sym typeface="Consolas"/>
                </a:rPr>
                <a:t>// </a:t>
              </a:r>
              <a:r>
                <a:rPr sz="1600">
                  <a:solidFill>
                    <a:srgbClr val="008800"/>
                  </a:solidFill>
                  <a:latin typeface="Consolas"/>
                  <a:ea typeface="Consolas"/>
                  <a:cs typeface="Consolas"/>
                  <a:sym typeface="Consolas"/>
                </a:rPr>
                <a:t>Выполняем некоторые операции...</a:t>
              </a:r>
              <a:endParaRPr sz="1600">
                <a:latin typeface="Consolas"/>
                <a:ea typeface="Consolas"/>
                <a:cs typeface="Consolas"/>
                <a:sym typeface="Consolas"/>
              </a:endParaRPr>
            </a:p>
            <a:p>
              <a:r>
                <a:rPr sz="1600">
                  <a:latin typeface="Consolas"/>
                  <a:ea typeface="Consolas"/>
                  <a:cs typeface="Consolas"/>
                  <a:sym typeface="Consolas"/>
                </a:rPr>
                <a:t>  token.</a:t>
              </a:r>
              <a:r>
                <a:rPr sz="1600" b="1">
                  <a:latin typeface="Consolas"/>
                  <a:ea typeface="Consolas"/>
                  <a:cs typeface="Consolas"/>
                  <a:sym typeface="Consolas"/>
                </a:rPr>
                <a:t>ThrowIfCancellationRequested</a:t>
              </a:r>
              <a:r>
                <a:rPr sz="1600">
                  <a:latin typeface="Consolas"/>
                  <a:ea typeface="Consolas"/>
                  <a:cs typeface="Consolas"/>
                  <a:sym typeface="Consolas"/>
                </a:rPr>
                <a:t>();  </a:t>
              </a:r>
              <a:r>
                <a:rPr sz="1600">
                  <a:solidFill>
                    <a:srgbClr val="008000"/>
                  </a:solidFill>
                  <a:latin typeface="Consolas"/>
                  <a:ea typeface="Consolas"/>
                  <a:cs typeface="Consolas"/>
                  <a:sym typeface="Consolas"/>
                </a:rPr>
                <a:t>// </a:t>
              </a:r>
              <a:r>
                <a:rPr sz="1600">
                  <a:solidFill>
                    <a:srgbClr val="008800"/>
                  </a:solidFill>
                </a:rPr>
                <a:t>Проверяем запрос отмены</a:t>
              </a:r>
              <a:endParaRPr sz="1600">
                <a:latin typeface="Consolas"/>
                <a:ea typeface="Consolas"/>
                <a:cs typeface="Consolas"/>
                <a:sym typeface="Consolas"/>
              </a:endParaRPr>
            </a:p>
            <a:p>
              <a:r>
                <a:rPr sz="1600">
                  <a:latin typeface="Consolas"/>
                  <a:ea typeface="Consolas"/>
                  <a:cs typeface="Consolas"/>
                  <a:sym typeface="Consolas"/>
                </a:rPr>
                <a:t>  </a:t>
              </a:r>
              <a:r>
                <a:rPr sz="1600">
                  <a:solidFill>
                    <a:srgbClr val="008000"/>
                  </a:solidFill>
                  <a:latin typeface="Consolas"/>
                  <a:ea typeface="Consolas"/>
                  <a:cs typeface="Consolas"/>
                  <a:sym typeface="Consolas"/>
                </a:rPr>
                <a:t>// </a:t>
              </a:r>
              <a:r>
                <a:rPr sz="1600">
                  <a:solidFill>
                    <a:srgbClr val="008800"/>
                  </a:solidFill>
                  <a:latin typeface="Consolas"/>
                  <a:ea typeface="Consolas"/>
                  <a:cs typeface="Consolas"/>
                  <a:sym typeface="Consolas"/>
                </a:rPr>
                <a:t>Выполняем некоторые операции...</a:t>
              </a:r>
              <a:endParaRPr sz="1600">
                <a:latin typeface="Consolas"/>
                <a:ea typeface="Consolas"/>
                <a:cs typeface="Consolas"/>
                <a:sym typeface="Consolas"/>
              </a:endParaRPr>
            </a:p>
            <a:p>
              <a:r>
                <a:rPr sz="1600">
                  <a:latin typeface="Consolas"/>
                  <a:ea typeface="Consolas"/>
                  <a:cs typeface="Consolas"/>
                  <a:sym typeface="Consolas"/>
                </a:rPr>
                <a:t>}, </a:t>
              </a:r>
              <a:r>
                <a:rPr sz="1600" b="1">
                  <a:latin typeface="Consolas"/>
                  <a:ea typeface="Consolas"/>
                  <a:cs typeface="Consolas"/>
                  <a:sym typeface="Consolas"/>
                </a:rPr>
                <a:t>token</a:t>
              </a:r>
              <a:r>
                <a:rPr sz="1600">
                  <a:latin typeface="Consolas"/>
                  <a:ea typeface="Consolas"/>
                  <a:cs typeface="Consolas"/>
                  <a:sym typeface="Consolas"/>
                </a:rPr>
                <a:t>);</a:t>
              </a:r>
            </a:p>
            <a:p>
              <a:r>
                <a:rPr sz="1600">
                  <a:latin typeface="Consolas"/>
                  <a:ea typeface="Consolas"/>
                  <a:cs typeface="Consolas"/>
                  <a:sym typeface="Consolas"/>
                </a:rPr>
                <a:t>...</a:t>
              </a:r>
            </a:p>
          </p:txBody>
        </p:sp>
      </p:grpSp>
      <p:grpSp>
        <p:nvGrpSpPr>
          <p:cNvPr id="1494" name="Group 1494"/>
          <p:cNvGrpSpPr/>
          <p:nvPr/>
        </p:nvGrpSpPr>
        <p:grpSpPr>
          <a:xfrm>
            <a:off x="293370" y="4572000"/>
            <a:ext cx="9401810" cy="1905000"/>
            <a:chOff x="0" y="0"/>
            <a:chExt cx="9401809" cy="1905000"/>
          </a:xfrm>
        </p:grpSpPr>
        <p:sp>
          <p:nvSpPr>
            <p:cNvPr id="1492" name="Shape 1492"/>
            <p:cNvSpPr/>
            <p:nvPr/>
          </p:nvSpPr>
          <p:spPr>
            <a:xfrm>
              <a:off x="0" y="0"/>
              <a:ext cx="9401810" cy="19050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endParaRPr/>
            </a:p>
          </p:txBody>
        </p:sp>
        <p:sp>
          <p:nvSpPr>
            <p:cNvPr id="1493" name="Shape 1493"/>
            <p:cNvSpPr/>
            <p:nvPr/>
          </p:nvSpPr>
          <p:spPr>
            <a:xfrm>
              <a:off x="92994" y="173553"/>
              <a:ext cx="9215822" cy="15578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r>
                <a:t>Сначала получается признак отмены (</a:t>
              </a:r>
              <a:r>
                <a:rPr sz="1600">
                  <a:latin typeface="Consolas"/>
                  <a:ea typeface="Consolas"/>
                  <a:cs typeface="Consolas"/>
                  <a:sym typeface="Consolas"/>
                </a:rPr>
                <a:t>CancellationToken</a:t>
              </a:r>
              <a:r>
                <a:t>) из источника признаков отмены (</a:t>
              </a:r>
              <a:r>
                <a:rPr sz="1600">
                  <a:latin typeface="Consolas"/>
                  <a:ea typeface="Consolas"/>
                  <a:cs typeface="Consolas"/>
                  <a:sym typeface="Consolas"/>
                </a:rPr>
                <a:t>CancellationTokenSource</a:t>
              </a:r>
              <a:r>
                <a:t>). Затем этот признак передается задаче, после чего она должна контролировать его на предмет получения запроса на отмену. (Этот запрос может поступить только из источника признаков отмены.) Если получен запрос на отмену, задача должна завершиться</a:t>
              </a:r>
            </a:p>
          </p:txBody>
        </p:sp>
      </p:gr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Shape 360"/>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Создание и запуск потоков</a:t>
            </a:r>
          </a:p>
        </p:txBody>
      </p:sp>
      <p:grpSp>
        <p:nvGrpSpPr>
          <p:cNvPr id="363" name="Group 363"/>
          <p:cNvGrpSpPr/>
          <p:nvPr/>
        </p:nvGrpSpPr>
        <p:grpSpPr>
          <a:xfrm>
            <a:off x="207671" y="749300"/>
            <a:ext cx="9599269" cy="772267"/>
            <a:chOff x="0" y="0"/>
            <a:chExt cx="9599268" cy="772266"/>
          </a:xfrm>
        </p:grpSpPr>
        <p:sp>
          <p:nvSpPr>
            <p:cNvPr id="361" name="Shape 361"/>
            <p:cNvSpPr/>
            <p:nvPr/>
          </p:nvSpPr>
          <p:spPr>
            <a:xfrm>
              <a:off x="0" y="0"/>
              <a:ext cx="9599269" cy="772267"/>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endParaRPr/>
            </a:p>
          </p:txBody>
        </p:sp>
        <p:sp>
          <p:nvSpPr>
            <p:cNvPr id="362" name="Shape 362"/>
            <p:cNvSpPr/>
            <p:nvPr/>
          </p:nvSpPr>
          <p:spPr>
            <a:xfrm>
              <a:off x="37698" y="198214"/>
              <a:ext cx="9523872" cy="3758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r>
                <a:t>Передача данных в ThreadStart</a:t>
              </a:r>
            </a:p>
          </p:txBody>
        </p:sp>
      </p:grpSp>
      <p:grpSp>
        <p:nvGrpSpPr>
          <p:cNvPr id="366" name="Group 366"/>
          <p:cNvGrpSpPr/>
          <p:nvPr/>
        </p:nvGrpSpPr>
        <p:grpSpPr>
          <a:xfrm>
            <a:off x="268528" y="1726393"/>
            <a:ext cx="9647703" cy="3787647"/>
            <a:chOff x="0" y="191074"/>
            <a:chExt cx="9647702" cy="3787645"/>
          </a:xfrm>
        </p:grpSpPr>
        <p:sp>
          <p:nvSpPr>
            <p:cNvPr id="364" name="Shape 364"/>
            <p:cNvSpPr/>
            <p:nvPr/>
          </p:nvSpPr>
          <p:spPr>
            <a:xfrm>
              <a:off x="0" y="191074"/>
              <a:ext cx="9537651" cy="3787647"/>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defRPr sz="1600">
                  <a:latin typeface="Consolas"/>
                  <a:ea typeface="Consolas"/>
                  <a:cs typeface="Consolas"/>
                  <a:sym typeface="Consolas"/>
                </a:defRPr>
              </a:pPr>
              <a:endParaRPr/>
            </a:p>
          </p:txBody>
        </p:sp>
        <p:sp>
          <p:nvSpPr>
            <p:cNvPr id="365" name="Shape 365"/>
            <p:cNvSpPr/>
            <p:nvPr/>
          </p:nvSpPr>
          <p:spPr>
            <a:xfrm>
              <a:off x="110052" y="247617"/>
              <a:ext cx="9537651" cy="34588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r>
                <a:rPr sz="1600">
                  <a:latin typeface="Consolas"/>
                  <a:ea typeface="Consolas"/>
                  <a:cs typeface="Consolas"/>
                  <a:sym typeface="Consolas"/>
                </a:rPr>
                <a:t>. . .</a:t>
              </a:r>
            </a:p>
            <a:p>
              <a:r>
                <a:rPr sz="1600">
                  <a:solidFill>
                    <a:srgbClr val="0000FF"/>
                  </a:solidFill>
                  <a:latin typeface="Consolas"/>
                  <a:ea typeface="Consolas"/>
                  <a:cs typeface="Consolas"/>
                  <a:sym typeface="Consolas"/>
                </a:rPr>
                <a:t>static</a:t>
              </a:r>
              <a:r>
                <a:rPr sz="1600">
                  <a:latin typeface="Consolas"/>
                  <a:ea typeface="Consolas"/>
                  <a:cs typeface="Consolas"/>
                  <a:sym typeface="Consolas"/>
                </a:rPr>
                <a:t> </a:t>
              </a:r>
              <a:r>
                <a:rPr sz="1600">
                  <a:solidFill>
                    <a:srgbClr val="0000FF"/>
                  </a:solidFill>
                  <a:latin typeface="Consolas"/>
                  <a:ea typeface="Consolas"/>
                  <a:cs typeface="Consolas"/>
                  <a:sym typeface="Consolas"/>
                </a:rPr>
                <a:t>void</a:t>
              </a:r>
              <a:r>
                <a:rPr sz="1600">
                  <a:latin typeface="Consolas"/>
                  <a:ea typeface="Consolas"/>
                  <a:cs typeface="Consolas"/>
                  <a:sym typeface="Consolas"/>
                </a:rPr>
                <a:t> Main(</a:t>
              </a:r>
              <a:r>
                <a:rPr sz="1600">
                  <a:solidFill>
                    <a:srgbClr val="0000FF"/>
                  </a:solidFill>
                  <a:latin typeface="Consolas"/>
                  <a:ea typeface="Consolas"/>
                  <a:cs typeface="Consolas"/>
                  <a:sym typeface="Consolas"/>
                </a:rPr>
                <a:t>string</a:t>
              </a:r>
              <a:r>
                <a:rPr sz="1600">
                  <a:latin typeface="Consolas"/>
                  <a:ea typeface="Consolas"/>
                  <a:cs typeface="Consolas"/>
                  <a:sym typeface="Consolas"/>
                </a:rPr>
                <a:t>[] args)</a:t>
              </a:r>
            </a:p>
            <a:p>
              <a:r>
                <a:rPr sz="1600">
                  <a:latin typeface="Consolas"/>
                  <a:ea typeface="Consolas"/>
                  <a:cs typeface="Consolas"/>
                  <a:sym typeface="Consolas"/>
                </a:rPr>
                <a:t>{</a:t>
              </a:r>
            </a:p>
            <a:p>
              <a:r>
                <a:rPr sz="1600">
                  <a:solidFill>
                    <a:srgbClr val="2B91AF"/>
                  </a:solidFill>
                  <a:latin typeface="Consolas"/>
                  <a:ea typeface="Consolas"/>
                  <a:cs typeface="Consolas"/>
                  <a:sym typeface="Consolas"/>
                </a:rPr>
                <a:t>    Thread</a:t>
              </a:r>
              <a:r>
                <a:rPr sz="1600">
                  <a:latin typeface="Consolas"/>
                  <a:ea typeface="Consolas"/>
                  <a:cs typeface="Consolas"/>
                  <a:sym typeface="Consolas"/>
                </a:rPr>
                <a:t> t = </a:t>
              </a:r>
              <a:r>
                <a:rPr sz="1600">
                  <a:solidFill>
                    <a:srgbClr val="0000FF"/>
                  </a:solidFill>
                  <a:latin typeface="Consolas"/>
                  <a:ea typeface="Consolas"/>
                  <a:cs typeface="Consolas"/>
                  <a:sym typeface="Consolas"/>
                </a:rPr>
                <a:t>new</a:t>
              </a:r>
              <a:r>
                <a:rPr sz="1600">
                  <a:latin typeface="Consolas"/>
                  <a:ea typeface="Consolas"/>
                  <a:cs typeface="Consolas"/>
                  <a:sym typeface="Consolas"/>
                </a:rPr>
                <a:t> </a:t>
              </a:r>
              <a:r>
                <a:rPr sz="1600">
                  <a:solidFill>
                    <a:srgbClr val="2B91AF"/>
                  </a:solidFill>
                  <a:latin typeface="Consolas"/>
                  <a:ea typeface="Consolas"/>
                  <a:cs typeface="Consolas"/>
                  <a:sym typeface="Consolas"/>
                </a:rPr>
                <a:t>Thread</a:t>
              </a:r>
              <a:r>
                <a:rPr sz="1600">
                  <a:latin typeface="Consolas"/>
                  <a:ea typeface="Consolas"/>
                  <a:cs typeface="Consolas"/>
                  <a:sym typeface="Consolas"/>
                </a:rPr>
                <a:t>(Go);</a:t>
              </a:r>
            </a:p>
            <a:p>
              <a:r>
                <a:rPr sz="1600">
                  <a:latin typeface="Consolas"/>
                  <a:ea typeface="Consolas"/>
                  <a:cs typeface="Consolas"/>
                  <a:sym typeface="Consolas"/>
                </a:rPr>
                <a:t>    t.Start(</a:t>
              </a:r>
              <a:r>
                <a:rPr sz="1600">
                  <a:solidFill>
                    <a:srgbClr val="0000FF"/>
                  </a:solidFill>
                  <a:latin typeface="Consolas"/>
                  <a:ea typeface="Consolas"/>
                  <a:cs typeface="Consolas"/>
                  <a:sym typeface="Consolas"/>
                </a:rPr>
                <a:t>true</a:t>
              </a:r>
              <a:r>
                <a:rPr sz="1600">
                  <a:latin typeface="Consolas"/>
                  <a:ea typeface="Consolas"/>
                  <a:cs typeface="Consolas"/>
                  <a:sym typeface="Consolas"/>
                </a:rPr>
                <a:t>);</a:t>
              </a:r>
            </a:p>
            <a:p>
              <a:r>
                <a:rPr sz="1600">
                  <a:latin typeface="Consolas"/>
                  <a:ea typeface="Consolas"/>
                  <a:cs typeface="Consolas"/>
                  <a:sym typeface="Consolas"/>
                </a:rPr>
                <a:t>    Go(</a:t>
              </a:r>
              <a:r>
                <a:rPr sz="1600">
                  <a:solidFill>
                    <a:srgbClr val="0000FF"/>
                  </a:solidFill>
                  <a:latin typeface="Consolas"/>
                  <a:ea typeface="Consolas"/>
                  <a:cs typeface="Consolas"/>
                  <a:sym typeface="Consolas"/>
                </a:rPr>
                <a:t>false</a:t>
              </a:r>
              <a:r>
                <a:rPr sz="1600">
                  <a:latin typeface="Consolas"/>
                  <a:ea typeface="Consolas"/>
                  <a:cs typeface="Consolas"/>
                  <a:sym typeface="Consolas"/>
                </a:rPr>
                <a:t>);</a:t>
              </a:r>
            </a:p>
            <a:p>
              <a:r>
                <a:rPr sz="1600">
                  <a:latin typeface="Consolas"/>
                  <a:ea typeface="Consolas"/>
                  <a:cs typeface="Consolas"/>
                  <a:sym typeface="Consolas"/>
                </a:rPr>
                <a:t>}</a:t>
              </a:r>
            </a:p>
            <a:p>
              <a:endParaRPr sz="1600">
                <a:latin typeface="Consolas"/>
                <a:ea typeface="Consolas"/>
                <a:cs typeface="Consolas"/>
                <a:sym typeface="Consolas"/>
              </a:endParaRPr>
            </a:p>
            <a:p>
              <a:r>
                <a:rPr sz="1600">
                  <a:solidFill>
                    <a:srgbClr val="0000FF"/>
                  </a:solidFill>
                  <a:latin typeface="Consolas"/>
                  <a:ea typeface="Consolas"/>
                  <a:cs typeface="Consolas"/>
                  <a:sym typeface="Consolas"/>
                </a:rPr>
                <a:t>static</a:t>
              </a:r>
              <a:r>
                <a:rPr sz="1600">
                  <a:latin typeface="Consolas"/>
                  <a:ea typeface="Consolas"/>
                  <a:cs typeface="Consolas"/>
                  <a:sym typeface="Consolas"/>
                </a:rPr>
                <a:t> </a:t>
              </a:r>
              <a:r>
                <a:rPr sz="1600">
                  <a:solidFill>
                    <a:srgbClr val="0000FF"/>
                  </a:solidFill>
                  <a:latin typeface="Consolas"/>
                  <a:ea typeface="Consolas"/>
                  <a:cs typeface="Consolas"/>
                  <a:sym typeface="Consolas"/>
                </a:rPr>
                <a:t>void</a:t>
              </a:r>
              <a:r>
                <a:rPr sz="1600">
                  <a:latin typeface="Consolas"/>
                  <a:ea typeface="Consolas"/>
                  <a:cs typeface="Consolas"/>
                  <a:sym typeface="Consolas"/>
                </a:rPr>
                <a:t> Go(</a:t>
              </a:r>
              <a:r>
                <a:rPr sz="1600">
                  <a:solidFill>
                    <a:srgbClr val="0000FF"/>
                  </a:solidFill>
                  <a:latin typeface="Consolas"/>
                  <a:ea typeface="Consolas"/>
                  <a:cs typeface="Consolas"/>
                  <a:sym typeface="Consolas"/>
                </a:rPr>
                <a:t>object</a:t>
              </a:r>
              <a:r>
                <a:rPr sz="1600">
                  <a:latin typeface="Consolas"/>
                  <a:ea typeface="Consolas"/>
                  <a:cs typeface="Consolas"/>
                  <a:sym typeface="Consolas"/>
                </a:rPr>
                <a:t> upperCase)</a:t>
              </a:r>
            </a:p>
            <a:p>
              <a:r>
                <a:rPr sz="1600">
                  <a:latin typeface="Consolas"/>
                  <a:ea typeface="Consolas"/>
                  <a:cs typeface="Consolas"/>
                  <a:sym typeface="Consolas"/>
                </a:rPr>
                <a:t>{</a:t>
              </a:r>
            </a:p>
            <a:p>
              <a:r>
                <a:rPr sz="1600">
                  <a:solidFill>
                    <a:srgbClr val="2B91AF"/>
                  </a:solidFill>
                  <a:latin typeface="Consolas"/>
                  <a:ea typeface="Consolas"/>
                  <a:cs typeface="Consolas"/>
                  <a:sym typeface="Consolas"/>
                </a:rPr>
                <a:t>    </a:t>
              </a:r>
              <a:r>
                <a:rPr sz="1600">
                  <a:solidFill>
                    <a:srgbClr val="0000FF"/>
                  </a:solidFill>
                  <a:latin typeface="Consolas"/>
                  <a:ea typeface="Consolas"/>
                  <a:cs typeface="Consolas"/>
                  <a:sym typeface="Consolas"/>
                </a:rPr>
                <a:t>bool</a:t>
              </a:r>
              <a:r>
                <a:rPr sz="1600">
                  <a:latin typeface="Consolas"/>
                  <a:ea typeface="Consolas"/>
                  <a:cs typeface="Consolas"/>
                  <a:sym typeface="Consolas"/>
                </a:rPr>
                <a:t> upper = </a:t>
              </a:r>
              <a:r>
                <a:rPr sz="1600" b="1">
                  <a:latin typeface="Consolas"/>
                  <a:ea typeface="Consolas"/>
                  <a:cs typeface="Consolas"/>
                  <a:sym typeface="Consolas"/>
                </a:rPr>
                <a:t>(</a:t>
              </a:r>
              <a:r>
                <a:rPr sz="1600" b="1">
                  <a:solidFill>
                    <a:srgbClr val="0000FF"/>
                  </a:solidFill>
                  <a:latin typeface="Consolas"/>
                  <a:ea typeface="Consolas"/>
                  <a:cs typeface="Consolas"/>
                  <a:sym typeface="Consolas"/>
                </a:rPr>
                <a:t>bool</a:t>
              </a:r>
              <a:r>
                <a:rPr sz="1600" b="1">
                  <a:latin typeface="Consolas"/>
                  <a:ea typeface="Consolas"/>
                  <a:cs typeface="Consolas"/>
                  <a:sym typeface="Consolas"/>
                </a:rPr>
                <a:t>)upperCase</a:t>
              </a:r>
              <a:r>
                <a:rPr sz="1600">
                  <a:latin typeface="Consolas"/>
                  <a:ea typeface="Consolas"/>
                  <a:cs typeface="Consolas"/>
                  <a:sym typeface="Consolas"/>
                </a:rPr>
                <a:t>;</a:t>
              </a:r>
            </a:p>
            <a:p>
              <a:r>
                <a:rPr sz="1600">
                  <a:solidFill>
                    <a:srgbClr val="2B91AF"/>
                  </a:solidFill>
                  <a:latin typeface="Consolas"/>
                  <a:ea typeface="Consolas"/>
                  <a:cs typeface="Consolas"/>
                  <a:sym typeface="Consolas"/>
                </a:rPr>
                <a:t>    Console</a:t>
              </a:r>
              <a:r>
                <a:rPr sz="1600">
                  <a:latin typeface="Consolas"/>
                  <a:ea typeface="Consolas"/>
                  <a:cs typeface="Consolas"/>
                  <a:sym typeface="Consolas"/>
                </a:rPr>
                <a:t>.WriteLine(upper ? </a:t>
              </a:r>
              <a:r>
                <a:rPr sz="1600">
                  <a:solidFill>
                    <a:srgbClr val="A31515"/>
                  </a:solidFill>
                  <a:latin typeface="Consolas"/>
                  <a:ea typeface="Consolas"/>
                  <a:cs typeface="Consolas"/>
                  <a:sym typeface="Consolas"/>
                </a:rPr>
                <a:t>"HELLO!"</a:t>
              </a:r>
              <a:r>
                <a:rPr sz="1600">
                  <a:latin typeface="Consolas"/>
                  <a:ea typeface="Consolas"/>
                  <a:cs typeface="Consolas"/>
                  <a:sym typeface="Consolas"/>
                </a:rPr>
                <a:t> : </a:t>
              </a:r>
              <a:r>
                <a:rPr sz="1600">
                  <a:solidFill>
                    <a:srgbClr val="A31515"/>
                  </a:solidFill>
                  <a:latin typeface="Consolas"/>
                  <a:ea typeface="Consolas"/>
                  <a:cs typeface="Consolas"/>
                  <a:sym typeface="Consolas"/>
                </a:rPr>
                <a:t>"hello!"</a:t>
              </a:r>
              <a:r>
                <a:rPr sz="1600">
                  <a:latin typeface="Consolas"/>
                  <a:ea typeface="Consolas"/>
                  <a:cs typeface="Consolas"/>
                  <a:sym typeface="Consolas"/>
                </a:rPr>
                <a:t>);</a:t>
              </a:r>
            </a:p>
            <a:p>
              <a:r>
                <a:rPr sz="1600">
                  <a:latin typeface="Consolas"/>
                  <a:ea typeface="Consolas"/>
                  <a:cs typeface="Consolas"/>
                  <a:sym typeface="Consolas"/>
                </a:rPr>
                <a:t>}</a:t>
              </a:r>
            </a:p>
            <a:p>
              <a:r>
                <a:rPr sz="1600">
                  <a:latin typeface="Consolas"/>
                  <a:ea typeface="Consolas"/>
                  <a:cs typeface="Consolas"/>
                  <a:sym typeface="Consolas"/>
                </a:rPr>
                <a:t>. . .</a:t>
              </a:r>
            </a:p>
          </p:txBody>
        </p:sp>
      </p:grpSp>
      <p:grpSp>
        <p:nvGrpSpPr>
          <p:cNvPr id="371" name="Group 371"/>
          <p:cNvGrpSpPr/>
          <p:nvPr/>
        </p:nvGrpSpPr>
        <p:grpSpPr>
          <a:xfrm>
            <a:off x="7005369" y="5024721"/>
            <a:ext cx="1596535" cy="1383497"/>
            <a:chOff x="-945719" y="-307481"/>
            <a:chExt cx="1596533" cy="1383496"/>
          </a:xfrm>
        </p:grpSpPr>
        <p:grpSp>
          <p:nvGrpSpPr>
            <p:cNvPr id="369" name="Group 369"/>
            <p:cNvGrpSpPr/>
            <p:nvPr/>
          </p:nvGrpSpPr>
          <p:grpSpPr>
            <a:xfrm>
              <a:off x="-945720" y="-307482"/>
              <a:ext cx="1596534" cy="1383497"/>
              <a:chOff x="0" y="0"/>
              <a:chExt cx="1596533" cy="1383496"/>
            </a:xfrm>
          </p:grpSpPr>
          <p:sp>
            <p:nvSpPr>
              <p:cNvPr id="368" name="Shape 368"/>
              <p:cNvSpPr/>
              <p:nvPr/>
            </p:nvSpPr>
            <p:spPr>
              <a:xfrm>
                <a:off x="139700" y="88900"/>
                <a:ext cx="1317134" cy="1015197"/>
              </a:xfrm>
              <a:prstGeom prst="roundRect">
                <a:avLst>
                  <a:gd name="adj" fmla="val 16667"/>
                </a:avLst>
              </a:prstGeom>
              <a:solidFill>
                <a:srgbClr val="FFFFFF"/>
              </a:solidFill>
              <a:ln>
                <a:noFill/>
              </a:ln>
              <a:effectLst/>
            </p:spPr>
            <p:txBody>
              <a:bodyPr wrap="square" lIns="45719" tIns="45719" rIns="45719" bIns="45719" numCol="1" anchor="ctr">
                <a:noAutofit/>
              </a:bodyPr>
              <a:lstStyle/>
              <a:p>
                <a:pPr algn="ctr">
                  <a:spcBef>
                    <a:spcPts val="1000"/>
                  </a:spcBef>
                </a:pPr>
                <a:endParaRPr/>
              </a:p>
            </p:txBody>
          </p:sp>
          <p:pic>
            <p:nvPicPr>
              <p:cNvPr id="367" name="Picture 366"/>
              <p:cNvPicPr>
                <a:picLocks/>
              </p:cNvPicPr>
              <p:nvPr/>
            </p:nvPicPr>
            <p:blipFill>
              <a:blip r:embed="rId2">
                <a:extLst/>
              </a:blip>
              <a:stretch>
                <a:fillRect/>
              </a:stretch>
            </p:blipFill>
            <p:spPr>
              <a:xfrm>
                <a:off x="0" y="0"/>
                <a:ext cx="1596534" cy="1383497"/>
              </a:xfrm>
              <a:prstGeom prst="rect">
                <a:avLst/>
              </a:prstGeom>
              <a:effectLst/>
            </p:spPr>
          </p:pic>
        </p:grpSp>
        <p:pic>
          <p:nvPicPr>
            <p:cNvPr id="370" name="image9.png"/>
            <p:cNvPicPr>
              <a:picLocks noChangeAspect="1"/>
            </p:cNvPicPr>
            <p:nvPr/>
          </p:nvPicPr>
          <p:blipFill>
            <a:blip r:embed="rId3">
              <a:extLst/>
            </a:blip>
            <a:stretch>
              <a:fillRect/>
            </a:stretch>
          </p:blipFill>
          <p:spPr>
            <a:xfrm>
              <a:off x="-755149" y="51379"/>
              <a:ext cx="1215391" cy="665775"/>
            </a:xfrm>
            <a:prstGeom prst="rect">
              <a:avLst/>
            </a:prstGeom>
            <a:ln w="12700" cap="flat">
              <a:noFill/>
              <a:miter lim="400000"/>
            </a:ln>
            <a:effectLst/>
          </p:spPr>
        </p:pic>
      </p:grpSp>
      <p:pic>
        <p:nvPicPr>
          <p:cNvPr id="372" name="image4.tif" descr="arrow03"/>
          <p:cNvPicPr>
            <a:picLocks noChangeAspect="1"/>
          </p:cNvPicPr>
          <p:nvPr/>
        </p:nvPicPr>
        <p:blipFill>
          <a:blip r:embed="rId4">
            <a:extLst/>
          </a:blip>
          <a:stretch>
            <a:fillRect/>
          </a:stretch>
        </p:blipFill>
        <p:spPr>
          <a:xfrm rot="846436">
            <a:off x="4952994" y="4882138"/>
            <a:ext cx="1995837" cy="272700"/>
          </a:xfrm>
          <a:prstGeom prst="rect">
            <a:avLst/>
          </a:prstGeom>
          <a:ln w="12700">
            <a:miter lim="400000"/>
          </a:ln>
          <a:effectLst>
            <a:outerShdw blurRad="190500" dist="8455" dir="5400000" rotWithShape="0">
              <a:srgbClr val="000000"/>
            </a:outerShdw>
          </a:effectLst>
        </p:spPr>
      </p:pic>
    </p:spTree>
  </p:cSld>
  <p:clrMapOvr>
    <a:masterClrMapping/>
  </p:clrMapOvr>
  <p:transition spd="slow"/>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6" name="Shape 1496"/>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Параллелизм на уровне задач. Отмена выполнения задач</a:t>
            </a:r>
          </a:p>
        </p:txBody>
      </p:sp>
      <p:grpSp>
        <p:nvGrpSpPr>
          <p:cNvPr id="1499" name="Group 1499"/>
          <p:cNvGrpSpPr/>
          <p:nvPr/>
        </p:nvGrpSpPr>
        <p:grpSpPr>
          <a:xfrm>
            <a:off x="293370" y="914400"/>
            <a:ext cx="9401810" cy="3159609"/>
            <a:chOff x="0" y="0"/>
            <a:chExt cx="9401809" cy="3159608"/>
          </a:xfrm>
        </p:grpSpPr>
        <p:sp>
          <p:nvSpPr>
            <p:cNvPr id="1497" name="Shape 1497"/>
            <p:cNvSpPr/>
            <p:nvPr/>
          </p:nvSpPr>
          <p:spPr>
            <a:xfrm>
              <a:off x="0" y="0"/>
              <a:ext cx="9401810" cy="3159609"/>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pPr>
                <a:defRPr sz="1600">
                  <a:latin typeface="Consolas"/>
                  <a:ea typeface="Consolas"/>
                  <a:cs typeface="Consolas"/>
                  <a:sym typeface="Consolas"/>
                </a:defRPr>
              </a:pPr>
              <a:endParaRPr/>
            </a:p>
          </p:txBody>
        </p:sp>
        <p:sp>
          <p:nvSpPr>
            <p:cNvPr id="1498" name="Shape 1498"/>
            <p:cNvSpPr/>
            <p:nvPr/>
          </p:nvSpPr>
          <p:spPr>
            <a:xfrm>
              <a:off x="0" y="48414"/>
              <a:ext cx="9401810" cy="24697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endParaRPr sz="1600">
                <a:solidFill>
                  <a:srgbClr val="0000FF"/>
                </a:solidFill>
                <a:latin typeface="Consolas"/>
                <a:ea typeface="Consolas"/>
                <a:cs typeface="Consolas"/>
                <a:sym typeface="Consolas"/>
              </a:endParaRPr>
            </a:p>
            <a:p>
              <a:r>
                <a:rPr sz="1600">
                  <a:solidFill>
                    <a:srgbClr val="0000FF"/>
                  </a:solidFill>
                  <a:latin typeface="Consolas"/>
                  <a:ea typeface="Consolas"/>
                  <a:cs typeface="Consolas"/>
                  <a:sym typeface="Consolas"/>
                </a:rPr>
                <a:t>var</a:t>
              </a:r>
              <a:r>
                <a:rPr sz="1600">
                  <a:latin typeface="Consolas"/>
                  <a:ea typeface="Consolas"/>
                  <a:cs typeface="Consolas"/>
                  <a:sym typeface="Consolas"/>
                </a:rPr>
                <a:t> cts = </a:t>
              </a:r>
              <a:r>
                <a:rPr sz="1600">
                  <a:solidFill>
                    <a:srgbClr val="0000FF"/>
                  </a:solidFill>
                  <a:latin typeface="Consolas"/>
                  <a:ea typeface="Consolas"/>
                  <a:cs typeface="Consolas"/>
                  <a:sym typeface="Consolas"/>
                </a:rPr>
                <a:t>new</a:t>
              </a:r>
              <a:r>
                <a:rPr sz="1600">
                  <a:latin typeface="Consolas"/>
                  <a:ea typeface="Consolas"/>
                  <a:cs typeface="Consolas"/>
                  <a:sym typeface="Consolas"/>
                </a:rPr>
                <a:t> CancellationTokenSource();</a:t>
              </a:r>
            </a:p>
            <a:p>
              <a:r>
                <a:rPr sz="1600">
                  <a:latin typeface="Consolas"/>
                  <a:ea typeface="Consolas"/>
                  <a:cs typeface="Consolas"/>
                  <a:sym typeface="Consolas"/>
                </a:rPr>
                <a:t>CancellationToken token = cts.Token;</a:t>
              </a:r>
            </a:p>
            <a:p>
              <a:r>
                <a:rPr sz="1600">
                  <a:latin typeface="Consolas"/>
                  <a:ea typeface="Consolas"/>
                  <a:cs typeface="Consolas"/>
                  <a:sym typeface="Consolas"/>
                </a:rPr>
                <a:t>cts.CancelAfter (</a:t>
              </a:r>
              <a:r>
                <a:rPr sz="1600">
                  <a:solidFill>
                    <a:srgbClr val="C81EFA"/>
                  </a:solidFill>
                  <a:latin typeface="Consolas"/>
                  <a:ea typeface="Consolas"/>
                  <a:cs typeface="Consolas"/>
                  <a:sym typeface="Consolas"/>
                </a:rPr>
                <a:t>500</a:t>
              </a:r>
              <a:r>
                <a:rPr sz="1600">
                  <a:latin typeface="Consolas"/>
                  <a:ea typeface="Consolas"/>
                  <a:cs typeface="Consolas"/>
                  <a:sym typeface="Consolas"/>
                </a:rPr>
                <a:t>);</a:t>
              </a:r>
            </a:p>
            <a:p>
              <a:r>
                <a:rPr sz="1600">
                  <a:latin typeface="Consolas"/>
                  <a:ea typeface="Consolas"/>
                  <a:cs typeface="Consolas"/>
                  <a:sym typeface="Consolas"/>
                </a:rPr>
                <a:t>Task task = Task.Factory.StartNew (() =&gt; </a:t>
              </a:r>
            </a:p>
            <a:p>
              <a:r>
                <a:rPr sz="1600">
                  <a:latin typeface="Consolas"/>
                  <a:ea typeface="Consolas"/>
                  <a:cs typeface="Consolas"/>
                  <a:sym typeface="Consolas"/>
                </a:rPr>
                <a:t>{</a:t>
              </a:r>
            </a:p>
            <a:p>
              <a:r>
                <a:rPr sz="1600">
                  <a:latin typeface="Consolas"/>
                  <a:ea typeface="Consolas"/>
                  <a:cs typeface="Consolas"/>
                  <a:sym typeface="Consolas"/>
                </a:rPr>
                <a:t>    Thread.Sleep (</a:t>
              </a:r>
              <a:r>
                <a:rPr sz="1600">
                  <a:solidFill>
                    <a:srgbClr val="C81EFA"/>
                  </a:solidFill>
                  <a:latin typeface="Consolas"/>
                  <a:ea typeface="Consolas"/>
                  <a:cs typeface="Consolas"/>
                  <a:sym typeface="Consolas"/>
                </a:rPr>
                <a:t>1000</a:t>
              </a:r>
              <a:r>
                <a:rPr sz="1600">
                  <a:latin typeface="Consolas"/>
                  <a:ea typeface="Consolas"/>
                  <a:cs typeface="Consolas"/>
                  <a:sym typeface="Consolas"/>
                </a:rPr>
                <a:t>);</a:t>
              </a:r>
            </a:p>
            <a:p>
              <a:r>
                <a:rPr sz="1600">
                  <a:solidFill>
                    <a:srgbClr val="0000FF"/>
                  </a:solidFill>
                  <a:latin typeface="Consolas"/>
                  <a:ea typeface="Consolas"/>
                  <a:cs typeface="Consolas"/>
                  <a:sym typeface="Consolas"/>
                </a:rPr>
                <a:t>    if</a:t>
              </a:r>
              <a:r>
                <a:rPr sz="1600">
                  <a:latin typeface="Consolas"/>
                  <a:ea typeface="Consolas"/>
                  <a:cs typeface="Consolas"/>
                  <a:sym typeface="Consolas"/>
                </a:rPr>
                <a:t>(token.IsCancellationRequested)</a:t>
              </a:r>
            </a:p>
            <a:p>
              <a:r>
                <a:rPr sz="1600">
                  <a:latin typeface="Consolas"/>
                  <a:ea typeface="Consolas"/>
                  <a:cs typeface="Consolas"/>
                  <a:sym typeface="Consolas"/>
                </a:rPr>
                <a:t>        token.ThrowIfCancellationRequested();  </a:t>
              </a:r>
              <a:r>
                <a:rPr sz="1600">
                  <a:solidFill>
                    <a:srgbClr val="008000"/>
                  </a:solidFill>
                  <a:latin typeface="Consolas"/>
                  <a:ea typeface="Consolas"/>
                  <a:cs typeface="Consolas"/>
                  <a:sym typeface="Consolas"/>
                </a:rPr>
                <a:t>// Check for cancellation request</a:t>
              </a:r>
              <a:endParaRPr sz="1600">
                <a:latin typeface="Consolas"/>
                <a:ea typeface="Consolas"/>
                <a:cs typeface="Consolas"/>
                <a:sym typeface="Consolas"/>
              </a:endParaRPr>
            </a:p>
            <a:p>
              <a:r>
                <a:rPr sz="1600">
                  <a:latin typeface="Consolas"/>
                  <a:ea typeface="Consolas"/>
                  <a:cs typeface="Consolas"/>
                  <a:sym typeface="Consolas"/>
                </a:rPr>
                <a:t>}, token);</a:t>
              </a:r>
            </a:p>
          </p:txBody>
        </p:sp>
      </p:grpSp>
      <p:grpSp>
        <p:nvGrpSpPr>
          <p:cNvPr id="1502" name="Group 1502"/>
          <p:cNvGrpSpPr/>
          <p:nvPr/>
        </p:nvGrpSpPr>
        <p:grpSpPr>
          <a:xfrm>
            <a:off x="293370" y="3933873"/>
            <a:ext cx="9583420" cy="2664449"/>
            <a:chOff x="0" y="0"/>
            <a:chExt cx="9583418" cy="2664447"/>
          </a:xfrm>
        </p:grpSpPr>
        <p:sp>
          <p:nvSpPr>
            <p:cNvPr id="1500" name="Shape 1500"/>
            <p:cNvSpPr/>
            <p:nvPr/>
          </p:nvSpPr>
          <p:spPr>
            <a:xfrm>
              <a:off x="0" y="257126"/>
              <a:ext cx="9583419" cy="2407322"/>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pPr>
                <a:defRPr sz="1600"/>
              </a:pPr>
              <a:endParaRPr/>
            </a:p>
          </p:txBody>
        </p:sp>
        <p:sp>
          <p:nvSpPr>
            <p:cNvPr id="1501" name="Shape 1501"/>
            <p:cNvSpPr/>
            <p:nvPr/>
          </p:nvSpPr>
          <p:spPr>
            <a:xfrm>
              <a:off x="0" y="0"/>
              <a:ext cx="9583419" cy="24697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endParaRPr sz="1600">
                <a:solidFill>
                  <a:srgbClr val="0000FF"/>
                </a:solidFill>
                <a:latin typeface="Consolas"/>
                <a:ea typeface="Consolas"/>
                <a:cs typeface="Consolas"/>
                <a:sym typeface="Consolas"/>
              </a:endParaRPr>
            </a:p>
            <a:p>
              <a:r>
                <a:rPr sz="1600">
                  <a:solidFill>
                    <a:srgbClr val="0000FF"/>
                  </a:solidFill>
                  <a:latin typeface="Consolas"/>
                  <a:ea typeface="Consolas"/>
                  <a:cs typeface="Consolas"/>
                  <a:sym typeface="Consolas"/>
                </a:rPr>
                <a:t>try</a:t>
              </a:r>
              <a:r>
                <a:rPr sz="1600">
                  <a:latin typeface="Consolas"/>
                  <a:ea typeface="Consolas"/>
                  <a:cs typeface="Consolas"/>
                  <a:sym typeface="Consolas"/>
                </a:rPr>
                <a:t> </a:t>
              </a:r>
            </a:p>
            <a:p>
              <a:r>
                <a:rPr sz="1600">
                  <a:latin typeface="Consolas"/>
                  <a:ea typeface="Consolas"/>
                  <a:cs typeface="Consolas"/>
                  <a:sym typeface="Consolas"/>
                </a:rPr>
                <a:t>{</a:t>
              </a:r>
            </a:p>
            <a:p>
              <a:r>
                <a:rPr sz="1600">
                  <a:latin typeface="Consolas"/>
                  <a:ea typeface="Consolas"/>
                  <a:cs typeface="Consolas"/>
                  <a:sym typeface="Consolas"/>
                </a:rPr>
                <a:t>    task.Wait();</a:t>
              </a:r>
            </a:p>
            <a:p>
              <a:r>
                <a:rPr sz="1600">
                  <a:latin typeface="Consolas"/>
                  <a:ea typeface="Consolas"/>
                  <a:cs typeface="Consolas"/>
                  <a:sym typeface="Consolas"/>
                </a:rPr>
                <a:t>}</a:t>
              </a:r>
            </a:p>
            <a:p>
              <a:r>
                <a:rPr sz="1600">
                  <a:solidFill>
                    <a:srgbClr val="0000FF"/>
                  </a:solidFill>
                  <a:latin typeface="Consolas"/>
                  <a:ea typeface="Consolas"/>
                  <a:cs typeface="Consolas"/>
                  <a:sym typeface="Consolas"/>
                </a:rPr>
                <a:t>catch</a:t>
              </a:r>
              <a:r>
                <a:rPr sz="1600">
                  <a:latin typeface="Consolas"/>
                  <a:ea typeface="Consolas"/>
                  <a:cs typeface="Consolas"/>
                  <a:sym typeface="Consolas"/>
                </a:rPr>
                <a:t> (AggregateException ex)</a:t>
              </a:r>
            </a:p>
            <a:p>
              <a:r>
                <a:rPr sz="1600">
                  <a:latin typeface="Consolas"/>
                  <a:ea typeface="Consolas"/>
                  <a:cs typeface="Consolas"/>
                  <a:sym typeface="Consolas"/>
                </a:rPr>
                <a:t>{</a:t>
              </a:r>
            </a:p>
            <a:p>
              <a:r>
                <a:rPr sz="1600">
                  <a:solidFill>
                    <a:srgbClr val="0000FF"/>
                  </a:solidFill>
                  <a:latin typeface="Consolas"/>
                  <a:ea typeface="Consolas"/>
                  <a:cs typeface="Consolas"/>
                  <a:sym typeface="Consolas"/>
                </a:rPr>
                <a:t>    if</a:t>
              </a:r>
              <a:r>
                <a:rPr sz="1600">
                  <a:latin typeface="Consolas"/>
                  <a:ea typeface="Consolas"/>
                  <a:cs typeface="Consolas"/>
                  <a:sym typeface="Consolas"/>
                </a:rPr>
                <a:t> (ex.InnerException </a:t>
              </a:r>
              <a:r>
                <a:rPr sz="1600">
                  <a:solidFill>
                    <a:srgbClr val="0000FF"/>
                  </a:solidFill>
                  <a:latin typeface="Consolas"/>
                  <a:ea typeface="Consolas"/>
                  <a:cs typeface="Consolas"/>
                  <a:sym typeface="Consolas"/>
                </a:rPr>
                <a:t>is</a:t>
              </a:r>
              <a:r>
                <a:rPr sz="1600">
                  <a:latin typeface="Consolas"/>
                  <a:ea typeface="Consolas"/>
                  <a:cs typeface="Consolas"/>
                  <a:sym typeface="Consolas"/>
                </a:rPr>
                <a:t> OperationCanceledException)</a:t>
              </a:r>
            </a:p>
            <a:p>
              <a:r>
                <a:rPr sz="1600">
                  <a:latin typeface="Consolas"/>
                  <a:ea typeface="Consolas"/>
                  <a:cs typeface="Consolas"/>
                  <a:sym typeface="Consolas"/>
                </a:rPr>
                <a:t>    Console.Write (</a:t>
              </a:r>
              <a:r>
                <a:rPr sz="1600">
                  <a:solidFill>
                    <a:srgbClr val="DC1414"/>
                  </a:solidFill>
                  <a:latin typeface="Consolas"/>
                  <a:ea typeface="Consolas"/>
                  <a:cs typeface="Consolas"/>
                  <a:sym typeface="Consolas"/>
                </a:rPr>
                <a:t>"Task canceled!"</a:t>
              </a:r>
              <a:r>
                <a:rPr sz="1600">
                  <a:latin typeface="Consolas"/>
                  <a:ea typeface="Consolas"/>
                  <a:cs typeface="Consolas"/>
                  <a:sym typeface="Consolas"/>
                </a:rPr>
                <a:t>);</a:t>
              </a:r>
            </a:p>
            <a:p>
              <a:r>
                <a:rPr sz="1600">
                  <a:latin typeface="Consolas"/>
                  <a:ea typeface="Consolas"/>
                  <a:cs typeface="Consolas"/>
                  <a:sym typeface="Consolas"/>
                </a:rPr>
                <a:t>}</a:t>
              </a:r>
            </a:p>
          </p:txBody>
        </p:sp>
      </p:grpSp>
    </p:spTree>
  </p:cSld>
  <p:clrMapOvr>
    <a:masterClrMapping/>
  </p:clrMapOvr>
  <p:transition spd="slow"/>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4" name="Shape 1504"/>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defRPr cap="small"/>
            </a:lvl1pPr>
          </a:lstStyle>
          <a:p>
            <a:pPr>
              <a:defRPr cap="none"/>
            </a:pPr>
            <a:r>
              <a:rPr cap="small"/>
              <a:t>PLINQ</a:t>
            </a:r>
          </a:p>
        </p:txBody>
      </p:sp>
      <p:grpSp>
        <p:nvGrpSpPr>
          <p:cNvPr id="1507" name="Group 1507"/>
          <p:cNvGrpSpPr/>
          <p:nvPr/>
        </p:nvGrpSpPr>
        <p:grpSpPr>
          <a:xfrm>
            <a:off x="335279" y="762000"/>
            <a:ext cx="9471661" cy="1676400"/>
            <a:chOff x="0" y="0"/>
            <a:chExt cx="9471659" cy="1676400"/>
          </a:xfrm>
        </p:grpSpPr>
        <p:sp>
          <p:nvSpPr>
            <p:cNvPr id="1505" name="Shape 1505"/>
            <p:cNvSpPr/>
            <p:nvPr/>
          </p:nvSpPr>
          <p:spPr>
            <a:xfrm>
              <a:off x="0" y="0"/>
              <a:ext cx="9471660" cy="16764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1506" name="Shape 1506"/>
            <p:cNvSpPr/>
            <p:nvPr/>
          </p:nvSpPr>
          <p:spPr>
            <a:xfrm>
              <a:off x="81835" y="233444"/>
              <a:ext cx="9307990" cy="12095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spcBef>
                  <a:spcPts val="1000"/>
                </a:spcBef>
              </a:pPr>
              <a:r>
                <a:rPr b="1"/>
                <a:t>PLINQ (Parallel Language-Integrated Query) </a:t>
              </a:r>
              <a:r>
                <a:t>‑ параллельная реализация LINQ, в которой запросы выполняются параллельно, используя все доступные ядра и процессоры. PLINQ полностью поддерживает все операторы запросов, имеющиеся в LINQ to Objects, и имеет минимальное влияние на существующую модель LINQ-операторов</a:t>
              </a:r>
            </a:p>
          </p:txBody>
        </p:sp>
      </p:grpSp>
    </p:spTree>
  </p:cSld>
  <p:clrMapOvr>
    <a:masterClrMapping/>
  </p:clrMapOvr>
  <p:transition spd="slow"/>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9" name="Shape 1509"/>
          <p:cNvSpPr>
            <a:spLocks noGrp="1"/>
          </p:cNvSpPr>
          <p:nvPr>
            <p:ph type="title"/>
          </p:nvPr>
        </p:nvSpPr>
        <p:spPr>
          <a:xfrm>
            <a:off x="249647" y="192042"/>
            <a:ext cx="9599270" cy="365132"/>
          </a:xfrm>
          <a:prstGeom prst="rect">
            <a:avLst/>
          </a:prstGeom>
        </p:spPr>
        <p:txBody>
          <a:bodyPr>
            <a:normAutofit fontScale="90000"/>
          </a:bodyPr>
          <a:lstStyle>
            <a:lvl1pPr>
              <a:tabLst>
                <a:tab pos="8229600" algn="r"/>
              </a:tabLst>
              <a:defRPr cap="small"/>
            </a:lvl1pPr>
          </a:lstStyle>
          <a:p>
            <a:pPr>
              <a:defRPr cap="none"/>
            </a:pPr>
            <a:r>
              <a:rPr cap="small"/>
              <a:t>PLINQ</a:t>
            </a:r>
          </a:p>
        </p:txBody>
      </p:sp>
      <p:grpSp>
        <p:nvGrpSpPr>
          <p:cNvPr id="1512" name="Group 1512"/>
          <p:cNvGrpSpPr/>
          <p:nvPr/>
        </p:nvGrpSpPr>
        <p:grpSpPr>
          <a:xfrm>
            <a:off x="335279" y="762000"/>
            <a:ext cx="9471661" cy="914400"/>
            <a:chOff x="0" y="0"/>
            <a:chExt cx="9471659" cy="914400"/>
          </a:xfrm>
        </p:grpSpPr>
        <p:sp>
          <p:nvSpPr>
            <p:cNvPr id="1510" name="Shape 1510"/>
            <p:cNvSpPr/>
            <p:nvPr/>
          </p:nvSpPr>
          <p:spPr>
            <a:xfrm>
              <a:off x="0" y="0"/>
              <a:ext cx="9471660" cy="9144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1511" name="Shape 1511"/>
            <p:cNvSpPr/>
            <p:nvPr/>
          </p:nvSpPr>
          <p:spPr>
            <a:xfrm>
              <a:off x="44636" y="132080"/>
              <a:ext cx="9382388"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spcBef>
                  <a:spcPts val="1000"/>
                </a:spcBef>
              </a:pPr>
              <a:r>
                <a:t>PLINQ автоматически распараллеливает локальные LINQ-запросы, он берет на себя разбиение задачи и объединения результатов</a:t>
              </a:r>
            </a:p>
          </p:txBody>
        </p:sp>
      </p:grpSp>
      <p:grpSp>
        <p:nvGrpSpPr>
          <p:cNvPr id="1515" name="Group 1515"/>
          <p:cNvGrpSpPr/>
          <p:nvPr/>
        </p:nvGrpSpPr>
        <p:grpSpPr>
          <a:xfrm>
            <a:off x="335280" y="1905000"/>
            <a:ext cx="9471660" cy="3686211"/>
            <a:chOff x="0" y="0"/>
            <a:chExt cx="9471659" cy="3686210"/>
          </a:xfrm>
        </p:grpSpPr>
        <p:sp>
          <p:nvSpPr>
            <p:cNvPr id="1513" name="Shape 1513"/>
            <p:cNvSpPr/>
            <p:nvPr/>
          </p:nvSpPr>
          <p:spPr>
            <a:xfrm>
              <a:off x="0" y="0"/>
              <a:ext cx="9471660" cy="3686211"/>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pPr>
                <a:defRPr sz="1600">
                  <a:latin typeface="Consolas"/>
                  <a:ea typeface="Consolas"/>
                  <a:cs typeface="Consolas"/>
                  <a:sym typeface="Consolas"/>
                </a:defRPr>
              </a:pPr>
              <a:endParaRPr/>
            </a:p>
          </p:txBody>
        </p:sp>
        <p:sp>
          <p:nvSpPr>
            <p:cNvPr id="1514" name="Shape 1514"/>
            <p:cNvSpPr/>
            <p:nvPr/>
          </p:nvSpPr>
          <p:spPr>
            <a:xfrm>
              <a:off x="0" y="262293"/>
              <a:ext cx="9471660" cy="24697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r>
                <a:rPr sz="1600">
                  <a:solidFill>
                    <a:srgbClr val="008000"/>
                  </a:solidFill>
                  <a:latin typeface="Consolas"/>
                  <a:ea typeface="Consolas"/>
                  <a:cs typeface="Consolas"/>
                  <a:sym typeface="Consolas"/>
                </a:rPr>
                <a:t>//З</a:t>
              </a:r>
              <a:r>
                <a:rPr sz="1600">
                  <a:latin typeface="Consolas"/>
                  <a:ea typeface="Consolas"/>
                  <a:cs typeface="Consolas"/>
                  <a:sym typeface="Consolas"/>
                </a:rPr>
                <a:t>апрос вычисляет простые числа от 3 до 100 000, используя все ядра процессора</a:t>
              </a:r>
            </a:p>
            <a:p>
              <a:r>
                <a:rPr sz="1600">
                  <a:latin typeface="Consolas"/>
                  <a:ea typeface="Consolas"/>
                  <a:cs typeface="Consolas"/>
                  <a:sym typeface="Consolas"/>
                </a:rPr>
                <a:t> </a:t>
              </a:r>
            </a:p>
            <a:p>
              <a:r>
                <a:rPr sz="1600">
                  <a:latin typeface="Consolas"/>
                  <a:ea typeface="Consolas"/>
                  <a:cs typeface="Consolas"/>
                  <a:sym typeface="Consolas"/>
                </a:rPr>
                <a:t>IEnumerable&lt;</a:t>
              </a:r>
              <a:r>
                <a:rPr sz="1600">
                  <a:solidFill>
                    <a:srgbClr val="0000FF"/>
                  </a:solidFill>
                  <a:latin typeface="Consolas"/>
                  <a:ea typeface="Consolas"/>
                  <a:cs typeface="Consolas"/>
                  <a:sym typeface="Consolas"/>
                </a:rPr>
                <a:t>int</a:t>
              </a:r>
              <a:r>
                <a:rPr sz="1600">
                  <a:latin typeface="Consolas"/>
                  <a:ea typeface="Consolas"/>
                  <a:cs typeface="Consolas"/>
                  <a:sym typeface="Consolas"/>
                </a:rPr>
                <a:t>&gt; numbers = Enumerable.Range (</a:t>
              </a:r>
              <a:r>
                <a:rPr sz="1600">
                  <a:solidFill>
                    <a:srgbClr val="C81EFA"/>
                  </a:solidFill>
                  <a:latin typeface="Consolas"/>
                  <a:ea typeface="Consolas"/>
                  <a:cs typeface="Consolas"/>
                  <a:sym typeface="Consolas"/>
                </a:rPr>
                <a:t>3</a:t>
              </a:r>
              <a:r>
                <a:rPr sz="1600">
                  <a:latin typeface="Consolas"/>
                  <a:ea typeface="Consolas"/>
                  <a:cs typeface="Consolas"/>
                  <a:sym typeface="Consolas"/>
                </a:rPr>
                <a:t>, </a:t>
              </a:r>
              <a:r>
                <a:rPr sz="1600">
                  <a:solidFill>
                    <a:srgbClr val="C81EFA"/>
                  </a:solidFill>
                  <a:latin typeface="Consolas"/>
                  <a:ea typeface="Consolas"/>
                  <a:cs typeface="Consolas"/>
                  <a:sym typeface="Consolas"/>
                </a:rPr>
                <a:t>100000</a:t>
              </a:r>
              <a:r>
                <a:rPr sz="1600">
                  <a:latin typeface="Consolas"/>
                  <a:ea typeface="Consolas"/>
                  <a:cs typeface="Consolas"/>
                  <a:sym typeface="Consolas"/>
                </a:rPr>
                <a:t>-</a:t>
              </a:r>
              <a:r>
                <a:rPr sz="1600">
                  <a:solidFill>
                    <a:srgbClr val="C81EFA"/>
                  </a:solidFill>
                  <a:latin typeface="Consolas"/>
                  <a:ea typeface="Consolas"/>
                  <a:cs typeface="Consolas"/>
                  <a:sym typeface="Consolas"/>
                </a:rPr>
                <a:t>3</a:t>
              </a:r>
              <a:r>
                <a:rPr sz="1600">
                  <a:latin typeface="Consolas"/>
                  <a:ea typeface="Consolas"/>
                  <a:cs typeface="Consolas"/>
                  <a:sym typeface="Consolas"/>
                </a:rPr>
                <a:t>);</a:t>
              </a:r>
            </a:p>
            <a:p>
              <a:r>
                <a:rPr sz="1600">
                  <a:latin typeface="Consolas"/>
                  <a:ea typeface="Consolas"/>
                  <a:cs typeface="Consolas"/>
                  <a:sym typeface="Consolas"/>
                </a:rPr>
                <a:t> </a:t>
              </a:r>
            </a:p>
            <a:p>
              <a:r>
                <a:rPr sz="1600">
                  <a:solidFill>
                    <a:srgbClr val="0000FF"/>
                  </a:solidFill>
                  <a:latin typeface="Consolas"/>
                  <a:ea typeface="Consolas"/>
                  <a:cs typeface="Consolas"/>
                  <a:sym typeface="Consolas"/>
                </a:rPr>
                <a:t>var</a:t>
              </a:r>
              <a:r>
                <a:rPr sz="1600">
                  <a:latin typeface="Consolas"/>
                  <a:ea typeface="Consolas"/>
                  <a:cs typeface="Consolas"/>
                  <a:sym typeface="Consolas"/>
                </a:rPr>
                <a:t> parallelQuery = </a:t>
              </a:r>
            </a:p>
            <a:p>
              <a:r>
                <a:rPr sz="1600">
                  <a:latin typeface="Consolas"/>
                  <a:ea typeface="Consolas"/>
                  <a:cs typeface="Consolas"/>
                  <a:sym typeface="Consolas"/>
                </a:rPr>
                <a:t>  </a:t>
              </a:r>
              <a:r>
                <a:rPr sz="1600">
                  <a:solidFill>
                    <a:srgbClr val="0000FF"/>
                  </a:solidFill>
                  <a:latin typeface="Consolas"/>
                  <a:ea typeface="Consolas"/>
                  <a:cs typeface="Consolas"/>
                  <a:sym typeface="Consolas"/>
                </a:rPr>
                <a:t>from</a:t>
              </a:r>
              <a:r>
                <a:rPr sz="1600">
                  <a:latin typeface="Consolas"/>
                  <a:ea typeface="Consolas"/>
                  <a:cs typeface="Consolas"/>
                  <a:sym typeface="Consolas"/>
                </a:rPr>
                <a:t> n </a:t>
              </a:r>
              <a:r>
                <a:rPr sz="1600">
                  <a:solidFill>
                    <a:srgbClr val="0000FF"/>
                  </a:solidFill>
                  <a:latin typeface="Consolas"/>
                  <a:ea typeface="Consolas"/>
                  <a:cs typeface="Consolas"/>
                  <a:sym typeface="Consolas"/>
                </a:rPr>
                <a:t>in</a:t>
              </a:r>
              <a:r>
                <a:rPr sz="1600">
                  <a:latin typeface="Consolas"/>
                  <a:ea typeface="Consolas"/>
                  <a:cs typeface="Consolas"/>
                  <a:sym typeface="Consolas"/>
                </a:rPr>
                <a:t> numbers.</a:t>
              </a:r>
              <a:r>
                <a:rPr sz="1600" b="1">
                  <a:latin typeface="Consolas"/>
                  <a:ea typeface="Consolas"/>
                  <a:cs typeface="Consolas"/>
                  <a:sym typeface="Consolas"/>
                </a:rPr>
                <a:t>AsParallel()</a:t>
              </a:r>
            </a:p>
            <a:p>
              <a:r>
                <a:rPr sz="1600">
                  <a:latin typeface="Consolas"/>
                  <a:ea typeface="Consolas"/>
                  <a:cs typeface="Consolas"/>
                  <a:sym typeface="Consolas"/>
                </a:rPr>
                <a:t>  </a:t>
              </a:r>
              <a:r>
                <a:rPr sz="1600">
                  <a:solidFill>
                    <a:srgbClr val="0000FF"/>
                  </a:solidFill>
                  <a:latin typeface="Consolas"/>
                  <a:ea typeface="Consolas"/>
                  <a:cs typeface="Consolas"/>
                  <a:sym typeface="Consolas"/>
                </a:rPr>
                <a:t>where</a:t>
              </a:r>
              <a:r>
                <a:rPr sz="1600">
                  <a:latin typeface="Consolas"/>
                  <a:ea typeface="Consolas"/>
                  <a:cs typeface="Consolas"/>
                  <a:sym typeface="Consolas"/>
                </a:rPr>
                <a:t> Enumerable.Range (</a:t>
              </a:r>
              <a:r>
                <a:rPr sz="1600">
                  <a:solidFill>
                    <a:srgbClr val="C81EFA"/>
                  </a:solidFill>
                  <a:latin typeface="Consolas"/>
                  <a:ea typeface="Consolas"/>
                  <a:cs typeface="Consolas"/>
                  <a:sym typeface="Consolas"/>
                </a:rPr>
                <a:t>2</a:t>
              </a:r>
              <a:r>
                <a:rPr sz="1600">
                  <a:latin typeface="Consolas"/>
                  <a:ea typeface="Consolas"/>
                  <a:cs typeface="Consolas"/>
                  <a:sym typeface="Consolas"/>
                </a:rPr>
                <a:t>, (</a:t>
              </a:r>
              <a:r>
                <a:rPr sz="1600">
                  <a:solidFill>
                    <a:srgbClr val="0000FF"/>
                  </a:solidFill>
                  <a:latin typeface="Consolas"/>
                  <a:ea typeface="Consolas"/>
                  <a:cs typeface="Consolas"/>
                  <a:sym typeface="Consolas"/>
                </a:rPr>
                <a:t>int</a:t>
              </a:r>
              <a:r>
                <a:rPr sz="1600">
                  <a:latin typeface="Consolas"/>
                  <a:ea typeface="Consolas"/>
                  <a:cs typeface="Consolas"/>
                  <a:sym typeface="Consolas"/>
                </a:rPr>
                <a:t>) Math.Sqrt (n)).All (i =&gt; n % i &gt; </a:t>
              </a:r>
              <a:r>
                <a:rPr sz="1600">
                  <a:solidFill>
                    <a:srgbClr val="C81EFA"/>
                  </a:solidFill>
                  <a:latin typeface="Consolas"/>
                  <a:ea typeface="Consolas"/>
                  <a:cs typeface="Consolas"/>
                  <a:sym typeface="Consolas"/>
                </a:rPr>
                <a:t>0</a:t>
              </a:r>
              <a:r>
                <a:rPr sz="1600">
                  <a:latin typeface="Consolas"/>
                  <a:ea typeface="Consolas"/>
                  <a:cs typeface="Consolas"/>
                  <a:sym typeface="Consolas"/>
                </a:rPr>
                <a:t>)</a:t>
              </a:r>
            </a:p>
            <a:p>
              <a:r>
                <a:rPr sz="1600">
                  <a:latin typeface="Consolas"/>
                  <a:ea typeface="Consolas"/>
                  <a:cs typeface="Consolas"/>
                  <a:sym typeface="Consolas"/>
                </a:rPr>
                <a:t>  </a:t>
              </a:r>
              <a:r>
                <a:rPr sz="1600">
                  <a:solidFill>
                    <a:srgbClr val="0000FF"/>
                  </a:solidFill>
                  <a:latin typeface="Consolas"/>
                  <a:ea typeface="Consolas"/>
                  <a:cs typeface="Consolas"/>
                  <a:sym typeface="Consolas"/>
                </a:rPr>
                <a:t>select</a:t>
              </a:r>
              <a:r>
                <a:rPr sz="1600">
                  <a:latin typeface="Consolas"/>
                  <a:ea typeface="Consolas"/>
                  <a:cs typeface="Consolas"/>
                  <a:sym typeface="Consolas"/>
                </a:rPr>
                <a:t> n;</a:t>
              </a:r>
            </a:p>
            <a:p>
              <a:r>
                <a:rPr sz="1600">
                  <a:latin typeface="Consolas"/>
                  <a:ea typeface="Consolas"/>
                  <a:cs typeface="Consolas"/>
                  <a:sym typeface="Consolas"/>
                </a:rPr>
                <a:t> </a:t>
              </a:r>
            </a:p>
            <a:p>
              <a:r>
                <a:rPr sz="1600">
                  <a:solidFill>
                    <a:srgbClr val="0000FF"/>
                  </a:solidFill>
                  <a:latin typeface="Consolas"/>
                  <a:ea typeface="Consolas"/>
                  <a:cs typeface="Consolas"/>
                  <a:sym typeface="Consolas"/>
                </a:rPr>
                <a:t>int</a:t>
              </a:r>
              <a:r>
                <a:rPr sz="1600">
                  <a:latin typeface="Consolas"/>
                  <a:ea typeface="Consolas"/>
                  <a:cs typeface="Consolas"/>
                  <a:sym typeface="Consolas"/>
                </a:rPr>
                <a:t>[] primes = parallelQuery.ToArray();</a:t>
              </a:r>
            </a:p>
          </p:txBody>
        </p:sp>
      </p:grpSp>
      <p:grpSp>
        <p:nvGrpSpPr>
          <p:cNvPr id="1518" name="Group 1518"/>
          <p:cNvGrpSpPr/>
          <p:nvPr/>
        </p:nvGrpSpPr>
        <p:grpSpPr>
          <a:xfrm>
            <a:off x="5783579" y="4419600"/>
            <a:ext cx="4023361" cy="609600"/>
            <a:chOff x="0" y="0"/>
            <a:chExt cx="4023359" cy="609600"/>
          </a:xfrm>
        </p:grpSpPr>
        <p:sp>
          <p:nvSpPr>
            <p:cNvPr id="1516" name="Shape 1516"/>
            <p:cNvSpPr/>
            <p:nvPr/>
          </p:nvSpPr>
          <p:spPr>
            <a:xfrm>
              <a:off x="0" y="0"/>
              <a:ext cx="4023360" cy="6096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ctr">
                <a:spcBef>
                  <a:spcPts val="1000"/>
                </a:spcBef>
                <a:defRPr sz="1600" b="1">
                  <a:latin typeface="Consolas"/>
                  <a:ea typeface="Consolas"/>
                  <a:cs typeface="Consolas"/>
                  <a:sym typeface="Consolas"/>
                </a:defRPr>
              </a:pPr>
              <a:endParaRPr/>
            </a:p>
          </p:txBody>
        </p:sp>
        <p:sp>
          <p:nvSpPr>
            <p:cNvPr id="1517" name="Shape 1517"/>
            <p:cNvSpPr/>
            <p:nvPr/>
          </p:nvSpPr>
          <p:spPr>
            <a:xfrm>
              <a:off x="29758" y="155793"/>
              <a:ext cx="3963843" cy="2980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spcBef>
                  <a:spcPts val="1000"/>
                </a:spcBef>
              </a:pPr>
              <a:r>
                <a:rPr sz="1600">
                  <a:latin typeface="Consolas"/>
                  <a:ea typeface="Consolas"/>
                  <a:cs typeface="Consolas"/>
                  <a:sym typeface="Consolas"/>
                </a:rPr>
                <a:t>System.Linq.</a:t>
              </a:r>
              <a:r>
                <a:rPr sz="1600" b="1">
                  <a:latin typeface="Consolas"/>
                  <a:ea typeface="Consolas"/>
                  <a:cs typeface="Consolas"/>
                  <a:sym typeface="Consolas"/>
                </a:rPr>
                <a:t>ParallelEnumerable</a:t>
              </a:r>
            </a:p>
          </p:txBody>
        </p:sp>
      </p:grpSp>
      <p:grpSp>
        <p:nvGrpSpPr>
          <p:cNvPr id="1521" name="Group 1521"/>
          <p:cNvGrpSpPr/>
          <p:nvPr/>
        </p:nvGrpSpPr>
        <p:grpSpPr>
          <a:xfrm>
            <a:off x="321309" y="5410200"/>
            <a:ext cx="9485632" cy="1219200"/>
            <a:chOff x="0" y="0"/>
            <a:chExt cx="9485630" cy="1219200"/>
          </a:xfrm>
        </p:grpSpPr>
        <p:sp>
          <p:nvSpPr>
            <p:cNvPr id="1519" name="Shape 1519"/>
            <p:cNvSpPr/>
            <p:nvPr/>
          </p:nvSpPr>
          <p:spPr>
            <a:xfrm>
              <a:off x="0" y="0"/>
              <a:ext cx="9485631" cy="12192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defRPr>
                  <a:latin typeface="Consolas"/>
                  <a:ea typeface="Consolas"/>
                  <a:cs typeface="Consolas"/>
                  <a:sym typeface="Consolas"/>
                </a:defRPr>
              </a:pPr>
              <a:endParaRPr/>
            </a:p>
          </p:txBody>
        </p:sp>
        <p:sp>
          <p:nvSpPr>
            <p:cNvPr id="1520" name="Shape 1520"/>
            <p:cNvSpPr/>
            <p:nvPr/>
          </p:nvSpPr>
          <p:spPr>
            <a:xfrm>
              <a:off x="59515" y="144780"/>
              <a:ext cx="9366600" cy="929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spcBef>
                  <a:spcPts val="1000"/>
                </a:spcBef>
              </a:lvl1pPr>
            </a:lstStyle>
            <a:p>
              <a:r>
                <a:t>Оборачивает  входные данные в последовательность, построенную на основе ParallelQuery&lt;TSource&gt;, что приводит к тому, что операторы запросов LINQ будут вызывать альтернативный набор методов расширения, определенные в классе PrallelEnumerable</a:t>
              </a:r>
            </a:p>
          </p:txBody>
        </p:sp>
      </p:grpSp>
      <p:pic>
        <p:nvPicPr>
          <p:cNvPr id="1522" name="image4.tif" descr="arrow03"/>
          <p:cNvPicPr>
            <a:picLocks noChangeAspect="1"/>
          </p:cNvPicPr>
          <p:nvPr/>
        </p:nvPicPr>
        <p:blipFill>
          <a:blip r:embed="rId2">
            <a:extLst/>
          </a:blip>
          <a:stretch>
            <a:fillRect/>
          </a:stretch>
        </p:blipFill>
        <p:spPr>
          <a:xfrm rot="13365420">
            <a:off x="3545611" y="4565196"/>
            <a:ext cx="2337896" cy="319437"/>
          </a:xfrm>
          <a:prstGeom prst="rect">
            <a:avLst/>
          </a:prstGeom>
          <a:ln w="12700">
            <a:miter lim="400000"/>
          </a:ln>
        </p:spPr>
      </p:pic>
    </p:spTree>
  </p:cSld>
  <p:clrMapOvr>
    <a:masterClrMapping/>
  </p:clrMapOvr>
  <p:transition spd="slow"/>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4" name="Shape 1524"/>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defRPr cap="small"/>
            </a:lvl1pPr>
          </a:lstStyle>
          <a:p>
            <a:pPr>
              <a:defRPr cap="none"/>
            </a:pPr>
            <a:r>
              <a:rPr cap="small"/>
              <a:t>PLINQ</a:t>
            </a:r>
          </a:p>
        </p:txBody>
      </p:sp>
      <p:pic>
        <p:nvPicPr>
          <p:cNvPr id="1525" name="image26.png"/>
          <p:cNvPicPr>
            <a:picLocks noChangeAspect="1"/>
          </p:cNvPicPr>
          <p:nvPr/>
        </p:nvPicPr>
        <p:blipFill>
          <a:blip r:embed="rId2">
            <a:extLst/>
          </a:blip>
          <a:stretch>
            <a:fillRect/>
          </a:stretch>
        </p:blipFill>
        <p:spPr>
          <a:xfrm>
            <a:off x="502919" y="914400"/>
            <a:ext cx="9026319" cy="4191000"/>
          </a:xfrm>
          <a:prstGeom prst="rect">
            <a:avLst/>
          </a:prstGeom>
          <a:ln w="12700">
            <a:miter lim="400000"/>
          </a:ln>
        </p:spPr>
      </p:pic>
    </p:spTree>
  </p:cSld>
  <p:clrMapOvr>
    <a:masterClrMapping/>
  </p:clrMapOvr>
  <p:transition spd="slow"/>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7" name="Shape 1527"/>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defRPr cap="small"/>
            </a:lvl1pPr>
          </a:lstStyle>
          <a:p>
            <a:pPr>
              <a:defRPr cap="none"/>
            </a:pPr>
            <a:r>
              <a:rPr cap="small"/>
              <a:t>PLINQ</a:t>
            </a:r>
          </a:p>
        </p:txBody>
      </p:sp>
      <p:grpSp>
        <p:nvGrpSpPr>
          <p:cNvPr id="1530" name="Group 1530"/>
          <p:cNvGrpSpPr/>
          <p:nvPr/>
        </p:nvGrpSpPr>
        <p:grpSpPr>
          <a:xfrm>
            <a:off x="335279" y="762000"/>
            <a:ext cx="9471661" cy="4254500"/>
            <a:chOff x="0" y="0"/>
            <a:chExt cx="9471659" cy="4254500"/>
          </a:xfrm>
        </p:grpSpPr>
        <p:sp>
          <p:nvSpPr>
            <p:cNvPr id="1528" name="Shape 1528"/>
            <p:cNvSpPr/>
            <p:nvPr/>
          </p:nvSpPr>
          <p:spPr>
            <a:xfrm>
              <a:off x="0" y="0"/>
              <a:ext cx="9471660" cy="42545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endParaRPr/>
            </a:p>
          </p:txBody>
        </p:sp>
        <p:sp>
          <p:nvSpPr>
            <p:cNvPr id="1529" name="Shape 1529"/>
            <p:cNvSpPr/>
            <p:nvPr/>
          </p:nvSpPr>
          <p:spPr>
            <a:xfrm>
              <a:off x="207687" y="265429"/>
              <a:ext cx="9056286" cy="3723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r>
                <a:t>Кроме AsParallel(), класс ParallelEnumerable содержит еще несколько особых методов:</a:t>
              </a:r>
            </a:p>
            <a:p>
              <a:pPr marL="285750" indent="-285750" algn="just">
                <a:buSzPct val="100000"/>
                <a:buFont typeface="Arial"/>
                <a:buChar char="•"/>
              </a:pPr>
              <a:r>
                <a:t>AsSequential()   конвертирует объект ParallelQuery&lt;T&gt; в коллекцию IEnumerable&lt;T&gt; так, что все запросы выполняются последовательно</a:t>
              </a:r>
            </a:p>
            <a:p>
              <a:pPr marL="285750" indent="-285750" algn="just">
                <a:buSzPct val="100000"/>
                <a:buFont typeface="Arial"/>
                <a:buChar char="•"/>
              </a:pPr>
              <a:r>
                <a:t>AsOrdered()   при параллельной обработке заставляет сохранять в ParallelQuery&lt;T&gt; порядок элементов</a:t>
              </a:r>
            </a:p>
            <a:p>
              <a:pPr marL="285750" indent="-285750" algn="just">
                <a:buSzPct val="100000"/>
                <a:buFont typeface="Arial"/>
                <a:buChar char="•"/>
              </a:pPr>
              <a:r>
                <a:t>AsUnordered()   при параллельной обработке позволяет игнорировать в ParallelQuery&lt;T&gt; порядок элементов</a:t>
              </a:r>
            </a:p>
            <a:p>
              <a:pPr marL="285750" indent="-285750" algn="just">
                <a:buSzPct val="100000"/>
                <a:buFont typeface="Arial"/>
                <a:buChar char="•"/>
              </a:pPr>
              <a:r>
                <a:t>WithCancellation()   устанавливает для ParallelQuery&lt;T&gt; указанное значение токена отмены</a:t>
              </a:r>
            </a:p>
            <a:p>
              <a:pPr marL="285750" indent="-285750" algn="just">
                <a:buSzPct val="100000"/>
                <a:buFont typeface="Arial"/>
                <a:buChar char="•"/>
              </a:pPr>
              <a:r>
                <a:t>WithDegreeOfParallelism()   устанавливает для ParallelQuery&lt;T&gt; целочисленное значение степени параллелизма (число ядер процессоров)</a:t>
              </a:r>
            </a:p>
            <a:p>
              <a:pPr marL="285750" indent="-285750" algn="just">
                <a:buSzPct val="100000"/>
                <a:buFont typeface="Arial"/>
                <a:buChar char="•"/>
              </a:pPr>
              <a:r>
                <a:t>WithExecutionMode()   задает опции выполнения параллельных запросов в виде перечисления ParallelExecutionMode</a:t>
              </a:r>
            </a:p>
          </p:txBody>
        </p:sp>
      </p:grpSp>
    </p:spTree>
  </p:cSld>
  <p:clrMapOvr>
    <a:masterClrMapping/>
  </p:clrMapOvr>
  <p:transition spd="slow"/>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2" name="Shape 1532"/>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defRPr cap="small"/>
            </a:lvl1pPr>
          </a:lstStyle>
          <a:p>
            <a:pPr>
              <a:defRPr cap="none"/>
            </a:pPr>
            <a:r>
              <a:rPr cap="small"/>
              <a:t>PLINQ</a:t>
            </a:r>
          </a:p>
        </p:txBody>
      </p:sp>
      <p:pic>
        <p:nvPicPr>
          <p:cNvPr id="1533" name="image27.png"/>
          <p:cNvPicPr>
            <a:picLocks noChangeAspect="1"/>
          </p:cNvPicPr>
          <p:nvPr/>
        </p:nvPicPr>
        <p:blipFill>
          <a:blip r:embed="rId2">
            <a:extLst/>
          </a:blip>
          <a:stretch>
            <a:fillRect/>
          </a:stretch>
        </p:blipFill>
        <p:spPr>
          <a:xfrm>
            <a:off x="502919" y="885825"/>
            <a:ext cx="9136382" cy="3427588"/>
          </a:xfrm>
          <a:prstGeom prst="rect">
            <a:avLst/>
          </a:prstGeom>
          <a:ln w="12700">
            <a:miter lim="400000"/>
          </a:ln>
        </p:spPr>
      </p:pic>
    </p:spTree>
  </p:cSld>
  <p:clrMapOvr>
    <a:masterClrMapping/>
  </p:clrMapOvr>
  <p:transition spd="slow"/>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5" name="Shape 1535"/>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defRPr cap="small"/>
            </a:lvl1pPr>
          </a:lstStyle>
          <a:p>
            <a:pPr>
              <a:defRPr cap="none"/>
            </a:pPr>
            <a:r>
              <a:rPr cap="small"/>
              <a:t>PLINQ</a:t>
            </a:r>
          </a:p>
        </p:txBody>
      </p:sp>
      <p:grpSp>
        <p:nvGrpSpPr>
          <p:cNvPr id="1538" name="Group 1538"/>
          <p:cNvGrpSpPr/>
          <p:nvPr/>
        </p:nvGrpSpPr>
        <p:grpSpPr>
          <a:xfrm>
            <a:off x="335279" y="762000"/>
            <a:ext cx="9471661" cy="914400"/>
            <a:chOff x="0" y="0"/>
            <a:chExt cx="9471659" cy="914400"/>
          </a:xfrm>
        </p:grpSpPr>
        <p:sp>
          <p:nvSpPr>
            <p:cNvPr id="1536" name="Shape 1536"/>
            <p:cNvSpPr/>
            <p:nvPr/>
          </p:nvSpPr>
          <p:spPr>
            <a:xfrm>
              <a:off x="0" y="0"/>
              <a:ext cx="9471660" cy="9144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1537" name="Shape 1537"/>
            <p:cNvSpPr/>
            <p:nvPr/>
          </p:nvSpPr>
          <p:spPr>
            <a:xfrm>
              <a:off x="44636" y="132080"/>
              <a:ext cx="9382388"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spcBef>
                  <a:spcPts val="1000"/>
                </a:spcBef>
              </a:pPr>
              <a:r>
                <a:t>Вызов метода AsSequential() производит операцию, обратную AsParallel(), то есть преобразует ParallelQuery&lt;TSource&gt; в IEnumerable&lt;T&gt;</a:t>
              </a:r>
            </a:p>
          </p:txBody>
        </p:sp>
      </p:grpSp>
      <p:grpSp>
        <p:nvGrpSpPr>
          <p:cNvPr id="1541" name="Group 1541"/>
          <p:cNvGrpSpPr/>
          <p:nvPr/>
        </p:nvGrpSpPr>
        <p:grpSpPr>
          <a:xfrm>
            <a:off x="335279" y="1828800"/>
            <a:ext cx="9471661" cy="1676400"/>
            <a:chOff x="0" y="0"/>
            <a:chExt cx="9471659" cy="1676400"/>
          </a:xfrm>
        </p:grpSpPr>
        <p:sp>
          <p:nvSpPr>
            <p:cNvPr id="1539" name="Shape 1539"/>
            <p:cNvSpPr/>
            <p:nvPr/>
          </p:nvSpPr>
          <p:spPr>
            <a:xfrm>
              <a:off x="0" y="0"/>
              <a:ext cx="9471660" cy="16764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1540" name="Shape 1540"/>
            <p:cNvSpPr/>
            <p:nvPr/>
          </p:nvSpPr>
          <p:spPr>
            <a:xfrm>
              <a:off x="81835" y="30479"/>
              <a:ext cx="9307990" cy="1615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spcBef>
                  <a:spcPts val="1000"/>
                </a:spcBef>
              </a:pPr>
              <a:r>
                <a:t>В операторах запросов, принимающих две входящие последовательности (Join, GroupJoin, Concat, Union, Intersect, Except и Zip), нужно применять AsParallel() к обеим входящим последовательностям (иначе исключение)</a:t>
              </a:r>
            </a:p>
            <a:p>
              <a:pPr algn="just">
                <a:spcBef>
                  <a:spcPts val="1000"/>
                </a:spcBef>
              </a:pPr>
              <a:r>
                <a:t>Повторный вызов AsParallel будет неэффективен, так как приведет к слиянию результатов и повторному распараллеливанию запроса.</a:t>
              </a:r>
            </a:p>
          </p:txBody>
        </p:sp>
      </p:grpSp>
      <p:grpSp>
        <p:nvGrpSpPr>
          <p:cNvPr id="1544" name="Group 1544"/>
          <p:cNvGrpSpPr/>
          <p:nvPr/>
        </p:nvGrpSpPr>
        <p:grpSpPr>
          <a:xfrm>
            <a:off x="335280" y="3733799"/>
            <a:ext cx="9471660" cy="1730264"/>
            <a:chOff x="0" y="0"/>
            <a:chExt cx="9471659" cy="1730262"/>
          </a:xfrm>
        </p:grpSpPr>
        <p:sp>
          <p:nvSpPr>
            <p:cNvPr id="1542" name="Shape 1542"/>
            <p:cNvSpPr/>
            <p:nvPr/>
          </p:nvSpPr>
          <p:spPr>
            <a:xfrm>
              <a:off x="0" y="0"/>
              <a:ext cx="9471660" cy="1730263"/>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pPr>
                <a:defRPr sz="1600">
                  <a:latin typeface="Consolas"/>
                  <a:ea typeface="Consolas"/>
                  <a:cs typeface="Consolas"/>
                  <a:sym typeface="Consolas"/>
                </a:defRPr>
              </a:pPr>
              <a:endParaRPr/>
            </a:p>
          </p:txBody>
        </p:sp>
        <p:sp>
          <p:nvSpPr>
            <p:cNvPr id="1543" name="Shape 1543"/>
            <p:cNvSpPr/>
            <p:nvPr/>
          </p:nvSpPr>
          <p:spPr>
            <a:xfrm>
              <a:off x="0" y="191787"/>
              <a:ext cx="9471660" cy="10219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r>
                <a:rPr sz="1600">
                  <a:latin typeface="Consolas"/>
                  <a:ea typeface="Consolas"/>
                  <a:cs typeface="Consolas"/>
                  <a:sym typeface="Consolas"/>
                </a:rPr>
                <a:t>mySequence.AsParallel()</a:t>
              </a:r>
            </a:p>
            <a:p>
              <a:r>
                <a:rPr sz="1600">
                  <a:latin typeface="Consolas"/>
                  <a:ea typeface="Consolas"/>
                  <a:cs typeface="Consolas"/>
                  <a:sym typeface="Consolas"/>
                </a:rPr>
                <a:t>          .Where (n =&gt; n &gt; </a:t>
              </a:r>
              <a:r>
                <a:rPr sz="1600">
                  <a:solidFill>
                    <a:srgbClr val="C81EFA"/>
                  </a:solidFill>
                  <a:latin typeface="Consolas"/>
                  <a:ea typeface="Consolas"/>
                  <a:cs typeface="Consolas"/>
                  <a:sym typeface="Consolas"/>
                </a:rPr>
                <a:t>100</a:t>
              </a:r>
              <a:r>
                <a:rPr sz="1600">
                  <a:latin typeface="Consolas"/>
                  <a:ea typeface="Consolas"/>
                  <a:cs typeface="Consolas"/>
                  <a:sym typeface="Consolas"/>
                </a:rPr>
                <a:t>)   </a:t>
              </a:r>
            </a:p>
            <a:p>
              <a:r>
                <a:rPr sz="1600">
                  <a:latin typeface="Consolas"/>
                  <a:ea typeface="Consolas"/>
                  <a:cs typeface="Consolas"/>
                  <a:sym typeface="Consolas"/>
                </a:rPr>
                <a:t>          </a:t>
              </a:r>
              <a:r>
                <a:rPr sz="1600" b="1">
                  <a:latin typeface="Consolas"/>
                  <a:ea typeface="Consolas"/>
                  <a:cs typeface="Consolas"/>
                  <a:sym typeface="Consolas"/>
                </a:rPr>
                <a:t>.AsParallel()  </a:t>
              </a:r>
              <a:r>
                <a:rPr sz="1600">
                  <a:latin typeface="Consolas"/>
                  <a:ea typeface="Consolas"/>
                  <a:cs typeface="Consolas"/>
                  <a:sym typeface="Consolas"/>
                </a:rPr>
                <a:t>         </a:t>
              </a:r>
              <a:r>
                <a:rPr sz="1600">
                  <a:solidFill>
                    <a:srgbClr val="008000"/>
                  </a:solidFill>
                  <a:latin typeface="Consolas"/>
                  <a:ea typeface="Consolas"/>
                  <a:cs typeface="Consolas"/>
                  <a:sym typeface="Consolas"/>
                </a:rPr>
                <a:t> </a:t>
              </a:r>
            </a:p>
            <a:p>
              <a:r>
                <a:rPr sz="1600">
                  <a:solidFill>
                    <a:srgbClr val="008000"/>
                  </a:solidFill>
                  <a:latin typeface="Consolas"/>
                  <a:ea typeface="Consolas"/>
                  <a:cs typeface="Consolas"/>
                  <a:sym typeface="Consolas"/>
                </a:rPr>
                <a:t>          </a:t>
              </a:r>
              <a:r>
                <a:rPr sz="1600">
                  <a:latin typeface="Consolas"/>
                  <a:ea typeface="Consolas"/>
                  <a:cs typeface="Consolas"/>
                  <a:sym typeface="Consolas"/>
                </a:rPr>
                <a:t>.Select (n =&gt; n * n)</a:t>
              </a:r>
            </a:p>
          </p:txBody>
        </p:sp>
      </p:grpSp>
    </p:spTree>
  </p:cSld>
  <p:clrMapOvr>
    <a:masterClrMapping/>
  </p:clrMapOvr>
  <p:transition spd="slow"/>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 name="Shape 1546"/>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defRPr cap="small"/>
            </a:lvl1pPr>
          </a:lstStyle>
          <a:p>
            <a:pPr>
              <a:defRPr cap="none"/>
            </a:pPr>
            <a:r>
              <a:rPr cap="small"/>
              <a:t>PLINQ</a:t>
            </a:r>
          </a:p>
        </p:txBody>
      </p:sp>
      <p:grpSp>
        <p:nvGrpSpPr>
          <p:cNvPr id="1549" name="Group 1549"/>
          <p:cNvGrpSpPr/>
          <p:nvPr/>
        </p:nvGrpSpPr>
        <p:grpSpPr>
          <a:xfrm>
            <a:off x="335279" y="762000"/>
            <a:ext cx="9471661" cy="1219200"/>
            <a:chOff x="0" y="0"/>
            <a:chExt cx="9471659" cy="1219200"/>
          </a:xfrm>
        </p:grpSpPr>
        <p:sp>
          <p:nvSpPr>
            <p:cNvPr id="1547" name="Shape 1547"/>
            <p:cNvSpPr/>
            <p:nvPr/>
          </p:nvSpPr>
          <p:spPr>
            <a:xfrm>
              <a:off x="0" y="0"/>
              <a:ext cx="9471660" cy="12192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endParaRPr/>
            </a:p>
          </p:txBody>
        </p:sp>
        <p:sp>
          <p:nvSpPr>
            <p:cNvPr id="1548" name="Shape 1548"/>
            <p:cNvSpPr/>
            <p:nvPr/>
          </p:nvSpPr>
          <p:spPr>
            <a:xfrm>
              <a:off x="59515" y="5079"/>
              <a:ext cx="9352630" cy="1209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lstStyle>
            <a:p>
              <a:r>
                <a:t>Не все операторы запросов могут эффективно распараллеливаться. Те операторы, для которых это невозможно, реализуются в PLINQ последовательно. PLINQ может также выполнить оператор последовательно, если он подозревает, что накладные расходы на параллелизм на самом деле замедлят выполнение запроса</a:t>
              </a:r>
            </a:p>
          </p:txBody>
        </p:sp>
      </p:grpSp>
      <p:grpSp>
        <p:nvGrpSpPr>
          <p:cNvPr id="1552" name="Group 1552"/>
          <p:cNvGrpSpPr/>
          <p:nvPr/>
        </p:nvGrpSpPr>
        <p:grpSpPr>
          <a:xfrm>
            <a:off x="335279" y="2133600"/>
            <a:ext cx="9471661" cy="762000"/>
            <a:chOff x="0" y="0"/>
            <a:chExt cx="9471659" cy="762000"/>
          </a:xfrm>
        </p:grpSpPr>
        <p:sp>
          <p:nvSpPr>
            <p:cNvPr id="1550" name="Shape 1550"/>
            <p:cNvSpPr/>
            <p:nvPr/>
          </p:nvSpPr>
          <p:spPr>
            <a:xfrm>
              <a:off x="0" y="0"/>
              <a:ext cx="9471660" cy="7620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endParaRPr/>
            </a:p>
          </p:txBody>
        </p:sp>
        <p:sp>
          <p:nvSpPr>
            <p:cNvPr id="1551" name="Shape 1551"/>
            <p:cNvSpPr/>
            <p:nvPr/>
          </p:nvSpPr>
          <p:spPr>
            <a:xfrm>
              <a:off x="37197" y="55879"/>
              <a:ext cx="9397266"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lstStyle>
            <a:p>
              <a:r>
                <a:t>PLINQ применим только к локальным коллекциям: он не работает с LINQ to SQL или с Entity Framework</a:t>
              </a:r>
            </a:p>
          </p:txBody>
        </p:sp>
      </p:grpSp>
    </p:spTree>
  </p:cSld>
  <p:clrMapOvr>
    <a:masterClrMapping/>
  </p:clrMapOvr>
  <p:transition spd="slow"/>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4" name="Shape 1554"/>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defRPr cap="small"/>
            </a:lvl1pPr>
          </a:lstStyle>
          <a:p>
            <a:pPr>
              <a:defRPr cap="none"/>
            </a:pPr>
            <a:r>
              <a:rPr cap="small"/>
              <a:t>PLINQ</a:t>
            </a:r>
          </a:p>
        </p:txBody>
      </p:sp>
      <p:grpSp>
        <p:nvGrpSpPr>
          <p:cNvPr id="1557" name="Group 1557"/>
          <p:cNvGrpSpPr/>
          <p:nvPr/>
        </p:nvGrpSpPr>
        <p:grpSpPr>
          <a:xfrm>
            <a:off x="335279" y="762000"/>
            <a:ext cx="9471661" cy="4191000"/>
            <a:chOff x="0" y="0"/>
            <a:chExt cx="9471659" cy="4191000"/>
          </a:xfrm>
        </p:grpSpPr>
        <p:sp>
          <p:nvSpPr>
            <p:cNvPr id="1555" name="Shape 1555"/>
            <p:cNvSpPr/>
            <p:nvPr/>
          </p:nvSpPr>
          <p:spPr>
            <a:xfrm>
              <a:off x="0" y="0"/>
              <a:ext cx="9471660" cy="41910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endParaRPr/>
            </a:p>
          </p:txBody>
        </p:sp>
        <p:sp>
          <p:nvSpPr>
            <p:cNvPr id="1556" name="Shape 1556"/>
            <p:cNvSpPr/>
            <p:nvPr/>
          </p:nvSpPr>
          <p:spPr>
            <a:xfrm>
              <a:off x="204587" y="233679"/>
              <a:ext cx="9062486" cy="3723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r>
                <a:t>Почему AsParallel не используется по умолчанию?</a:t>
              </a:r>
            </a:p>
            <a:p>
              <a:pPr marL="285750" indent="-285750" algn="just">
                <a:buSzPct val="100000"/>
                <a:buFont typeface="Arial"/>
                <a:buChar char="•"/>
              </a:pPr>
              <a:r>
                <a:t>Использование PLINQ приносит пользу только при наличии значительного количества вычислительных задач, распределенных по рабочим потокам</a:t>
              </a:r>
            </a:p>
            <a:p>
              <a:pPr marL="285750" indent="-285750" algn="just">
                <a:buSzPct val="100000"/>
                <a:buFont typeface="Arial"/>
                <a:buChar char="•"/>
              </a:pPr>
              <a:r>
                <a:t>Многие запросы LINQ to Objects выполняются очень быстро, и распараллеливание не только не нужно – накладные расходы на разделение данных, объединения результатов и координацию дополнительных потоков могут, на самом деле, только ухудшить производительность</a:t>
              </a:r>
            </a:p>
            <a:p>
              <a:pPr marL="285750" indent="-285750" algn="just">
                <a:buSzPct val="100000"/>
                <a:buFont typeface="Arial"/>
                <a:buChar char="•"/>
              </a:pPr>
              <a:r>
                <a:t>Результат работы PLINQ запроса (по умолчанию) может отличаться от результатов выполнения LINQ-запроса порядком выходных элементов</a:t>
              </a:r>
            </a:p>
            <a:p>
              <a:pPr marL="285750" indent="-285750" algn="just">
                <a:buSzPct val="100000"/>
                <a:buFont typeface="Arial"/>
                <a:buChar char="•"/>
              </a:pPr>
              <a:r>
                <a:t>PLINQ заворачивает исключения в AggregateException (для обработки нескольких возможных сгенерированных исключений) </a:t>
              </a:r>
            </a:p>
            <a:p>
              <a:pPr marL="285750" indent="-285750" algn="just">
                <a:buSzPct val="100000"/>
                <a:buFont typeface="Arial"/>
                <a:buChar char="•"/>
              </a:pPr>
              <a:r>
                <a:t>PLINQ дает ненадежные результаты, если запросы вызывают потоконебезопасные методы</a:t>
              </a:r>
            </a:p>
          </p:txBody>
        </p:sp>
      </p:grpSp>
    </p:spTree>
  </p:cSld>
  <p:clrMapOvr>
    <a:masterClrMapping/>
  </p:clrMapOvr>
  <p:transition spd="slow"/>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9" name="Shape 1559"/>
          <p:cNvSpPr>
            <a:spLocks noGrp="1"/>
          </p:cNvSpPr>
          <p:nvPr>
            <p:ph type="title"/>
          </p:nvPr>
        </p:nvSpPr>
        <p:spPr>
          <a:xfrm>
            <a:off x="249647" y="179342"/>
            <a:ext cx="9599270" cy="365132"/>
          </a:xfrm>
          <a:prstGeom prst="rect">
            <a:avLst/>
          </a:prstGeom>
        </p:spPr>
        <p:txBody>
          <a:bodyPr>
            <a:normAutofit fontScale="90000"/>
          </a:bodyPr>
          <a:lstStyle/>
          <a:p>
            <a:pPr>
              <a:tabLst>
                <a:tab pos="8229600" algn="r"/>
              </a:tabLst>
            </a:pPr>
            <a:r>
              <a:rPr cap="small"/>
              <a:t>PLINQ. </a:t>
            </a:r>
            <a:r>
              <a:t>Пример: параллельная проверка правописания</a:t>
            </a:r>
          </a:p>
        </p:txBody>
      </p:sp>
      <p:grpSp>
        <p:nvGrpSpPr>
          <p:cNvPr id="1562" name="Group 1562"/>
          <p:cNvGrpSpPr/>
          <p:nvPr/>
        </p:nvGrpSpPr>
        <p:grpSpPr>
          <a:xfrm>
            <a:off x="335279" y="762000"/>
            <a:ext cx="9471661" cy="914400"/>
            <a:chOff x="0" y="0"/>
            <a:chExt cx="9471659" cy="914400"/>
          </a:xfrm>
        </p:grpSpPr>
        <p:sp>
          <p:nvSpPr>
            <p:cNvPr id="1560" name="Shape 1560"/>
            <p:cNvSpPr/>
            <p:nvPr/>
          </p:nvSpPr>
          <p:spPr>
            <a:xfrm>
              <a:off x="0" y="0"/>
              <a:ext cx="9471660" cy="9144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endParaRPr/>
            </a:p>
          </p:txBody>
        </p:sp>
        <p:sp>
          <p:nvSpPr>
            <p:cNvPr id="1561" name="Shape 1561"/>
            <p:cNvSpPr/>
            <p:nvPr/>
          </p:nvSpPr>
          <p:spPr>
            <a:xfrm>
              <a:off x="44636" y="132080"/>
              <a:ext cx="9382388"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lstStyle>
            <a:p>
              <a:r>
                <a:t>Реализовать проверку правописания, которая будет быстро обрабатывать очень большие документы и будет использовать все доступные ядра процессора</a:t>
              </a:r>
            </a:p>
          </p:txBody>
        </p:sp>
      </p:gr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Shape 374"/>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Создание и запуск потоков</a:t>
            </a:r>
          </a:p>
        </p:txBody>
      </p:sp>
      <p:grpSp>
        <p:nvGrpSpPr>
          <p:cNvPr id="377" name="Group 377"/>
          <p:cNvGrpSpPr/>
          <p:nvPr/>
        </p:nvGrpSpPr>
        <p:grpSpPr>
          <a:xfrm>
            <a:off x="224551" y="750927"/>
            <a:ext cx="9609298" cy="773073"/>
            <a:chOff x="0" y="0"/>
            <a:chExt cx="9609297" cy="773072"/>
          </a:xfrm>
        </p:grpSpPr>
        <p:sp>
          <p:nvSpPr>
            <p:cNvPr id="375" name="Shape 375"/>
            <p:cNvSpPr/>
            <p:nvPr/>
          </p:nvSpPr>
          <p:spPr>
            <a:xfrm>
              <a:off x="0" y="0"/>
              <a:ext cx="9609298" cy="773073"/>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endParaRPr/>
            </a:p>
          </p:txBody>
        </p:sp>
        <p:sp>
          <p:nvSpPr>
            <p:cNvPr id="376" name="Shape 376"/>
            <p:cNvSpPr/>
            <p:nvPr/>
          </p:nvSpPr>
          <p:spPr>
            <a:xfrm>
              <a:off x="37738" y="198422"/>
              <a:ext cx="9533821" cy="3762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r>
                <a:t>Передача данных в ThreadStart</a:t>
              </a:r>
            </a:p>
          </p:txBody>
        </p:sp>
      </p:grpSp>
      <p:grpSp>
        <p:nvGrpSpPr>
          <p:cNvPr id="380" name="Group 380"/>
          <p:cNvGrpSpPr/>
          <p:nvPr/>
        </p:nvGrpSpPr>
        <p:grpSpPr>
          <a:xfrm>
            <a:off x="253271" y="1730454"/>
            <a:ext cx="9553670" cy="2579925"/>
            <a:chOff x="0" y="0"/>
            <a:chExt cx="9553669" cy="2579924"/>
          </a:xfrm>
        </p:grpSpPr>
        <p:sp>
          <p:nvSpPr>
            <p:cNvPr id="378" name="Shape 378"/>
            <p:cNvSpPr/>
            <p:nvPr/>
          </p:nvSpPr>
          <p:spPr>
            <a:xfrm>
              <a:off x="0" y="0"/>
              <a:ext cx="9553670" cy="2579925"/>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defRPr sz="1600">
                  <a:latin typeface="Consolas"/>
                  <a:ea typeface="Consolas"/>
                  <a:cs typeface="Consolas"/>
                  <a:sym typeface="Consolas"/>
                </a:defRPr>
              </a:pPr>
              <a:endParaRPr/>
            </a:p>
          </p:txBody>
        </p:sp>
        <p:sp>
          <p:nvSpPr>
            <p:cNvPr id="379" name="Shape 379"/>
            <p:cNvSpPr/>
            <p:nvPr/>
          </p:nvSpPr>
          <p:spPr>
            <a:xfrm>
              <a:off x="0" y="45674"/>
              <a:ext cx="9553669" cy="200431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r>
                <a:rPr sz="1600">
                  <a:solidFill>
                    <a:srgbClr val="0000FF"/>
                  </a:solidFill>
                  <a:latin typeface="Consolas"/>
                  <a:ea typeface="Consolas"/>
                  <a:cs typeface="Consolas"/>
                  <a:sym typeface="Consolas"/>
                </a:rPr>
                <a:t>static</a:t>
              </a:r>
              <a:r>
                <a:rPr sz="1600">
                  <a:latin typeface="Consolas"/>
                  <a:ea typeface="Consolas"/>
                  <a:cs typeface="Consolas"/>
                  <a:sym typeface="Consolas"/>
                </a:rPr>
                <a:t> </a:t>
              </a:r>
              <a:r>
                <a:rPr sz="1600">
                  <a:solidFill>
                    <a:srgbClr val="0000FF"/>
                  </a:solidFill>
                  <a:latin typeface="Consolas"/>
                  <a:ea typeface="Consolas"/>
                  <a:cs typeface="Consolas"/>
                  <a:sym typeface="Consolas"/>
                </a:rPr>
                <a:t>void</a:t>
              </a:r>
              <a:r>
                <a:rPr sz="1600">
                  <a:latin typeface="Consolas"/>
                  <a:ea typeface="Consolas"/>
                  <a:cs typeface="Consolas"/>
                  <a:sym typeface="Consolas"/>
                </a:rPr>
                <a:t> Main() </a:t>
              </a:r>
            </a:p>
            <a:p>
              <a:r>
                <a:rPr sz="1600">
                  <a:latin typeface="Consolas"/>
                  <a:ea typeface="Consolas"/>
                  <a:cs typeface="Consolas"/>
                  <a:sym typeface="Consolas"/>
                </a:rPr>
                <a:t>{</a:t>
              </a:r>
            </a:p>
            <a:p>
              <a:pPr>
                <a:defRPr sz="1600"/>
              </a:pPr>
              <a:r>
                <a:rPr>
                  <a:latin typeface="Consolas"/>
                  <a:ea typeface="Consolas"/>
                  <a:cs typeface="Consolas"/>
                  <a:sym typeface="Consolas"/>
                </a:rPr>
                <a:t>  </a:t>
              </a:r>
              <a:r>
                <a:rPr>
                  <a:solidFill>
                    <a:srgbClr val="0433FF"/>
                  </a:solidFill>
                  <a:latin typeface="Consolas"/>
                  <a:ea typeface="Consolas"/>
                  <a:cs typeface="Consolas"/>
                  <a:sym typeface="Consolas"/>
                </a:rPr>
                <a:t>string</a:t>
              </a:r>
              <a:r>
                <a:rPr>
                  <a:latin typeface="Consolas"/>
                  <a:ea typeface="Consolas"/>
                  <a:cs typeface="Consolas"/>
                  <a:sym typeface="Consolas"/>
                </a:rPr>
                <a:t> text = </a:t>
              </a:r>
              <a:r>
                <a:rPr>
                  <a:solidFill>
                    <a:srgbClr val="B4261A"/>
                  </a:solidFill>
                  <a:latin typeface="Consolas"/>
                  <a:ea typeface="Consolas"/>
                  <a:cs typeface="Consolas"/>
                  <a:sym typeface="Consolas"/>
                </a:rPr>
                <a:t>"Hello!"</a:t>
              </a:r>
              <a:r>
                <a:rPr>
                  <a:latin typeface="Consolas"/>
                  <a:ea typeface="Consolas"/>
                  <a:cs typeface="Consolas"/>
                  <a:sym typeface="Consolas"/>
                </a:rPr>
                <a:t>;</a:t>
              </a:r>
            </a:p>
            <a:p>
              <a:pPr>
                <a:defRPr sz="1600"/>
              </a:pPr>
              <a:r>
                <a:rPr>
                  <a:latin typeface="Consolas"/>
                  <a:ea typeface="Consolas"/>
                  <a:cs typeface="Consolas"/>
                  <a:sym typeface="Consolas"/>
                </a:rPr>
                <a:t>  Thread t = </a:t>
              </a:r>
              <a:r>
                <a:rPr>
                  <a:solidFill>
                    <a:srgbClr val="0433FF"/>
                  </a:solidFill>
                  <a:latin typeface="Consolas"/>
                  <a:ea typeface="Consolas"/>
                  <a:cs typeface="Consolas"/>
                  <a:sym typeface="Consolas"/>
                </a:rPr>
                <a:t>new</a:t>
              </a:r>
              <a:r>
                <a:rPr>
                  <a:latin typeface="Consolas"/>
                  <a:ea typeface="Consolas"/>
                  <a:cs typeface="Consolas"/>
                  <a:sym typeface="Consolas"/>
                </a:rPr>
                <a:t> </a:t>
              </a:r>
              <a:r>
                <a:rPr>
                  <a:solidFill>
                    <a:srgbClr val="33A2BD"/>
                  </a:solidFill>
                  <a:latin typeface="Consolas"/>
                  <a:ea typeface="Consolas"/>
                  <a:cs typeface="Consolas"/>
                  <a:sym typeface="Consolas"/>
                </a:rPr>
                <a:t>Thread</a:t>
              </a:r>
              <a:r>
                <a:rPr>
                  <a:latin typeface="Consolas"/>
                  <a:ea typeface="Consolas"/>
                  <a:cs typeface="Consolas"/>
                  <a:sym typeface="Consolas"/>
                </a:rPr>
                <a:t>(() =&gt; WriteText(text));</a:t>
              </a:r>
            </a:p>
            <a:p>
              <a:pPr>
                <a:defRPr sz="1600"/>
              </a:pPr>
              <a:r>
                <a:rPr>
                  <a:latin typeface="Consolas"/>
                  <a:ea typeface="Consolas"/>
                  <a:cs typeface="Consolas"/>
                  <a:sym typeface="Consolas"/>
                </a:rPr>
                <a:t>  t.Start();</a:t>
              </a:r>
            </a:p>
            <a:p>
              <a:r>
                <a:rPr sz="1600">
                  <a:latin typeface="Consolas"/>
                  <a:ea typeface="Consolas"/>
                  <a:cs typeface="Consolas"/>
                  <a:sym typeface="Consolas"/>
                </a:rPr>
                <a:t>}</a:t>
              </a:r>
            </a:p>
            <a:p>
              <a:endParaRPr sz="1600">
                <a:latin typeface="Consolas"/>
                <a:ea typeface="Consolas"/>
                <a:cs typeface="Consolas"/>
                <a:sym typeface="Consolas"/>
              </a:endParaRPr>
            </a:p>
            <a:p>
              <a:r>
                <a:rPr sz="1600">
                  <a:solidFill>
                    <a:srgbClr val="0000FF"/>
                  </a:solidFill>
                  <a:latin typeface="Consolas"/>
                  <a:ea typeface="Consolas"/>
                  <a:cs typeface="Consolas"/>
                  <a:sym typeface="Consolas"/>
                </a:rPr>
                <a:t>static</a:t>
              </a:r>
              <a:r>
                <a:rPr sz="1600">
                  <a:latin typeface="Consolas"/>
                  <a:ea typeface="Consolas"/>
                  <a:cs typeface="Consolas"/>
                  <a:sym typeface="Consolas"/>
                </a:rPr>
                <a:t> </a:t>
              </a:r>
              <a:r>
                <a:rPr sz="1600">
                  <a:solidFill>
                    <a:srgbClr val="0000FF"/>
                  </a:solidFill>
                  <a:latin typeface="Consolas"/>
                  <a:ea typeface="Consolas"/>
                  <a:cs typeface="Consolas"/>
                  <a:sym typeface="Consolas"/>
                </a:rPr>
                <a:t>void</a:t>
              </a:r>
              <a:r>
                <a:rPr sz="1600">
                  <a:latin typeface="Consolas"/>
                  <a:ea typeface="Consolas"/>
                  <a:cs typeface="Consolas"/>
                  <a:sym typeface="Consolas"/>
                </a:rPr>
                <a:t> </a:t>
              </a:r>
              <a:r>
                <a:rPr sz="1600" b="1">
                  <a:latin typeface="Consolas"/>
                  <a:ea typeface="Consolas"/>
                  <a:cs typeface="Consolas"/>
                  <a:sym typeface="Consolas"/>
                </a:rPr>
                <a:t>WriteText</a:t>
              </a:r>
              <a:r>
                <a:rPr sz="1600">
                  <a:latin typeface="Consolas"/>
                  <a:ea typeface="Consolas"/>
                  <a:cs typeface="Consolas"/>
                  <a:sym typeface="Consolas"/>
                </a:rPr>
                <a:t>(</a:t>
              </a:r>
              <a:r>
                <a:rPr sz="1600">
                  <a:solidFill>
                    <a:srgbClr val="0000FF"/>
                  </a:solidFill>
                  <a:latin typeface="Consolas"/>
                  <a:ea typeface="Consolas"/>
                  <a:cs typeface="Consolas"/>
                  <a:sym typeface="Consolas"/>
                </a:rPr>
                <a:t>string</a:t>
              </a:r>
              <a:r>
                <a:rPr sz="1600">
                  <a:latin typeface="Consolas"/>
                  <a:ea typeface="Consolas"/>
                  <a:cs typeface="Consolas"/>
                  <a:sym typeface="Consolas"/>
                </a:rPr>
                <a:t> text) { Console.WriteLine(text); }</a:t>
              </a:r>
            </a:p>
          </p:txBody>
        </p:sp>
      </p:grpSp>
      <p:pic>
        <p:nvPicPr>
          <p:cNvPr id="381" name="image4.tif" descr="arrow03"/>
          <p:cNvPicPr>
            <a:picLocks noChangeAspect="1"/>
          </p:cNvPicPr>
          <p:nvPr/>
        </p:nvPicPr>
        <p:blipFill>
          <a:blip r:embed="rId2">
            <a:extLst/>
          </a:blip>
          <a:stretch>
            <a:fillRect/>
          </a:stretch>
        </p:blipFill>
        <p:spPr>
          <a:xfrm rot="12882211">
            <a:off x="4657830" y="3292650"/>
            <a:ext cx="1995836" cy="272700"/>
          </a:xfrm>
          <a:prstGeom prst="rect">
            <a:avLst/>
          </a:prstGeom>
          <a:ln w="12700">
            <a:miter lim="400000"/>
          </a:ln>
          <a:effectLst>
            <a:outerShdw blurRad="190500" dist="8455" dir="5400000" rotWithShape="0">
              <a:srgbClr val="000000"/>
            </a:outerShdw>
          </a:effectLst>
        </p:spPr>
      </p:pic>
      <p:grpSp>
        <p:nvGrpSpPr>
          <p:cNvPr id="384" name="Group 384"/>
          <p:cNvGrpSpPr/>
          <p:nvPr/>
        </p:nvGrpSpPr>
        <p:grpSpPr>
          <a:xfrm>
            <a:off x="259807" y="4536278"/>
            <a:ext cx="9505223" cy="764701"/>
            <a:chOff x="0" y="0"/>
            <a:chExt cx="9505222" cy="764700"/>
          </a:xfrm>
        </p:grpSpPr>
        <p:sp>
          <p:nvSpPr>
            <p:cNvPr id="382" name="Shape 382"/>
            <p:cNvSpPr/>
            <p:nvPr/>
          </p:nvSpPr>
          <p:spPr>
            <a:xfrm>
              <a:off x="0" y="0"/>
              <a:ext cx="9505223" cy="764701"/>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lgn="just"/>
              <a:endParaRPr/>
            </a:p>
          </p:txBody>
        </p:sp>
        <p:sp>
          <p:nvSpPr>
            <p:cNvPr id="383" name="Shape 383"/>
            <p:cNvSpPr/>
            <p:nvPr/>
          </p:nvSpPr>
          <p:spPr>
            <a:xfrm>
              <a:off x="37329" y="56078"/>
              <a:ext cx="9430565" cy="6525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just"/>
            </a:lstStyle>
            <a:p>
              <a:r>
                <a:t>Удобство лямбда-выражения (анонимного метода) состоит в том, что нужный метод можно вызвать с любым количеством аргументов и безо всякого приведения типа</a:t>
              </a:r>
            </a:p>
          </p:txBody>
        </p:sp>
      </p:grpSp>
    </p:spTree>
  </p:cSld>
  <p:clrMapOvr>
    <a:masterClrMapping/>
  </p:clrMapOvr>
  <p:transition spd="slow"/>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4" name="Shape 1564"/>
          <p:cNvSpPr>
            <a:spLocks noGrp="1"/>
          </p:cNvSpPr>
          <p:nvPr>
            <p:ph type="title"/>
          </p:nvPr>
        </p:nvSpPr>
        <p:spPr>
          <a:xfrm>
            <a:off x="249647" y="179342"/>
            <a:ext cx="9599270" cy="365132"/>
          </a:xfrm>
          <a:prstGeom prst="rect">
            <a:avLst/>
          </a:prstGeom>
        </p:spPr>
        <p:txBody>
          <a:bodyPr>
            <a:normAutofit fontScale="90000"/>
          </a:bodyPr>
          <a:lstStyle/>
          <a:p>
            <a:pPr>
              <a:tabLst>
                <a:tab pos="8229600" algn="r"/>
              </a:tabLst>
            </a:pPr>
            <a:r>
              <a:t>Класс Parallel</a:t>
            </a:r>
          </a:p>
        </p:txBody>
      </p:sp>
      <p:grpSp>
        <p:nvGrpSpPr>
          <p:cNvPr id="1567" name="Group 1567"/>
          <p:cNvGrpSpPr/>
          <p:nvPr/>
        </p:nvGrpSpPr>
        <p:grpSpPr>
          <a:xfrm>
            <a:off x="335279" y="762000"/>
            <a:ext cx="9471661" cy="1752600"/>
            <a:chOff x="0" y="0"/>
            <a:chExt cx="9471659" cy="1752600"/>
          </a:xfrm>
        </p:grpSpPr>
        <p:sp>
          <p:nvSpPr>
            <p:cNvPr id="1565" name="Shape 1565"/>
            <p:cNvSpPr/>
            <p:nvPr/>
          </p:nvSpPr>
          <p:spPr>
            <a:xfrm>
              <a:off x="0" y="0"/>
              <a:ext cx="9471660" cy="17526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endParaRPr/>
            </a:p>
          </p:txBody>
        </p:sp>
        <p:sp>
          <p:nvSpPr>
            <p:cNvPr id="1566" name="Shape 1566"/>
            <p:cNvSpPr/>
            <p:nvPr/>
          </p:nvSpPr>
          <p:spPr>
            <a:xfrm>
              <a:off x="85554" y="132080"/>
              <a:ext cx="9300552" cy="1488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r>
                <a:t>PFX предоставляет базовую форму структурного параллелизма с помощью трех методов класса Parallel:</a:t>
              </a:r>
            </a:p>
            <a:p>
              <a:pPr marL="285750" indent="-285750" algn="just">
                <a:buSzPct val="100000"/>
                <a:buFont typeface="Arial"/>
                <a:buChar char="•"/>
              </a:pPr>
              <a:r>
                <a:rPr b="1"/>
                <a:t>Parallel.Invoke</a:t>
              </a:r>
              <a:r>
                <a:t>: выполняет параллельно массив делегатов</a:t>
              </a:r>
            </a:p>
            <a:p>
              <a:pPr marL="285750" indent="-285750" algn="just">
                <a:buSzPct val="100000"/>
                <a:buFont typeface="Arial"/>
                <a:buChar char="•"/>
              </a:pPr>
              <a:r>
                <a:rPr b="1"/>
                <a:t>Parallel.For</a:t>
              </a:r>
              <a:r>
                <a:t>: параллельный эквивалент цикла for</a:t>
              </a:r>
            </a:p>
            <a:p>
              <a:pPr marL="285750" indent="-285750" algn="just">
                <a:buSzPct val="100000"/>
                <a:buFont typeface="Arial"/>
                <a:buChar char="•"/>
              </a:pPr>
              <a:r>
                <a:rPr b="1"/>
                <a:t>Parallel.ForEach</a:t>
              </a:r>
              <a:r>
                <a:t>: параллельный эквивалент цикла foreach</a:t>
              </a:r>
            </a:p>
          </p:txBody>
        </p:sp>
      </p:grpSp>
      <p:grpSp>
        <p:nvGrpSpPr>
          <p:cNvPr id="1570" name="Group 1570"/>
          <p:cNvGrpSpPr/>
          <p:nvPr/>
        </p:nvGrpSpPr>
        <p:grpSpPr>
          <a:xfrm>
            <a:off x="335279" y="2679700"/>
            <a:ext cx="9471661" cy="1587500"/>
            <a:chOff x="0" y="0"/>
            <a:chExt cx="9471659" cy="1587500"/>
          </a:xfrm>
        </p:grpSpPr>
        <p:sp>
          <p:nvSpPr>
            <p:cNvPr id="1568" name="Shape 1568"/>
            <p:cNvSpPr/>
            <p:nvPr/>
          </p:nvSpPr>
          <p:spPr>
            <a:xfrm>
              <a:off x="0" y="0"/>
              <a:ext cx="9471660" cy="15875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endParaRPr/>
            </a:p>
          </p:txBody>
        </p:sp>
        <p:sp>
          <p:nvSpPr>
            <p:cNvPr id="1569" name="Shape 1569"/>
            <p:cNvSpPr/>
            <p:nvPr/>
          </p:nvSpPr>
          <p:spPr>
            <a:xfrm>
              <a:off x="77494" y="189230"/>
              <a:ext cx="9316672" cy="1209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r>
                <a:t>Все три метода блокируют управление до окончания выполнения всех действий</a:t>
              </a:r>
            </a:p>
            <a:p>
              <a:pPr algn="just"/>
              <a:r>
                <a:t>При возникновении необработанного исключения оставшиеся рабочие потоки прекращают выполнение после завершения обработки текущего элемента, и исключение (или исключения), завернутое в AggregationException, передается вызывающему коду</a:t>
              </a:r>
            </a:p>
          </p:txBody>
        </p:sp>
      </p:grpSp>
    </p:spTree>
  </p:cSld>
  <p:clrMapOvr>
    <a:masterClrMapping/>
  </p:clrMapOvr>
  <p:transition spd="slow"/>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2" name="Shape 1572"/>
          <p:cNvSpPr>
            <a:spLocks noGrp="1"/>
          </p:cNvSpPr>
          <p:nvPr>
            <p:ph type="title"/>
          </p:nvPr>
        </p:nvSpPr>
        <p:spPr>
          <a:xfrm>
            <a:off x="249647" y="179342"/>
            <a:ext cx="9599270" cy="365132"/>
          </a:xfrm>
          <a:prstGeom prst="rect">
            <a:avLst/>
          </a:prstGeom>
        </p:spPr>
        <p:txBody>
          <a:bodyPr>
            <a:normAutofit fontScale="90000"/>
          </a:bodyPr>
          <a:lstStyle/>
          <a:p>
            <a:pPr>
              <a:tabLst>
                <a:tab pos="8229600" algn="r"/>
              </a:tabLst>
            </a:pPr>
            <a:r>
              <a:t>Класс Parallel. Parallel.Invoke</a:t>
            </a:r>
          </a:p>
        </p:txBody>
      </p:sp>
      <p:grpSp>
        <p:nvGrpSpPr>
          <p:cNvPr id="1575" name="Group 1575"/>
          <p:cNvGrpSpPr/>
          <p:nvPr/>
        </p:nvGrpSpPr>
        <p:grpSpPr>
          <a:xfrm>
            <a:off x="335279" y="762000"/>
            <a:ext cx="9471661" cy="876300"/>
            <a:chOff x="0" y="0"/>
            <a:chExt cx="9471659" cy="876300"/>
          </a:xfrm>
        </p:grpSpPr>
        <p:sp>
          <p:nvSpPr>
            <p:cNvPr id="1573" name="Shape 1573"/>
            <p:cNvSpPr/>
            <p:nvPr/>
          </p:nvSpPr>
          <p:spPr>
            <a:xfrm>
              <a:off x="0" y="0"/>
              <a:ext cx="9471660" cy="8763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endParaRPr/>
            </a:p>
          </p:txBody>
        </p:sp>
        <p:sp>
          <p:nvSpPr>
            <p:cNvPr id="1574" name="Shape 1574"/>
            <p:cNvSpPr/>
            <p:nvPr/>
          </p:nvSpPr>
          <p:spPr>
            <a:xfrm>
              <a:off x="42776" y="113030"/>
              <a:ext cx="9386108"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lstStyle>
            <a:p>
              <a:r>
                <a:t>Метод Parallel.Invoke выполняет массив делегатов типа Action параллельно, и затем ожидает их завершения</a:t>
              </a:r>
            </a:p>
          </p:txBody>
        </p:sp>
      </p:grpSp>
      <p:grpSp>
        <p:nvGrpSpPr>
          <p:cNvPr id="1578" name="Group 1578"/>
          <p:cNvGrpSpPr/>
          <p:nvPr/>
        </p:nvGrpSpPr>
        <p:grpSpPr>
          <a:xfrm>
            <a:off x="335280" y="1752600"/>
            <a:ext cx="9471660" cy="827517"/>
            <a:chOff x="0" y="0"/>
            <a:chExt cx="9471659" cy="827516"/>
          </a:xfrm>
        </p:grpSpPr>
        <p:sp>
          <p:nvSpPr>
            <p:cNvPr id="1576" name="Shape 1576"/>
            <p:cNvSpPr/>
            <p:nvPr/>
          </p:nvSpPr>
          <p:spPr>
            <a:xfrm>
              <a:off x="0" y="0"/>
              <a:ext cx="9471660" cy="827517"/>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pPr>
                <a:spcBef>
                  <a:spcPts val="1000"/>
                </a:spcBef>
                <a:defRPr sz="1600"/>
              </a:pPr>
              <a:endParaRPr/>
            </a:p>
          </p:txBody>
        </p:sp>
        <p:sp>
          <p:nvSpPr>
            <p:cNvPr id="1577" name="Shape 1577"/>
            <p:cNvSpPr/>
            <p:nvPr/>
          </p:nvSpPr>
          <p:spPr>
            <a:xfrm>
              <a:off x="0" y="187088"/>
              <a:ext cx="9471660" cy="2980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spcBef>
                  <a:spcPts val="1000"/>
                </a:spcBef>
              </a:pPr>
              <a:r>
                <a:rPr sz="1600">
                  <a:latin typeface="Consolas"/>
                  <a:ea typeface="Consolas"/>
                  <a:cs typeface="Consolas"/>
                  <a:sym typeface="Consolas"/>
                </a:rPr>
                <a:t> </a:t>
              </a:r>
              <a:r>
                <a:rPr sz="1600">
                  <a:solidFill>
                    <a:srgbClr val="0000FF"/>
                  </a:solidFill>
                  <a:latin typeface="Consolas"/>
                  <a:ea typeface="Consolas"/>
                  <a:cs typeface="Consolas"/>
                  <a:sym typeface="Consolas"/>
                </a:rPr>
                <a:t>public</a:t>
              </a:r>
              <a:r>
                <a:rPr sz="1600">
                  <a:latin typeface="Consolas"/>
                  <a:ea typeface="Consolas"/>
                  <a:cs typeface="Consolas"/>
                  <a:sym typeface="Consolas"/>
                </a:rPr>
                <a:t> </a:t>
              </a:r>
              <a:r>
                <a:rPr sz="1600">
                  <a:solidFill>
                    <a:srgbClr val="0000FF"/>
                  </a:solidFill>
                  <a:latin typeface="Consolas"/>
                  <a:ea typeface="Consolas"/>
                  <a:cs typeface="Consolas"/>
                  <a:sym typeface="Consolas"/>
                </a:rPr>
                <a:t>static</a:t>
              </a:r>
              <a:r>
                <a:rPr sz="1600">
                  <a:latin typeface="Consolas"/>
                  <a:ea typeface="Consolas"/>
                  <a:cs typeface="Consolas"/>
                  <a:sym typeface="Consolas"/>
                </a:rPr>
                <a:t> </a:t>
              </a:r>
              <a:r>
                <a:rPr sz="1600">
                  <a:solidFill>
                    <a:srgbClr val="0000FF"/>
                  </a:solidFill>
                  <a:latin typeface="Consolas"/>
                  <a:ea typeface="Consolas"/>
                  <a:cs typeface="Consolas"/>
                  <a:sym typeface="Consolas"/>
                </a:rPr>
                <a:t>void</a:t>
              </a:r>
              <a:r>
                <a:rPr sz="1600">
                  <a:latin typeface="Consolas"/>
                  <a:ea typeface="Consolas"/>
                  <a:cs typeface="Consolas"/>
                  <a:sym typeface="Consolas"/>
                </a:rPr>
                <a:t> Invoke(</a:t>
              </a:r>
              <a:r>
                <a:rPr sz="1600">
                  <a:solidFill>
                    <a:srgbClr val="0000FF"/>
                  </a:solidFill>
                  <a:latin typeface="Consolas"/>
                  <a:ea typeface="Consolas"/>
                  <a:cs typeface="Consolas"/>
                  <a:sym typeface="Consolas"/>
                </a:rPr>
                <a:t>params</a:t>
              </a:r>
              <a:r>
                <a:rPr sz="1600">
                  <a:latin typeface="Consolas"/>
                  <a:ea typeface="Consolas"/>
                  <a:cs typeface="Consolas"/>
                  <a:sym typeface="Consolas"/>
                </a:rPr>
                <a:t> Action[] actions); </a:t>
              </a:r>
            </a:p>
          </p:txBody>
        </p:sp>
      </p:grpSp>
      <p:grpSp>
        <p:nvGrpSpPr>
          <p:cNvPr id="1581" name="Group 1581"/>
          <p:cNvGrpSpPr/>
          <p:nvPr/>
        </p:nvGrpSpPr>
        <p:grpSpPr>
          <a:xfrm>
            <a:off x="335280" y="2743199"/>
            <a:ext cx="9471660" cy="1354120"/>
            <a:chOff x="0" y="0"/>
            <a:chExt cx="9471659" cy="1354118"/>
          </a:xfrm>
        </p:grpSpPr>
        <p:sp>
          <p:nvSpPr>
            <p:cNvPr id="1579" name="Shape 1579"/>
            <p:cNvSpPr/>
            <p:nvPr/>
          </p:nvSpPr>
          <p:spPr>
            <a:xfrm>
              <a:off x="0" y="0"/>
              <a:ext cx="9471660" cy="1354119"/>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pPr>
                <a:defRPr sz="1600"/>
              </a:pPr>
              <a:endParaRPr/>
            </a:p>
          </p:txBody>
        </p:sp>
        <p:sp>
          <p:nvSpPr>
            <p:cNvPr id="1580" name="Shape 1580"/>
            <p:cNvSpPr/>
            <p:nvPr/>
          </p:nvSpPr>
          <p:spPr>
            <a:xfrm>
              <a:off x="0" y="159666"/>
              <a:ext cx="9471660" cy="7806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r>
                <a:rPr sz="1600">
                  <a:latin typeface="Consolas"/>
                  <a:ea typeface="Consolas"/>
                  <a:cs typeface="Consolas"/>
                  <a:sym typeface="Consolas"/>
                </a:rPr>
                <a:t>Parallel.Invoke (</a:t>
              </a:r>
            </a:p>
            <a:p>
              <a:r>
                <a:rPr sz="1600">
                  <a:latin typeface="Consolas"/>
                  <a:ea typeface="Consolas"/>
                  <a:cs typeface="Consolas"/>
                  <a:sym typeface="Consolas"/>
                </a:rPr>
                <a:t>  () =&gt; </a:t>
              </a:r>
              <a:r>
                <a:rPr sz="1600">
                  <a:solidFill>
                    <a:srgbClr val="0000FF"/>
                  </a:solidFill>
                  <a:latin typeface="Consolas"/>
                  <a:ea typeface="Consolas"/>
                  <a:cs typeface="Consolas"/>
                  <a:sym typeface="Consolas"/>
                </a:rPr>
                <a:t>new</a:t>
              </a:r>
              <a:r>
                <a:rPr sz="1600">
                  <a:latin typeface="Consolas"/>
                  <a:ea typeface="Consolas"/>
                  <a:cs typeface="Consolas"/>
                  <a:sym typeface="Consolas"/>
                </a:rPr>
                <a:t> WebClient().DownloadFile (</a:t>
              </a:r>
              <a:r>
                <a:rPr sz="1600">
                  <a:solidFill>
                    <a:srgbClr val="DC1414"/>
                  </a:solidFill>
                  <a:latin typeface="Consolas"/>
                  <a:ea typeface="Consolas"/>
                  <a:cs typeface="Consolas"/>
                  <a:sym typeface="Consolas"/>
                </a:rPr>
                <a:t>"http://www.linqpad.net"</a:t>
              </a:r>
              <a:r>
                <a:rPr sz="1600">
                  <a:latin typeface="Consolas"/>
                  <a:ea typeface="Consolas"/>
                  <a:cs typeface="Consolas"/>
                  <a:sym typeface="Consolas"/>
                </a:rPr>
                <a:t>, </a:t>
              </a:r>
              <a:r>
                <a:rPr sz="1600">
                  <a:solidFill>
                    <a:srgbClr val="DC1414"/>
                  </a:solidFill>
                  <a:latin typeface="Consolas"/>
                  <a:ea typeface="Consolas"/>
                  <a:cs typeface="Consolas"/>
                  <a:sym typeface="Consolas"/>
                </a:rPr>
                <a:t>"lp.html"</a:t>
              </a:r>
              <a:r>
                <a:rPr sz="1600">
                  <a:latin typeface="Consolas"/>
                  <a:ea typeface="Consolas"/>
                  <a:cs typeface="Consolas"/>
                  <a:sym typeface="Consolas"/>
                </a:rPr>
                <a:t>),</a:t>
              </a:r>
            </a:p>
            <a:p>
              <a:r>
                <a:rPr sz="1600">
                  <a:latin typeface="Consolas"/>
                  <a:ea typeface="Consolas"/>
                  <a:cs typeface="Consolas"/>
                  <a:sym typeface="Consolas"/>
                </a:rPr>
                <a:t>  () =&gt; </a:t>
              </a:r>
              <a:r>
                <a:rPr sz="1600">
                  <a:solidFill>
                    <a:srgbClr val="0000FF"/>
                  </a:solidFill>
                  <a:latin typeface="Consolas"/>
                  <a:ea typeface="Consolas"/>
                  <a:cs typeface="Consolas"/>
                  <a:sym typeface="Consolas"/>
                </a:rPr>
                <a:t>new</a:t>
              </a:r>
              <a:r>
                <a:rPr sz="1600">
                  <a:latin typeface="Consolas"/>
                  <a:ea typeface="Consolas"/>
                  <a:cs typeface="Consolas"/>
                  <a:sym typeface="Consolas"/>
                </a:rPr>
                <a:t> WebClient().DownloadFile (</a:t>
              </a:r>
              <a:r>
                <a:rPr sz="1600">
                  <a:solidFill>
                    <a:srgbClr val="DC1414"/>
                  </a:solidFill>
                  <a:latin typeface="Consolas"/>
                  <a:ea typeface="Consolas"/>
                  <a:cs typeface="Consolas"/>
                  <a:sym typeface="Consolas"/>
                </a:rPr>
                <a:t>"http://www.jaoo.dk"</a:t>
              </a:r>
              <a:r>
                <a:rPr sz="1600">
                  <a:latin typeface="Consolas"/>
                  <a:ea typeface="Consolas"/>
                  <a:cs typeface="Consolas"/>
                  <a:sym typeface="Consolas"/>
                </a:rPr>
                <a:t>, </a:t>
              </a:r>
              <a:r>
                <a:rPr sz="1600">
                  <a:solidFill>
                    <a:srgbClr val="DC1414"/>
                  </a:solidFill>
                  <a:latin typeface="Consolas"/>
                  <a:ea typeface="Consolas"/>
                  <a:cs typeface="Consolas"/>
                  <a:sym typeface="Consolas"/>
                </a:rPr>
                <a:t>"jaoo.html"</a:t>
              </a:r>
              <a:r>
                <a:rPr sz="1600">
                  <a:latin typeface="Consolas"/>
                  <a:ea typeface="Consolas"/>
                  <a:cs typeface="Consolas"/>
                  <a:sym typeface="Consolas"/>
                </a:rPr>
                <a:t>));</a:t>
              </a:r>
            </a:p>
          </p:txBody>
        </p:sp>
      </p:grpSp>
      <p:grpSp>
        <p:nvGrpSpPr>
          <p:cNvPr id="1584" name="Group 1584"/>
          <p:cNvGrpSpPr/>
          <p:nvPr/>
        </p:nvGrpSpPr>
        <p:grpSpPr>
          <a:xfrm>
            <a:off x="4358640" y="2438400"/>
            <a:ext cx="5448301" cy="701675"/>
            <a:chOff x="0" y="0"/>
            <a:chExt cx="5448300" cy="701675"/>
          </a:xfrm>
        </p:grpSpPr>
        <p:sp>
          <p:nvSpPr>
            <p:cNvPr id="1582" name="Shape 1582"/>
            <p:cNvSpPr/>
            <p:nvPr/>
          </p:nvSpPr>
          <p:spPr>
            <a:xfrm>
              <a:off x="0" y="0"/>
              <a:ext cx="5448300" cy="701675"/>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ctr"/>
              <a:endParaRPr/>
            </a:p>
          </p:txBody>
        </p:sp>
        <p:sp>
          <p:nvSpPr>
            <p:cNvPr id="1583" name="Shape 1583"/>
            <p:cNvSpPr/>
            <p:nvPr/>
          </p:nvSpPr>
          <p:spPr>
            <a:xfrm>
              <a:off x="34252" y="165417"/>
              <a:ext cx="5379796"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r>
                <a:t>Одновременная загрузка двух Web-страниц</a:t>
              </a:r>
            </a:p>
          </p:txBody>
        </p:sp>
      </p:grpSp>
      <p:grpSp>
        <p:nvGrpSpPr>
          <p:cNvPr id="1587" name="Group 1587"/>
          <p:cNvGrpSpPr/>
          <p:nvPr/>
        </p:nvGrpSpPr>
        <p:grpSpPr>
          <a:xfrm>
            <a:off x="335279" y="4267200"/>
            <a:ext cx="9471661" cy="1371600"/>
            <a:chOff x="0" y="0"/>
            <a:chExt cx="9471659" cy="1371600"/>
          </a:xfrm>
        </p:grpSpPr>
        <p:sp>
          <p:nvSpPr>
            <p:cNvPr id="1585" name="Shape 1585"/>
            <p:cNvSpPr/>
            <p:nvPr/>
          </p:nvSpPr>
          <p:spPr>
            <a:xfrm>
              <a:off x="0" y="0"/>
              <a:ext cx="9471660" cy="13716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endParaRPr/>
            </a:p>
          </p:txBody>
        </p:sp>
        <p:sp>
          <p:nvSpPr>
            <p:cNvPr id="1586" name="Shape 1586"/>
            <p:cNvSpPr/>
            <p:nvPr/>
          </p:nvSpPr>
          <p:spPr>
            <a:xfrm>
              <a:off x="66956" y="81279"/>
              <a:ext cx="9337748" cy="1209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lstStyle>
            <a:p>
              <a:r>
                <a:t>Метод  Parallel.Invoke будет выполняться эффективно, даже если передать ему миллион делегатов. Это связано с тем, что он разбивает большое количество элементов на пачки, которые назначаются набору объектов Task, а не создает по отдельному объекту Task для каждого делегата</a:t>
              </a:r>
            </a:p>
          </p:txBody>
        </p:sp>
      </p:grpSp>
    </p:spTree>
  </p:cSld>
  <p:clrMapOvr>
    <a:masterClrMapping/>
  </p:clrMapOvr>
  <p:transition spd="slow"/>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9" name="Shape 1589"/>
          <p:cNvSpPr>
            <a:spLocks noGrp="1"/>
          </p:cNvSpPr>
          <p:nvPr>
            <p:ph type="title"/>
          </p:nvPr>
        </p:nvSpPr>
        <p:spPr>
          <a:xfrm>
            <a:off x="249647" y="179342"/>
            <a:ext cx="9599270" cy="365132"/>
          </a:xfrm>
          <a:prstGeom prst="rect">
            <a:avLst/>
          </a:prstGeom>
        </p:spPr>
        <p:txBody>
          <a:bodyPr>
            <a:normAutofit fontScale="90000"/>
          </a:bodyPr>
          <a:lstStyle/>
          <a:p>
            <a:pPr>
              <a:tabLst>
                <a:tab pos="8229600" algn="r"/>
              </a:tabLst>
            </a:pPr>
            <a:r>
              <a:t>Класс Parallel. Parallel.Invoke</a:t>
            </a:r>
          </a:p>
        </p:txBody>
      </p:sp>
      <p:grpSp>
        <p:nvGrpSpPr>
          <p:cNvPr id="1592" name="Group 1592"/>
          <p:cNvGrpSpPr/>
          <p:nvPr/>
        </p:nvGrpSpPr>
        <p:grpSpPr>
          <a:xfrm>
            <a:off x="335279" y="762000"/>
            <a:ext cx="9471661" cy="838200"/>
            <a:chOff x="0" y="0"/>
            <a:chExt cx="9471659" cy="838200"/>
          </a:xfrm>
        </p:grpSpPr>
        <p:sp>
          <p:nvSpPr>
            <p:cNvPr id="1590" name="Shape 1590"/>
            <p:cNvSpPr/>
            <p:nvPr/>
          </p:nvSpPr>
          <p:spPr>
            <a:xfrm>
              <a:off x="0" y="0"/>
              <a:ext cx="9471660" cy="8382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endParaRPr/>
            </a:p>
          </p:txBody>
        </p:sp>
        <p:sp>
          <p:nvSpPr>
            <p:cNvPr id="1591" name="Shape 1591"/>
            <p:cNvSpPr/>
            <p:nvPr/>
          </p:nvSpPr>
          <p:spPr>
            <a:xfrm>
              <a:off x="40918" y="93980"/>
              <a:ext cx="9389824"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lstStyle>
            <a:p>
              <a:r>
                <a:t>При использовании всех методов класса Parallel ответственность за объединение результатов лежит на разработчике (безопасность потоков)</a:t>
              </a:r>
            </a:p>
          </p:txBody>
        </p:sp>
      </p:grpSp>
      <p:grpSp>
        <p:nvGrpSpPr>
          <p:cNvPr id="1595" name="Group 1595"/>
          <p:cNvGrpSpPr/>
          <p:nvPr/>
        </p:nvGrpSpPr>
        <p:grpSpPr>
          <a:xfrm>
            <a:off x="335280" y="1828800"/>
            <a:ext cx="9471660" cy="1655034"/>
            <a:chOff x="0" y="0"/>
            <a:chExt cx="9471659" cy="1655033"/>
          </a:xfrm>
        </p:grpSpPr>
        <p:sp>
          <p:nvSpPr>
            <p:cNvPr id="1593" name="Shape 1593"/>
            <p:cNvSpPr/>
            <p:nvPr/>
          </p:nvSpPr>
          <p:spPr>
            <a:xfrm>
              <a:off x="0" y="0"/>
              <a:ext cx="9471660" cy="1655034"/>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pPr>
                <a:defRPr sz="1600"/>
              </a:pPr>
              <a:endParaRPr/>
            </a:p>
          </p:txBody>
        </p:sp>
        <p:sp>
          <p:nvSpPr>
            <p:cNvPr id="1594" name="Shape 1594"/>
            <p:cNvSpPr/>
            <p:nvPr/>
          </p:nvSpPr>
          <p:spPr>
            <a:xfrm>
              <a:off x="0" y="161233"/>
              <a:ext cx="9471660" cy="10219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r>
                <a:rPr sz="1600">
                  <a:solidFill>
                    <a:srgbClr val="0000FF"/>
                  </a:solidFill>
                  <a:latin typeface="Consolas"/>
                  <a:ea typeface="Consolas"/>
                  <a:cs typeface="Consolas"/>
                  <a:sym typeface="Consolas"/>
                </a:rPr>
                <a:t>var</a:t>
              </a:r>
              <a:r>
                <a:rPr sz="1600">
                  <a:latin typeface="Consolas"/>
                  <a:ea typeface="Consolas"/>
                  <a:cs typeface="Consolas"/>
                  <a:sym typeface="Consolas"/>
                </a:rPr>
                <a:t> data = </a:t>
              </a:r>
              <a:r>
                <a:rPr sz="1600">
                  <a:solidFill>
                    <a:srgbClr val="0000FF"/>
                  </a:solidFill>
                  <a:latin typeface="Consolas"/>
                  <a:ea typeface="Consolas"/>
                  <a:cs typeface="Consolas"/>
                  <a:sym typeface="Consolas"/>
                </a:rPr>
                <a:t>new</a:t>
              </a:r>
              <a:r>
                <a:rPr sz="1600">
                  <a:latin typeface="Consolas"/>
                  <a:ea typeface="Consolas"/>
                  <a:cs typeface="Consolas"/>
                  <a:sym typeface="Consolas"/>
                </a:rPr>
                <a:t> List&lt;</a:t>
              </a:r>
              <a:r>
                <a:rPr sz="1600">
                  <a:solidFill>
                    <a:srgbClr val="0000FF"/>
                  </a:solidFill>
                  <a:latin typeface="Consolas"/>
                  <a:ea typeface="Consolas"/>
                  <a:cs typeface="Consolas"/>
                  <a:sym typeface="Consolas"/>
                </a:rPr>
                <a:t>string</a:t>
              </a:r>
              <a:r>
                <a:rPr sz="1600">
                  <a:latin typeface="Consolas"/>
                  <a:ea typeface="Consolas"/>
                  <a:cs typeface="Consolas"/>
                  <a:sym typeface="Consolas"/>
                </a:rPr>
                <a:t>&gt;();</a:t>
              </a:r>
            </a:p>
            <a:p>
              <a:r>
                <a:rPr sz="1600">
                  <a:latin typeface="Consolas"/>
                  <a:ea typeface="Consolas"/>
                  <a:cs typeface="Consolas"/>
                  <a:sym typeface="Consolas"/>
                </a:rPr>
                <a:t>Parallel.Invoke (</a:t>
              </a:r>
            </a:p>
            <a:p>
              <a:r>
                <a:rPr sz="1600">
                  <a:latin typeface="Consolas"/>
                  <a:ea typeface="Consolas"/>
                  <a:cs typeface="Consolas"/>
                  <a:sym typeface="Consolas"/>
                </a:rPr>
                <a:t> () =&gt; </a:t>
              </a:r>
              <a:r>
                <a:rPr sz="1600" b="1">
                  <a:latin typeface="Consolas"/>
                  <a:ea typeface="Consolas"/>
                  <a:cs typeface="Consolas"/>
                  <a:sym typeface="Consolas"/>
                </a:rPr>
                <a:t>data.Add</a:t>
              </a:r>
              <a:r>
                <a:rPr sz="1600">
                  <a:latin typeface="Consolas"/>
                  <a:ea typeface="Consolas"/>
                  <a:cs typeface="Consolas"/>
                  <a:sym typeface="Consolas"/>
                </a:rPr>
                <a:t> (</a:t>
              </a:r>
              <a:r>
                <a:rPr sz="1600">
                  <a:solidFill>
                    <a:srgbClr val="0000FF"/>
                  </a:solidFill>
                  <a:latin typeface="Consolas"/>
                  <a:ea typeface="Consolas"/>
                  <a:cs typeface="Consolas"/>
                  <a:sym typeface="Consolas"/>
                </a:rPr>
                <a:t>new</a:t>
              </a:r>
              <a:r>
                <a:rPr sz="1600">
                  <a:latin typeface="Consolas"/>
                  <a:ea typeface="Consolas"/>
                  <a:cs typeface="Consolas"/>
                  <a:sym typeface="Consolas"/>
                </a:rPr>
                <a:t> WebClient().DownloadString (</a:t>
              </a:r>
              <a:r>
                <a:rPr sz="1600">
                  <a:solidFill>
                    <a:srgbClr val="DC1414"/>
                  </a:solidFill>
                  <a:latin typeface="Consolas"/>
                  <a:ea typeface="Consolas"/>
                  <a:cs typeface="Consolas"/>
                  <a:sym typeface="Consolas"/>
                </a:rPr>
                <a:t>"http://www.foo.com"</a:t>
              </a:r>
              <a:r>
                <a:rPr sz="1600">
                  <a:latin typeface="Consolas"/>
                  <a:ea typeface="Consolas"/>
                  <a:cs typeface="Consolas"/>
                  <a:sym typeface="Consolas"/>
                </a:rPr>
                <a:t>)),</a:t>
              </a:r>
            </a:p>
            <a:p>
              <a:r>
                <a:rPr sz="1600">
                  <a:latin typeface="Consolas"/>
                  <a:ea typeface="Consolas"/>
                  <a:cs typeface="Consolas"/>
                  <a:sym typeface="Consolas"/>
                </a:rPr>
                <a:t> () =&gt; </a:t>
              </a:r>
              <a:r>
                <a:rPr sz="1600" b="1">
                  <a:latin typeface="Consolas"/>
                  <a:ea typeface="Consolas"/>
                  <a:cs typeface="Consolas"/>
                  <a:sym typeface="Consolas"/>
                </a:rPr>
                <a:t>data.Add</a:t>
              </a:r>
              <a:r>
                <a:rPr sz="1600">
                  <a:latin typeface="Consolas"/>
                  <a:ea typeface="Consolas"/>
                  <a:cs typeface="Consolas"/>
                  <a:sym typeface="Consolas"/>
                </a:rPr>
                <a:t> (</a:t>
              </a:r>
              <a:r>
                <a:rPr sz="1600">
                  <a:solidFill>
                    <a:srgbClr val="0000FF"/>
                  </a:solidFill>
                  <a:latin typeface="Consolas"/>
                  <a:ea typeface="Consolas"/>
                  <a:cs typeface="Consolas"/>
                  <a:sym typeface="Consolas"/>
                </a:rPr>
                <a:t>new</a:t>
              </a:r>
              <a:r>
                <a:rPr sz="1600">
                  <a:latin typeface="Consolas"/>
                  <a:ea typeface="Consolas"/>
                  <a:cs typeface="Consolas"/>
                  <a:sym typeface="Consolas"/>
                </a:rPr>
                <a:t> WebClient().DownloadString (</a:t>
              </a:r>
              <a:r>
                <a:rPr sz="1600">
                  <a:solidFill>
                    <a:srgbClr val="DC1414"/>
                  </a:solidFill>
                  <a:latin typeface="Consolas"/>
                  <a:ea typeface="Consolas"/>
                  <a:cs typeface="Consolas"/>
                  <a:sym typeface="Consolas"/>
                </a:rPr>
                <a:t>"http://www.far.com"</a:t>
              </a:r>
              <a:r>
                <a:rPr sz="1600">
                  <a:latin typeface="Consolas"/>
                  <a:ea typeface="Consolas"/>
                  <a:cs typeface="Consolas"/>
                  <a:sym typeface="Consolas"/>
                </a:rPr>
                <a:t>)));</a:t>
              </a:r>
            </a:p>
          </p:txBody>
        </p:sp>
      </p:grpSp>
      <p:grpSp>
        <p:nvGrpSpPr>
          <p:cNvPr id="1598" name="Group 1598"/>
          <p:cNvGrpSpPr/>
          <p:nvPr/>
        </p:nvGrpSpPr>
        <p:grpSpPr>
          <a:xfrm>
            <a:off x="5196840" y="1752600"/>
            <a:ext cx="4610101" cy="701676"/>
            <a:chOff x="0" y="0"/>
            <a:chExt cx="4610100" cy="701675"/>
          </a:xfrm>
        </p:grpSpPr>
        <p:sp>
          <p:nvSpPr>
            <p:cNvPr id="1596" name="Shape 1596"/>
            <p:cNvSpPr/>
            <p:nvPr/>
          </p:nvSpPr>
          <p:spPr>
            <a:xfrm>
              <a:off x="0" y="0"/>
              <a:ext cx="4610100" cy="701675"/>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ctr"/>
              <a:endParaRPr/>
            </a:p>
          </p:txBody>
        </p:sp>
        <p:sp>
          <p:nvSpPr>
            <p:cNvPr id="1597" name="Shape 1597"/>
            <p:cNvSpPr/>
            <p:nvPr/>
          </p:nvSpPr>
          <p:spPr>
            <a:xfrm>
              <a:off x="34252" y="165417"/>
              <a:ext cx="4541596"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lstStyle>
            <a:p>
              <a:r>
                <a:t>Код не является потокобезопасным</a:t>
              </a:r>
            </a:p>
          </p:txBody>
        </p:sp>
      </p:grpSp>
      <p:grpSp>
        <p:nvGrpSpPr>
          <p:cNvPr id="1601" name="Group 1601"/>
          <p:cNvGrpSpPr/>
          <p:nvPr/>
        </p:nvGrpSpPr>
        <p:grpSpPr>
          <a:xfrm>
            <a:off x="335279" y="3657600"/>
            <a:ext cx="9387842" cy="701675"/>
            <a:chOff x="0" y="0"/>
            <a:chExt cx="9387840" cy="701675"/>
          </a:xfrm>
        </p:grpSpPr>
        <p:sp>
          <p:nvSpPr>
            <p:cNvPr id="1599" name="Shape 1599"/>
            <p:cNvSpPr/>
            <p:nvPr/>
          </p:nvSpPr>
          <p:spPr>
            <a:xfrm>
              <a:off x="0" y="0"/>
              <a:ext cx="9387841" cy="701675"/>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endParaRPr/>
            </a:p>
          </p:txBody>
        </p:sp>
        <p:sp>
          <p:nvSpPr>
            <p:cNvPr id="1600" name="Shape 1600"/>
            <p:cNvSpPr/>
            <p:nvPr/>
          </p:nvSpPr>
          <p:spPr>
            <a:xfrm>
              <a:off x="34252" y="165417"/>
              <a:ext cx="9319336"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r>
                <a:t>Решение  - потокобезопасная коллекция ConcurrentBag</a:t>
              </a:r>
            </a:p>
          </p:txBody>
        </p:sp>
      </p:grpSp>
    </p:spTree>
  </p:cSld>
  <p:clrMapOvr>
    <a:masterClrMapping/>
  </p:clrMapOvr>
  <p:transition spd="slow"/>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3" name="Shape 1603"/>
          <p:cNvSpPr>
            <a:spLocks noGrp="1"/>
          </p:cNvSpPr>
          <p:nvPr>
            <p:ph type="title"/>
          </p:nvPr>
        </p:nvSpPr>
        <p:spPr>
          <a:xfrm>
            <a:off x="249647" y="179342"/>
            <a:ext cx="9599270" cy="365132"/>
          </a:xfrm>
          <a:prstGeom prst="rect">
            <a:avLst/>
          </a:prstGeom>
        </p:spPr>
        <p:txBody>
          <a:bodyPr>
            <a:normAutofit fontScale="90000"/>
          </a:bodyPr>
          <a:lstStyle/>
          <a:p>
            <a:pPr>
              <a:tabLst>
                <a:tab pos="8229600" algn="r"/>
              </a:tabLst>
            </a:pPr>
            <a:r>
              <a:t>Класс Parallel. Parallel.Invoke</a:t>
            </a:r>
          </a:p>
        </p:txBody>
      </p:sp>
      <p:grpSp>
        <p:nvGrpSpPr>
          <p:cNvPr id="1606" name="Group 1606"/>
          <p:cNvGrpSpPr/>
          <p:nvPr/>
        </p:nvGrpSpPr>
        <p:grpSpPr>
          <a:xfrm>
            <a:off x="335279" y="762000"/>
            <a:ext cx="9471661" cy="838200"/>
            <a:chOff x="0" y="0"/>
            <a:chExt cx="9471659" cy="838200"/>
          </a:xfrm>
        </p:grpSpPr>
        <p:sp>
          <p:nvSpPr>
            <p:cNvPr id="1604" name="Shape 1604"/>
            <p:cNvSpPr/>
            <p:nvPr/>
          </p:nvSpPr>
          <p:spPr>
            <a:xfrm>
              <a:off x="0" y="0"/>
              <a:ext cx="9471660" cy="8382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endParaRPr/>
            </a:p>
          </p:txBody>
        </p:sp>
        <p:sp>
          <p:nvSpPr>
            <p:cNvPr id="1605" name="Shape 1605"/>
            <p:cNvSpPr/>
            <p:nvPr/>
          </p:nvSpPr>
          <p:spPr>
            <a:xfrm>
              <a:off x="40918" y="93980"/>
              <a:ext cx="9389824"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lstStyle>
            <a:p>
              <a:r>
                <a:t>Существует перегруженная версия метода Parallel.Invoke, которая принимает объект класса ParallelOptions</a:t>
              </a:r>
            </a:p>
          </p:txBody>
        </p:sp>
      </p:grpSp>
      <p:grpSp>
        <p:nvGrpSpPr>
          <p:cNvPr id="1609" name="Group 1609"/>
          <p:cNvGrpSpPr/>
          <p:nvPr/>
        </p:nvGrpSpPr>
        <p:grpSpPr>
          <a:xfrm>
            <a:off x="335280" y="1828800"/>
            <a:ext cx="9471660" cy="1128433"/>
            <a:chOff x="0" y="0"/>
            <a:chExt cx="9471659" cy="1128431"/>
          </a:xfrm>
        </p:grpSpPr>
        <p:sp>
          <p:nvSpPr>
            <p:cNvPr id="1607" name="Shape 1607"/>
            <p:cNvSpPr/>
            <p:nvPr/>
          </p:nvSpPr>
          <p:spPr>
            <a:xfrm>
              <a:off x="0" y="0"/>
              <a:ext cx="9471660" cy="1128433"/>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pPr>
                <a:defRPr sz="1600"/>
              </a:pPr>
              <a:endParaRPr/>
            </a:p>
          </p:txBody>
        </p:sp>
        <p:sp>
          <p:nvSpPr>
            <p:cNvPr id="1608" name="Shape 1608"/>
            <p:cNvSpPr/>
            <p:nvPr/>
          </p:nvSpPr>
          <p:spPr>
            <a:xfrm>
              <a:off x="0" y="188654"/>
              <a:ext cx="9471660" cy="5393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r>
                <a:rPr sz="1600">
                  <a:solidFill>
                    <a:srgbClr val="0000FF"/>
                  </a:solidFill>
                  <a:latin typeface="Consolas"/>
                  <a:ea typeface="Consolas"/>
                  <a:cs typeface="Consolas"/>
                  <a:sym typeface="Consolas"/>
                </a:rPr>
                <a:t>public</a:t>
              </a:r>
              <a:r>
                <a:rPr sz="1600">
                  <a:latin typeface="Consolas"/>
                  <a:ea typeface="Consolas"/>
                  <a:cs typeface="Consolas"/>
                  <a:sym typeface="Consolas"/>
                </a:rPr>
                <a:t> </a:t>
              </a:r>
              <a:r>
                <a:rPr sz="1600">
                  <a:solidFill>
                    <a:srgbClr val="0000FF"/>
                  </a:solidFill>
                  <a:latin typeface="Consolas"/>
                  <a:ea typeface="Consolas"/>
                  <a:cs typeface="Consolas"/>
                  <a:sym typeface="Consolas"/>
                </a:rPr>
                <a:t>static</a:t>
              </a:r>
              <a:r>
                <a:rPr sz="1600">
                  <a:latin typeface="Consolas"/>
                  <a:ea typeface="Consolas"/>
                  <a:cs typeface="Consolas"/>
                  <a:sym typeface="Consolas"/>
                </a:rPr>
                <a:t> </a:t>
              </a:r>
              <a:r>
                <a:rPr sz="1600">
                  <a:solidFill>
                    <a:srgbClr val="0000FF"/>
                  </a:solidFill>
                  <a:latin typeface="Consolas"/>
                  <a:ea typeface="Consolas"/>
                  <a:cs typeface="Consolas"/>
                  <a:sym typeface="Consolas"/>
                </a:rPr>
                <a:t>void</a:t>
              </a:r>
              <a:r>
                <a:rPr sz="1600">
                  <a:latin typeface="Consolas"/>
                  <a:ea typeface="Consolas"/>
                  <a:cs typeface="Consolas"/>
                  <a:sym typeface="Consolas"/>
                </a:rPr>
                <a:t> Invoke (ParallelOptions options,</a:t>
              </a:r>
            </a:p>
            <a:p>
              <a:r>
                <a:rPr sz="1600">
                  <a:latin typeface="Consolas"/>
                  <a:ea typeface="Consolas"/>
                  <a:cs typeface="Consolas"/>
                  <a:sym typeface="Consolas"/>
                </a:rPr>
                <a:t>                           </a:t>
              </a:r>
              <a:r>
                <a:rPr sz="1600">
                  <a:solidFill>
                    <a:srgbClr val="0000FF"/>
                  </a:solidFill>
                  <a:latin typeface="Consolas"/>
                  <a:ea typeface="Consolas"/>
                  <a:cs typeface="Consolas"/>
                  <a:sym typeface="Consolas"/>
                </a:rPr>
                <a:t>params</a:t>
              </a:r>
              <a:r>
                <a:rPr sz="1600">
                  <a:latin typeface="Consolas"/>
                  <a:ea typeface="Consolas"/>
                  <a:cs typeface="Consolas"/>
                  <a:sym typeface="Consolas"/>
                </a:rPr>
                <a:t> Action[] actions);</a:t>
              </a:r>
            </a:p>
          </p:txBody>
        </p:sp>
      </p:grpSp>
      <p:grpSp>
        <p:nvGrpSpPr>
          <p:cNvPr id="1612" name="Group 1612"/>
          <p:cNvGrpSpPr/>
          <p:nvPr/>
        </p:nvGrpSpPr>
        <p:grpSpPr>
          <a:xfrm>
            <a:off x="335279" y="3124200"/>
            <a:ext cx="9387842" cy="1066800"/>
            <a:chOff x="0" y="0"/>
            <a:chExt cx="9387840" cy="1066800"/>
          </a:xfrm>
        </p:grpSpPr>
        <p:sp>
          <p:nvSpPr>
            <p:cNvPr id="1610" name="Shape 1610"/>
            <p:cNvSpPr/>
            <p:nvPr/>
          </p:nvSpPr>
          <p:spPr>
            <a:xfrm>
              <a:off x="0" y="0"/>
              <a:ext cx="9387841" cy="10668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endParaRPr/>
            </a:p>
          </p:txBody>
        </p:sp>
        <p:sp>
          <p:nvSpPr>
            <p:cNvPr id="1611" name="Shape 1611"/>
            <p:cNvSpPr/>
            <p:nvPr/>
          </p:nvSpPr>
          <p:spPr>
            <a:xfrm>
              <a:off x="52076" y="208280"/>
              <a:ext cx="9283688"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lstStyle>
            <a:p>
              <a:r>
                <a:t>С помощью ParallelOptions можно добавить маркер отмены, ограничить максимальное количество рабочих потоков или указать свой планировщик задач (custom task scheduler)</a:t>
              </a:r>
            </a:p>
          </p:txBody>
        </p:sp>
      </p:grpSp>
      <p:grpSp>
        <p:nvGrpSpPr>
          <p:cNvPr id="1615" name="Group 1615"/>
          <p:cNvGrpSpPr/>
          <p:nvPr/>
        </p:nvGrpSpPr>
        <p:grpSpPr>
          <a:xfrm>
            <a:off x="335279" y="4343400"/>
            <a:ext cx="9387842" cy="1409700"/>
            <a:chOff x="0" y="0"/>
            <a:chExt cx="9387840" cy="1409700"/>
          </a:xfrm>
        </p:grpSpPr>
        <p:sp>
          <p:nvSpPr>
            <p:cNvPr id="1613" name="Shape 1613"/>
            <p:cNvSpPr/>
            <p:nvPr/>
          </p:nvSpPr>
          <p:spPr>
            <a:xfrm>
              <a:off x="0" y="0"/>
              <a:ext cx="9387841" cy="14097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endParaRPr/>
            </a:p>
          </p:txBody>
        </p:sp>
        <p:sp>
          <p:nvSpPr>
            <p:cNvPr id="1614" name="Shape 1614"/>
            <p:cNvSpPr/>
            <p:nvPr/>
          </p:nvSpPr>
          <p:spPr>
            <a:xfrm>
              <a:off x="68815" y="100330"/>
              <a:ext cx="9250210" cy="1209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lstStyle>
            <a:p>
              <a:r>
                <a:t>Использование маркеров отмены полезно, когда число одновременно выполняемых задач превосходит (примерное) количество ядер процессора: при отмене все делегаты, выполнение которых еще не было начато, будут отменены, однако все делегаты, выполнение которых уже начато, продолжат до завершения</a:t>
              </a:r>
            </a:p>
          </p:txBody>
        </p:sp>
      </p:grpSp>
    </p:spTree>
  </p:cSld>
  <p:clrMapOvr>
    <a:masterClrMapping/>
  </p:clrMapOvr>
  <p:transition spd="slow"/>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 name="Shape 1617"/>
          <p:cNvSpPr>
            <a:spLocks noGrp="1"/>
          </p:cNvSpPr>
          <p:nvPr>
            <p:ph type="title"/>
          </p:nvPr>
        </p:nvSpPr>
        <p:spPr>
          <a:xfrm>
            <a:off x="249647" y="179342"/>
            <a:ext cx="9599270" cy="365132"/>
          </a:xfrm>
          <a:prstGeom prst="rect">
            <a:avLst/>
          </a:prstGeom>
        </p:spPr>
        <p:txBody>
          <a:bodyPr>
            <a:normAutofit fontScale="90000"/>
          </a:bodyPr>
          <a:lstStyle/>
          <a:p>
            <a:pPr>
              <a:tabLst>
                <a:tab pos="8229600" algn="r"/>
              </a:tabLst>
            </a:pPr>
            <a:r>
              <a:t>Класс Parallel. Parallel.For и Parallel.ForEach</a:t>
            </a:r>
          </a:p>
        </p:txBody>
      </p:sp>
      <p:grpSp>
        <p:nvGrpSpPr>
          <p:cNvPr id="1620" name="Group 1620"/>
          <p:cNvGrpSpPr/>
          <p:nvPr/>
        </p:nvGrpSpPr>
        <p:grpSpPr>
          <a:xfrm>
            <a:off x="335279" y="762000"/>
            <a:ext cx="9471661" cy="990600"/>
            <a:chOff x="0" y="0"/>
            <a:chExt cx="9471659" cy="990600"/>
          </a:xfrm>
        </p:grpSpPr>
        <p:sp>
          <p:nvSpPr>
            <p:cNvPr id="1618" name="Shape 1618"/>
            <p:cNvSpPr/>
            <p:nvPr/>
          </p:nvSpPr>
          <p:spPr>
            <a:xfrm>
              <a:off x="0" y="0"/>
              <a:ext cx="9471660" cy="9906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endParaRPr/>
            </a:p>
          </p:txBody>
        </p:sp>
        <p:sp>
          <p:nvSpPr>
            <p:cNvPr id="1619" name="Shape 1619"/>
            <p:cNvSpPr/>
            <p:nvPr/>
          </p:nvSpPr>
          <p:spPr>
            <a:xfrm>
              <a:off x="48356" y="30480"/>
              <a:ext cx="9374948" cy="929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lstStyle>
            <a:p>
              <a:r>
                <a:t>Методы Parallel.For и Parallel.ForEach аналогичны C#-операторам цикла for и foreach, за исключением того, что итерирование элементов последовательности происходит параллельно, а не последовательно (упрощенные сигнатуры)</a:t>
              </a:r>
            </a:p>
          </p:txBody>
        </p:sp>
      </p:grpSp>
      <p:grpSp>
        <p:nvGrpSpPr>
          <p:cNvPr id="1623" name="Group 1623"/>
          <p:cNvGrpSpPr/>
          <p:nvPr/>
        </p:nvGrpSpPr>
        <p:grpSpPr>
          <a:xfrm>
            <a:off x="335280" y="1904999"/>
            <a:ext cx="9471660" cy="1880721"/>
            <a:chOff x="0" y="0"/>
            <a:chExt cx="9471659" cy="1880719"/>
          </a:xfrm>
        </p:grpSpPr>
        <p:sp>
          <p:nvSpPr>
            <p:cNvPr id="1621" name="Shape 1621"/>
            <p:cNvSpPr/>
            <p:nvPr/>
          </p:nvSpPr>
          <p:spPr>
            <a:xfrm>
              <a:off x="0" y="0"/>
              <a:ext cx="9471660" cy="1880720"/>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pPr>
                <a:defRPr sz="1600"/>
              </a:pPr>
              <a:endParaRPr/>
            </a:p>
          </p:txBody>
        </p:sp>
        <p:sp>
          <p:nvSpPr>
            <p:cNvPr id="1622" name="Shape 1622"/>
            <p:cNvSpPr/>
            <p:nvPr/>
          </p:nvSpPr>
          <p:spPr>
            <a:xfrm>
              <a:off x="0" y="132245"/>
              <a:ext cx="9471660" cy="12632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r>
                <a:rPr sz="1600">
                  <a:solidFill>
                    <a:srgbClr val="0000FF"/>
                  </a:solidFill>
                  <a:latin typeface="Consolas"/>
                  <a:ea typeface="Consolas"/>
                  <a:cs typeface="Consolas"/>
                  <a:sym typeface="Consolas"/>
                </a:rPr>
                <a:t>public</a:t>
              </a:r>
              <a:r>
                <a:rPr sz="1600">
                  <a:latin typeface="Consolas"/>
                  <a:ea typeface="Consolas"/>
                  <a:cs typeface="Consolas"/>
                  <a:sym typeface="Consolas"/>
                </a:rPr>
                <a:t> </a:t>
              </a:r>
              <a:r>
                <a:rPr sz="1600">
                  <a:solidFill>
                    <a:srgbClr val="0000FF"/>
                  </a:solidFill>
                  <a:latin typeface="Consolas"/>
                  <a:ea typeface="Consolas"/>
                  <a:cs typeface="Consolas"/>
                  <a:sym typeface="Consolas"/>
                </a:rPr>
                <a:t>static</a:t>
              </a:r>
              <a:r>
                <a:rPr sz="1600">
                  <a:latin typeface="Consolas"/>
                  <a:ea typeface="Consolas"/>
                  <a:cs typeface="Consolas"/>
                  <a:sym typeface="Consolas"/>
                </a:rPr>
                <a:t> ParallelLoopResult For(</a:t>
              </a:r>
              <a:r>
                <a:rPr sz="1600">
                  <a:solidFill>
                    <a:srgbClr val="0000FF"/>
                  </a:solidFill>
                  <a:latin typeface="Consolas"/>
                  <a:ea typeface="Consolas"/>
                  <a:cs typeface="Consolas"/>
                  <a:sym typeface="Consolas"/>
                </a:rPr>
                <a:t>int</a:t>
              </a:r>
              <a:r>
                <a:rPr sz="1600">
                  <a:latin typeface="Consolas"/>
                  <a:ea typeface="Consolas"/>
                  <a:cs typeface="Consolas"/>
                  <a:sym typeface="Consolas"/>
                </a:rPr>
                <a:t> fromInclusive, </a:t>
              </a:r>
            </a:p>
            <a:p>
              <a:r>
                <a:rPr sz="1600">
                  <a:latin typeface="Consolas"/>
                  <a:ea typeface="Consolas"/>
                  <a:cs typeface="Consolas"/>
                  <a:sym typeface="Consolas"/>
                </a:rPr>
                <a:t>                                     </a:t>
              </a:r>
              <a:r>
                <a:rPr sz="1600">
                  <a:solidFill>
                    <a:srgbClr val="0000FF"/>
                  </a:solidFill>
                  <a:latin typeface="Consolas"/>
                  <a:ea typeface="Consolas"/>
                  <a:cs typeface="Consolas"/>
                  <a:sym typeface="Consolas"/>
                </a:rPr>
                <a:t>int</a:t>
              </a:r>
              <a:r>
                <a:rPr sz="1600">
                  <a:latin typeface="Consolas"/>
                  <a:ea typeface="Consolas"/>
                  <a:cs typeface="Consolas"/>
                  <a:sym typeface="Consolas"/>
                </a:rPr>
                <a:t> toExclusive, Action&lt;</a:t>
              </a:r>
              <a:r>
                <a:rPr sz="1600">
                  <a:solidFill>
                    <a:srgbClr val="0000FF"/>
                  </a:solidFill>
                  <a:latin typeface="Consolas"/>
                  <a:ea typeface="Consolas"/>
                  <a:cs typeface="Consolas"/>
                  <a:sym typeface="Consolas"/>
                </a:rPr>
                <a:t>int</a:t>
              </a:r>
              <a:r>
                <a:rPr sz="1600">
                  <a:latin typeface="Consolas"/>
                  <a:ea typeface="Consolas"/>
                  <a:cs typeface="Consolas"/>
                  <a:sym typeface="Consolas"/>
                </a:rPr>
                <a:t>&gt; body)</a:t>
              </a:r>
            </a:p>
            <a:p>
              <a:r>
                <a:rPr sz="1600">
                  <a:latin typeface="Consolas"/>
                  <a:ea typeface="Consolas"/>
                  <a:cs typeface="Consolas"/>
                  <a:sym typeface="Consolas"/>
                </a:rPr>
                <a:t> </a:t>
              </a:r>
            </a:p>
            <a:p>
              <a:r>
                <a:rPr sz="1600">
                  <a:solidFill>
                    <a:srgbClr val="0000FF"/>
                  </a:solidFill>
                  <a:latin typeface="Consolas"/>
                  <a:ea typeface="Consolas"/>
                  <a:cs typeface="Consolas"/>
                  <a:sym typeface="Consolas"/>
                </a:rPr>
                <a:t>public</a:t>
              </a:r>
              <a:r>
                <a:rPr sz="1600">
                  <a:latin typeface="Consolas"/>
                  <a:ea typeface="Consolas"/>
                  <a:cs typeface="Consolas"/>
                  <a:sym typeface="Consolas"/>
                </a:rPr>
                <a:t> </a:t>
              </a:r>
              <a:r>
                <a:rPr sz="1600">
                  <a:solidFill>
                    <a:srgbClr val="0000FF"/>
                  </a:solidFill>
                  <a:latin typeface="Consolas"/>
                  <a:ea typeface="Consolas"/>
                  <a:cs typeface="Consolas"/>
                  <a:sym typeface="Consolas"/>
                </a:rPr>
                <a:t>static</a:t>
              </a:r>
              <a:r>
                <a:rPr sz="1600">
                  <a:latin typeface="Consolas"/>
                  <a:ea typeface="Consolas"/>
                  <a:cs typeface="Consolas"/>
                  <a:sym typeface="Consolas"/>
                </a:rPr>
                <a:t> ParallelLoopResult ForEach&lt;TSource&gt;(</a:t>
              </a:r>
            </a:p>
            <a:p>
              <a:r>
                <a:rPr sz="1600">
                  <a:latin typeface="Consolas"/>
                  <a:ea typeface="Consolas"/>
                  <a:cs typeface="Consolas"/>
                  <a:sym typeface="Consolas"/>
                </a:rPr>
                <a:t>                      Enumerable&lt;TSource&gt; source, Action&lt;TSource&gt; body)</a:t>
              </a:r>
            </a:p>
          </p:txBody>
        </p:sp>
      </p:grpSp>
    </p:spTree>
  </p:cSld>
  <p:clrMapOvr>
    <a:masterClrMapping/>
  </p:clrMapOvr>
  <p:transition spd="slow"/>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5" name="Shape 1625"/>
          <p:cNvSpPr>
            <a:spLocks noGrp="1"/>
          </p:cNvSpPr>
          <p:nvPr>
            <p:ph type="title"/>
          </p:nvPr>
        </p:nvSpPr>
        <p:spPr>
          <a:xfrm>
            <a:off x="249647" y="179342"/>
            <a:ext cx="9599270" cy="365132"/>
          </a:xfrm>
          <a:prstGeom prst="rect">
            <a:avLst/>
          </a:prstGeom>
        </p:spPr>
        <p:txBody>
          <a:bodyPr>
            <a:normAutofit fontScale="90000"/>
          </a:bodyPr>
          <a:lstStyle/>
          <a:p>
            <a:pPr>
              <a:tabLst>
                <a:tab pos="8229600" algn="r"/>
              </a:tabLst>
            </a:pPr>
            <a:r>
              <a:t>Класс Parallel. Parallel.For и Parallel.ForEach</a:t>
            </a:r>
          </a:p>
        </p:txBody>
      </p:sp>
      <p:grpSp>
        <p:nvGrpSpPr>
          <p:cNvPr id="1628" name="Group 1628"/>
          <p:cNvGrpSpPr/>
          <p:nvPr/>
        </p:nvGrpSpPr>
        <p:grpSpPr>
          <a:xfrm>
            <a:off x="335279" y="762000"/>
            <a:ext cx="9471661" cy="990600"/>
            <a:chOff x="0" y="0"/>
            <a:chExt cx="9471659" cy="990600"/>
          </a:xfrm>
        </p:grpSpPr>
        <p:sp>
          <p:nvSpPr>
            <p:cNvPr id="1626" name="Shape 1626"/>
            <p:cNvSpPr/>
            <p:nvPr/>
          </p:nvSpPr>
          <p:spPr>
            <a:xfrm>
              <a:off x="0" y="0"/>
              <a:ext cx="9471660" cy="9906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endParaRPr/>
            </a:p>
          </p:txBody>
        </p:sp>
        <p:sp>
          <p:nvSpPr>
            <p:cNvPr id="1627" name="Shape 1627"/>
            <p:cNvSpPr/>
            <p:nvPr/>
          </p:nvSpPr>
          <p:spPr>
            <a:xfrm>
              <a:off x="48356" y="30480"/>
              <a:ext cx="9374948" cy="929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lstStyle>
            <a:p>
              <a:r>
                <a:t>Методы Parallel.For и Parallel.ForEach аналогичны C#-операторам цикла for и foreach, за исключением того, что итерирование элементов последовательности происходит параллельно, а не последовательно. Вот их (упрощенные) сигнатуры</a:t>
              </a:r>
            </a:p>
          </p:txBody>
        </p:sp>
      </p:grpSp>
      <p:grpSp>
        <p:nvGrpSpPr>
          <p:cNvPr id="1631" name="Group 1631"/>
          <p:cNvGrpSpPr/>
          <p:nvPr/>
        </p:nvGrpSpPr>
        <p:grpSpPr>
          <a:xfrm>
            <a:off x="335280" y="1904999"/>
            <a:ext cx="9471660" cy="977976"/>
            <a:chOff x="0" y="0"/>
            <a:chExt cx="9471659" cy="977974"/>
          </a:xfrm>
        </p:grpSpPr>
        <p:sp>
          <p:nvSpPr>
            <p:cNvPr id="1629" name="Shape 1629"/>
            <p:cNvSpPr/>
            <p:nvPr/>
          </p:nvSpPr>
          <p:spPr>
            <a:xfrm>
              <a:off x="0" y="0"/>
              <a:ext cx="9471660" cy="977975"/>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pPr>
                <a:defRPr sz="1600"/>
              </a:pPr>
              <a:endParaRPr/>
            </a:p>
          </p:txBody>
        </p:sp>
        <p:sp>
          <p:nvSpPr>
            <p:cNvPr id="1630" name="Shape 1630"/>
            <p:cNvSpPr/>
            <p:nvPr/>
          </p:nvSpPr>
          <p:spPr>
            <a:xfrm>
              <a:off x="0" y="127546"/>
              <a:ext cx="9471660" cy="5393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r>
                <a:rPr sz="1600">
                  <a:solidFill>
                    <a:srgbClr val="0000FF"/>
                  </a:solidFill>
                  <a:latin typeface="Consolas"/>
                  <a:ea typeface="Consolas"/>
                  <a:cs typeface="Consolas"/>
                  <a:sym typeface="Consolas"/>
                </a:rPr>
                <a:t>for</a:t>
              </a:r>
              <a:r>
                <a:rPr sz="1600">
                  <a:latin typeface="Consolas"/>
                  <a:ea typeface="Consolas"/>
                  <a:cs typeface="Consolas"/>
                  <a:sym typeface="Consolas"/>
                </a:rPr>
                <a:t>(</a:t>
              </a:r>
              <a:r>
                <a:rPr sz="1600">
                  <a:solidFill>
                    <a:srgbClr val="0000FF"/>
                  </a:solidFill>
                  <a:latin typeface="Consolas"/>
                  <a:ea typeface="Consolas"/>
                  <a:cs typeface="Consolas"/>
                  <a:sym typeface="Consolas"/>
                </a:rPr>
                <a:t>int</a:t>
              </a:r>
              <a:r>
                <a:rPr sz="1600">
                  <a:latin typeface="Consolas"/>
                  <a:ea typeface="Consolas"/>
                  <a:cs typeface="Consolas"/>
                  <a:sym typeface="Consolas"/>
                </a:rPr>
                <a:t> i = </a:t>
              </a:r>
              <a:r>
                <a:rPr sz="1600">
                  <a:solidFill>
                    <a:srgbClr val="C81EFA"/>
                  </a:solidFill>
                  <a:latin typeface="Consolas"/>
                  <a:ea typeface="Consolas"/>
                  <a:cs typeface="Consolas"/>
                  <a:sym typeface="Consolas"/>
                </a:rPr>
                <a:t>0</a:t>
              </a:r>
              <a:r>
                <a:rPr sz="1600">
                  <a:latin typeface="Consolas"/>
                  <a:ea typeface="Consolas"/>
                  <a:cs typeface="Consolas"/>
                  <a:sym typeface="Consolas"/>
                </a:rPr>
                <a:t>; i &lt; </a:t>
              </a:r>
              <a:r>
                <a:rPr sz="1600">
                  <a:solidFill>
                    <a:srgbClr val="C81EFA"/>
                  </a:solidFill>
                  <a:latin typeface="Consolas"/>
                  <a:ea typeface="Consolas"/>
                  <a:cs typeface="Consolas"/>
                  <a:sym typeface="Consolas"/>
                </a:rPr>
                <a:t>100</a:t>
              </a:r>
              <a:r>
                <a:rPr sz="1600">
                  <a:latin typeface="Consolas"/>
                  <a:ea typeface="Consolas"/>
                  <a:cs typeface="Consolas"/>
                  <a:sym typeface="Consolas"/>
                </a:rPr>
                <a:t>; i++)</a:t>
              </a:r>
            </a:p>
            <a:p>
              <a:r>
                <a:rPr sz="1600">
                  <a:latin typeface="Consolas"/>
                  <a:ea typeface="Consolas"/>
                  <a:cs typeface="Consolas"/>
                  <a:sym typeface="Consolas"/>
                </a:rPr>
                <a:t>  Foo (i);</a:t>
              </a:r>
            </a:p>
          </p:txBody>
        </p:sp>
      </p:grpSp>
      <p:grpSp>
        <p:nvGrpSpPr>
          <p:cNvPr id="1634" name="Group 1634"/>
          <p:cNvGrpSpPr/>
          <p:nvPr/>
        </p:nvGrpSpPr>
        <p:grpSpPr>
          <a:xfrm>
            <a:off x="335280" y="3048000"/>
            <a:ext cx="9471660" cy="1278890"/>
            <a:chOff x="0" y="0"/>
            <a:chExt cx="9471659" cy="1278889"/>
          </a:xfrm>
        </p:grpSpPr>
        <p:sp>
          <p:nvSpPr>
            <p:cNvPr id="1632" name="Shape 1632"/>
            <p:cNvSpPr/>
            <p:nvPr/>
          </p:nvSpPr>
          <p:spPr>
            <a:xfrm>
              <a:off x="0" y="0"/>
              <a:ext cx="9471660" cy="1278890"/>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pPr>
                <a:defRPr sz="1600"/>
              </a:pPr>
              <a:endParaRPr/>
            </a:p>
          </p:txBody>
        </p:sp>
        <p:sp>
          <p:nvSpPr>
            <p:cNvPr id="1633" name="Shape 1633"/>
            <p:cNvSpPr/>
            <p:nvPr/>
          </p:nvSpPr>
          <p:spPr>
            <a:xfrm>
              <a:off x="0" y="129112"/>
              <a:ext cx="9471660" cy="7806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r>
                <a:rPr sz="1600">
                  <a:latin typeface="Consolas"/>
                  <a:ea typeface="Consolas"/>
                  <a:cs typeface="Consolas"/>
                  <a:sym typeface="Consolas"/>
                </a:rPr>
                <a:t>Parallel.For (</a:t>
              </a:r>
              <a:r>
                <a:rPr sz="1600">
                  <a:solidFill>
                    <a:srgbClr val="C81EFA"/>
                  </a:solidFill>
                  <a:latin typeface="Consolas"/>
                  <a:ea typeface="Consolas"/>
                  <a:cs typeface="Consolas"/>
                  <a:sym typeface="Consolas"/>
                </a:rPr>
                <a:t>0</a:t>
              </a:r>
              <a:r>
                <a:rPr sz="1600">
                  <a:latin typeface="Consolas"/>
                  <a:ea typeface="Consolas"/>
                  <a:cs typeface="Consolas"/>
                  <a:sym typeface="Consolas"/>
                </a:rPr>
                <a:t>, </a:t>
              </a:r>
              <a:r>
                <a:rPr sz="1600">
                  <a:solidFill>
                    <a:srgbClr val="C81EFA"/>
                  </a:solidFill>
                  <a:latin typeface="Consolas"/>
                  <a:ea typeface="Consolas"/>
                  <a:cs typeface="Consolas"/>
                  <a:sym typeface="Consolas"/>
                </a:rPr>
                <a:t>100</a:t>
              </a:r>
              <a:r>
                <a:rPr sz="1600">
                  <a:latin typeface="Consolas"/>
                  <a:ea typeface="Consolas"/>
                  <a:cs typeface="Consolas"/>
                  <a:sym typeface="Consolas"/>
                </a:rPr>
                <a:t>, i =&gt; Foo (i));</a:t>
              </a:r>
            </a:p>
            <a:p>
              <a:r>
                <a:rPr sz="1600">
                  <a:solidFill>
                    <a:srgbClr val="008000"/>
                  </a:solidFill>
                  <a:latin typeface="Consolas"/>
                  <a:ea typeface="Consolas"/>
                  <a:cs typeface="Consolas"/>
                  <a:sym typeface="Consolas"/>
                </a:rPr>
                <a:t>//или</a:t>
              </a:r>
              <a:endParaRPr sz="1600">
                <a:latin typeface="Consolas"/>
                <a:ea typeface="Consolas"/>
                <a:cs typeface="Consolas"/>
                <a:sym typeface="Consolas"/>
              </a:endParaRPr>
            </a:p>
            <a:p>
              <a:r>
                <a:rPr sz="1600">
                  <a:latin typeface="Consolas"/>
                  <a:ea typeface="Consolas"/>
                  <a:cs typeface="Consolas"/>
                  <a:sym typeface="Consolas"/>
                </a:rPr>
                <a:t>Parallel.For (</a:t>
              </a:r>
              <a:r>
                <a:rPr sz="1600">
                  <a:solidFill>
                    <a:srgbClr val="C81EFA"/>
                  </a:solidFill>
                  <a:latin typeface="Consolas"/>
                  <a:ea typeface="Consolas"/>
                  <a:cs typeface="Consolas"/>
                  <a:sym typeface="Consolas"/>
                </a:rPr>
                <a:t>0</a:t>
              </a:r>
              <a:r>
                <a:rPr sz="1600">
                  <a:latin typeface="Consolas"/>
                  <a:ea typeface="Consolas"/>
                  <a:cs typeface="Consolas"/>
                  <a:sym typeface="Consolas"/>
                </a:rPr>
                <a:t>, </a:t>
              </a:r>
              <a:r>
                <a:rPr sz="1600">
                  <a:solidFill>
                    <a:srgbClr val="C81EFA"/>
                  </a:solidFill>
                  <a:latin typeface="Consolas"/>
                  <a:ea typeface="Consolas"/>
                  <a:cs typeface="Consolas"/>
                  <a:sym typeface="Consolas"/>
                </a:rPr>
                <a:t>100</a:t>
              </a:r>
              <a:r>
                <a:rPr sz="1600">
                  <a:latin typeface="Consolas"/>
                  <a:ea typeface="Consolas"/>
                  <a:cs typeface="Consolas"/>
                  <a:sym typeface="Consolas"/>
                </a:rPr>
                <a:t>, Foo);</a:t>
              </a:r>
            </a:p>
          </p:txBody>
        </p:sp>
      </p:grpSp>
    </p:spTree>
  </p:cSld>
  <p:clrMapOvr>
    <a:masterClrMapping/>
  </p:clrMapOvr>
  <p:transition spd="slow"/>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6" name="Shape 1636"/>
          <p:cNvSpPr>
            <a:spLocks noGrp="1"/>
          </p:cNvSpPr>
          <p:nvPr>
            <p:ph type="title"/>
          </p:nvPr>
        </p:nvSpPr>
        <p:spPr>
          <a:xfrm>
            <a:off x="249647" y="179342"/>
            <a:ext cx="9599270" cy="365132"/>
          </a:xfrm>
          <a:prstGeom prst="rect">
            <a:avLst/>
          </a:prstGeom>
        </p:spPr>
        <p:txBody>
          <a:bodyPr>
            <a:normAutofit fontScale="90000"/>
          </a:bodyPr>
          <a:lstStyle/>
          <a:p>
            <a:pPr>
              <a:tabLst>
                <a:tab pos="8229600" algn="r"/>
              </a:tabLst>
            </a:pPr>
            <a:r>
              <a:t>Класс Parallel. Parallel.For и Parallel.ForEach</a:t>
            </a:r>
          </a:p>
        </p:txBody>
      </p:sp>
      <p:grpSp>
        <p:nvGrpSpPr>
          <p:cNvPr id="1639" name="Group 1639"/>
          <p:cNvGrpSpPr/>
          <p:nvPr/>
        </p:nvGrpSpPr>
        <p:grpSpPr>
          <a:xfrm>
            <a:off x="335279" y="762000"/>
            <a:ext cx="9471661" cy="990600"/>
            <a:chOff x="0" y="0"/>
            <a:chExt cx="9471659" cy="990600"/>
          </a:xfrm>
        </p:grpSpPr>
        <p:sp>
          <p:nvSpPr>
            <p:cNvPr id="1637" name="Shape 1637"/>
            <p:cNvSpPr/>
            <p:nvPr/>
          </p:nvSpPr>
          <p:spPr>
            <a:xfrm>
              <a:off x="0" y="0"/>
              <a:ext cx="9471660" cy="9906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endParaRPr/>
            </a:p>
          </p:txBody>
        </p:sp>
        <p:sp>
          <p:nvSpPr>
            <p:cNvPr id="1638" name="Shape 1638"/>
            <p:cNvSpPr/>
            <p:nvPr/>
          </p:nvSpPr>
          <p:spPr>
            <a:xfrm>
              <a:off x="48356" y="30480"/>
              <a:ext cx="9374948" cy="929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lstStyle>
            <a:p>
              <a:r>
                <a:rPr dirty="0"/>
                <a:t>Методы Parallel.For и Parallel.ForEach аналогичны C#-операторам цикла for и foreach, за исключением того, что итерирование элементов последовательности происходит параллельно, а не последовательно</a:t>
              </a:r>
              <a:r>
                <a:rPr dirty="0" smtClean="0"/>
                <a:t>.</a:t>
              </a:r>
              <a:endParaRPr dirty="0"/>
            </a:p>
          </p:txBody>
        </p:sp>
      </p:grpSp>
      <p:grpSp>
        <p:nvGrpSpPr>
          <p:cNvPr id="1642" name="Group 1642"/>
          <p:cNvGrpSpPr/>
          <p:nvPr/>
        </p:nvGrpSpPr>
        <p:grpSpPr>
          <a:xfrm>
            <a:off x="335280" y="1904999"/>
            <a:ext cx="9471660" cy="977976"/>
            <a:chOff x="0" y="0"/>
            <a:chExt cx="9471659" cy="977974"/>
          </a:xfrm>
        </p:grpSpPr>
        <p:sp>
          <p:nvSpPr>
            <p:cNvPr id="1640" name="Shape 1640"/>
            <p:cNvSpPr/>
            <p:nvPr/>
          </p:nvSpPr>
          <p:spPr>
            <a:xfrm>
              <a:off x="0" y="0"/>
              <a:ext cx="9471660" cy="977975"/>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pPr>
                <a:defRPr sz="1600"/>
              </a:pPr>
              <a:endParaRPr/>
            </a:p>
          </p:txBody>
        </p:sp>
        <p:sp>
          <p:nvSpPr>
            <p:cNvPr id="1641" name="Shape 1641"/>
            <p:cNvSpPr/>
            <p:nvPr/>
          </p:nvSpPr>
          <p:spPr>
            <a:xfrm>
              <a:off x="0" y="127546"/>
              <a:ext cx="9471660" cy="5393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r>
                <a:rPr sz="1600">
                  <a:solidFill>
                    <a:srgbClr val="0000FF"/>
                  </a:solidFill>
                  <a:latin typeface="Consolas"/>
                  <a:ea typeface="Consolas"/>
                  <a:cs typeface="Consolas"/>
                  <a:sym typeface="Consolas"/>
                </a:rPr>
                <a:t>foreach</a:t>
              </a:r>
              <a:r>
                <a:rPr sz="1600">
                  <a:latin typeface="Consolas"/>
                  <a:ea typeface="Consolas"/>
                  <a:cs typeface="Consolas"/>
                  <a:sym typeface="Consolas"/>
                </a:rPr>
                <a:t>(</a:t>
              </a:r>
              <a:r>
                <a:rPr sz="1600">
                  <a:solidFill>
                    <a:srgbClr val="0000FF"/>
                  </a:solidFill>
                  <a:latin typeface="Consolas"/>
                  <a:ea typeface="Consolas"/>
                  <a:cs typeface="Consolas"/>
                  <a:sym typeface="Consolas"/>
                </a:rPr>
                <a:t>char</a:t>
              </a:r>
              <a:r>
                <a:rPr sz="1600">
                  <a:latin typeface="Consolas"/>
                  <a:ea typeface="Consolas"/>
                  <a:cs typeface="Consolas"/>
                  <a:sym typeface="Consolas"/>
                </a:rPr>
                <a:t> c </a:t>
              </a:r>
              <a:r>
                <a:rPr sz="1600">
                  <a:solidFill>
                    <a:srgbClr val="0000FF"/>
                  </a:solidFill>
                  <a:latin typeface="Consolas"/>
                  <a:ea typeface="Consolas"/>
                  <a:cs typeface="Consolas"/>
                  <a:sym typeface="Consolas"/>
                </a:rPr>
                <a:t>in</a:t>
              </a:r>
              <a:r>
                <a:rPr sz="1600">
                  <a:latin typeface="Consolas"/>
                  <a:ea typeface="Consolas"/>
                  <a:cs typeface="Consolas"/>
                  <a:sym typeface="Consolas"/>
                </a:rPr>
                <a:t> </a:t>
              </a:r>
              <a:r>
                <a:rPr sz="1600">
                  <a:solidFill>
                    <a:srgbClr val="DC1414"/>
                  </a:solidFill>
                  <a:latin typeface="Consolas"/>
                  <a:ea typeface="Consolas"/>
                  <a:cs typeface="Consolas"/>
                  <a:sym typeface="Consolas"/>
                </a:rPr>
                <a:t>"Hello, world"</a:t>
              </a:r>
              <a:r>
                <a:rPr sz="1600">
                  <a:latin typeface="Consolas"/>
                  <a:ea typeface="Consolas"/>
                  <a:cs typeface="Consolas"/>
                  <a:sym typeface="Consolas"/>
                </a:rPr>
                <a:t>)</a:t>
              </a:r>
            </a:p>
            <a:p>
              <a:r>
                <a:rPr sz="1600">
                  <a:latin typeface="Consolas"/>
                  <a:ea typeface="Consolas"/>
                  <a:cs typeface="Consolas"/>
                  <a:sym typeface="Consolas"/>
                </a:rPr>
                <a:t>  Foo (c);</a:t>
              </a:r>
            </a:p>
          </p:txBody>
        </p:sp>
      </p:grpSp>
      <p:grpSp>
        <p:nvGrpSpPr>
          <p:cNvPr id="1645" name="Group 1645"/>
          <p:cNvGrpSpPr/>
          <p:nvPr/>
        </p:nvGrpSpPr>
        <p:grpSpPr>
          <a:xfrm>
            <a:off x="335280" y="3060699"/>
            <a:ext cx="9471660" cy="814980"/>
            <a:chOff x="0" y="0"/>
            <a:chExt cx="9471659" cy="814978"/>
          </a:xfrm>
        </p:grpSpPr>
        <p:sp>
          <p:nvSpPr>
            <p:cNvPr id="1643" name="Shape 1643"/>
            <p:cNvSpPr/>
            <p:nvPr/>
          </p:nvSpPr>
          <p:spPr>
            <a:xfrm>
              <a:off x="0" y="0"/>
              <a:ext cx="9471660" cy="814979"/>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pPr>
                <a:defRPr sz="1600"/>
              </a:pPr>
              <a:endParaRPr/>
            </a:p>
          </p:txBody>
        </p:sp>
        <p:sp>
          <p:nvSpPr>
            <p:cNvPr id="1644" name="Shape 1644"/>
            <p:cNvSpPr/>
            <p:nvPr/>
          </p:nvSpPr>
          <p:spPr>
            <a:xfrm>
              <a:off x="0" y="181995"/>
              <a:ext cx="9471660" cy="2980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r>
                <a:rPr sz="1600">
                  <a:latin typeface="Consolas"/>
                  <a:ea typeface="Consolas"/>
                  <a:cs typeface="Consolas"/>
                  <a:sym typeface="Consolas"/>
                </a:rPr>
                <a:t>Parallel.ForEach(</a:t>
              </a:r>
              <a:r>
                <a:rPr sz="1600">
                  <a:solidFill>
                    <a:srgbClr val="DC1414"/>
                  </a:solidFill>
                  <a:latin typeface="Consolas"/>
                  <a:ea typeface="Consolas"/>
                  <a:cs typeface="Consolas"/>
                  <a:sym typeface="Consolas"/>
                </a:rPr>
                <a:t>"Hello, world"</a:t>
              </a:r>
              <a:r>
                <a:rPr sz="1600">
                  <a:latin typeface="Consolas"/>
                  <a:ea typeface="Consolas"/>
                  <a:cs typeface="Consolas"/>
                  <a:sym typeface="Consolas"/>
                </a:rPr>
                <a:t>, Foo); </a:t>
              </a:r>
            </a:p>
          </p:txBody>
        </p:sp>
      </p:grpSp>
    </p:spTree>
  </p:cSld>
  <p:clrMapOvr>
    <a:masterClrMapping/>
  </p:clrMapOvr>
  <p:transition spd="slow"/>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7" name="Shape 1647"/>
          <p:cNvSpPr>
            <a:spLocks noGrp="1"/>
          </p:cNvSpPr>
          <p:nvPr>
            <p:ph type="title"/>
          </p:nvPr>
        </p:nvSpPr>
        <p:spPr>
          <a:xfrm>
            <a:off x="249647" y="179342"/>
            <a:ext cx="9599270" cy="365132"/>
          </a:xfrm>
          <a:prstGeom prst="rect">
            <a:avLst/>
          </a:prstGeom>
        </p:spPr>
        <p:txBody>
          <a:bodyPr>
            <a:normAutofit fontScale="90000"/>
          </a:bodyPr>
          <a:lstStyle/>
          <a:p>
            <a:pPr>
              <a:tabLst>
                <a:tab pos="8229600" algn="r"/>
              </a:tabLst>
            </a:pPr>
            <a:r>
              <a:t>Класс Parallel. Внешние циклы vs внутренние циклы</a:t>
            </a:r>
          </a:p>
        </p:txBody>
      </p:sp>
      <p:grpSp>
        <p:nvGrpSpPr>
          <p:cNvPr id="1650" name="Group 1650"/>
          <p:cNvGrpSpPr/>
          <p:nvPr/>
        </p:nvGrpSpPr>
        <p:grpSpPr>
          <a:xfrm>
            <a:off x="335279" y="762000"/>
            <a:ext cx="9471661" cy="1600200"/>
            <a:chOff x="0" y="0"/>
            <a:chExt cx="9471659" cy="1600200"/>
          </a:xfrm>
        </p:grpSpPr>
        <p:sp>
          <p:nvSpPr>
            <p:cNvPr id="1648" name="Shape 1648"/>
            <p:cNvSpPr/>
            <p:nvPr/>
          </p:nvSpPr>
          <p:spPr>
            <a:xfrm>
              <a:off x="0" y="0"/>
              <a:ext cx="9471660" cy="16002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endParaRPr/>
            </a:p>
          </p:txBody>
        </p:sp>
        <p:sp>
          <p:nvSpPr>
            <p:cNvPr id="1649" name="Shape 1649"/>
            <p:cNvSpPr/>
            <p:nvPr/>
          </p:nvSpPr>
          <p:spPr>
            <a:xfrm>
              <a:off x="78115" y="195580"/>
              <a:ext cx="9315430" cy="1209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lstStyle>
            <a:p>
              <a:r>
                <a:t>Методы Parallel.For и Parallel.ForEach обычно лучше работают во внешних, а не во внутренних циклах. Это связано с тем, что в первом случае для распараллеливания вы предоставляете блоки (chunks) большего размера, снижая влияние накладных расходов. Распараллеливать одновременно внешние и внутренние циклы обычно не нужно.</a:t>
              </a:r>
            </a:p>
          </p:txBody>
        </p:sp>
      </p:grpSp>
      <p:grpSp>
        <p:nvGrpSpPr>
          <p:cNvPr id="1653" name="Group 1653"/>
          <p:cNvGrpSpPr/>
          <p:nvPr/>
        </p:nvGrpSpPr>
        <p:grpSpPr>
          <a:xfrm>
            <a:off x="335280" y="2514599"/>
            <a:ext cx="9471660" cy="1805492"/>
            <a:chOff x="0" y="0"/>
            <a:chExt cx="9471659" cy="1805490"/>
          </a:xfrm>
        </p:grpSpPr>
        <p:sp>
          <p:nvSpPr>
            <p:cNvPr id="1651" name="Shape 1651"/>
            <p:cNvSpPr/>
            <p:nvPr/>
          </p:nvSpPr>
          <p:spPr>
            <a:xfrm>
              <a:off x="0" y="0"/>
              <a:ext cx="9471660" cy="1805491"/>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pPr>
                <a:defRPr sz="1600"/>
              </a:pPr>
              <a:endParaRPr/>
            </a:p>
          </p:txBody>
        </p:sp>
        <p:sp>
          <p:nvSpPr>
            <p:cNvPr id="1652" name="Shape 1652"/>
            <p:cNvSpPr/>
            <p:nvPr/>
          </p:nvSpPr>
          <p:spPr>
            <a:xfrm>
              <a:off x="0" y="84328"/>
              <a:ext cx="9471660" cy="12979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r>
                <a:rPr sz="1600">
                  <a:latin typeface="Consolas"/>
                  <a:ea typeface="Consolas"/>
                  <a:cs typeface="Consolas"/>
                  <a:sym typeface="Consolas"/>
                </a:rPr>
                <a:t>Parallel.For(</a:t>
              </a:r>
              <a:r>
                <a:rPr sz="1600">
                  <a:solidFill>
                    <a:srgbClr val="C81EFA"/>
                  </a:solidFill>
                  <a:latin typeface="Consolas"/>
                  <a:ea typeface="Consolas"/>
                  <a:cs typeface="Consolas"/>
                  <a:sym typeface="Consolas"/>
                </a:rPr>
                <a:t>0</a:t>
              </a:r>
              <a:r>
                <a:rPr sz="1600">
                  <a:latin typeface="Consolas"/>
                  <a:ea typeface="Consolas"/>
                  <a:cs typeface="Consolas"/>
                  <a:sym typeface="Consolas"/>
                </a:rPr>
                <a:t>, </a:t>
              </a:r>
              <a:r>
                <a:rPr sz="1600">
                  <a:solidFill>
                    <a:srgbClr val="C81EFA"/>
                  </a:solidFill>
                  <a:latin typeface="Consolas"/>
                  <a:ea typeface="Consolas"/>
                  <a:cs typeface="Consolas"/>
                  <a:sym typeface="Consolas"/>
                </a:rPr>
                <a:t>100</a:t>
              </a:r>
              <a:r>
                <a:rPr sz="1600">
                  <a:latin typeface="Consolas"/>
                  <a:ea typeface="Consolas"/>
                  <a:cs typeface="Consolas"/>
                  <a:sym typeface="Consolas"/>
                </a:rPr>
                <a:t>, i =&gt;</a:t>
              </a:r>
            </a:p>
            <a:p>
              <a:r>
                <a:rPr sz="1600">
                  <a:latin typeface="Consolas"/>
                  <a:ea typeface="Consolas"/>
                  <a:cs typeface="Consolas"/>
                  <a:sym typeface="Consolas"/>
                </a:rPr>
                <a:t>{</a:t>
              </a:r>
            </a:p>
            <a:p>
              <a:r>
                <a:rPr sz="1600">
                  <a:solidFill>
                    <a:srgbClr val="008000"/>
                  </a:solidFill>
                  <a:latin typeface="Consolas"/>
                  <a:ea typeface="Consolas"/>
                  <a:cs typeface="Consolas"/>
                  <a:sym typeface="Consolas"/>
                </a:rPr>
                <a:t>   // </a:t>
              </a:r>
              <a:r>
                <a:rPr sz="1600">
                  <a:solidFill>
                    <a:srgbClr val="008800"/>
                  </a:solidFill>
                </a:rPr>
                <a:t>Для внутреннего цикла лучше использовать</a:t>
              </a:r>
              <a:r>
                <a:rPr sz="1600"/>
                <a:t> </a:t>
              </a:r>
              <a:r>
                <a:rPr sz="1600">
                  <a:solidFill>
                    <a:srgbClr val="008800"/>
                  </a:solidFill>
                </a:rPr>
                <a:t>последовательное выполнение</a:t>
              </a:r>
              <a:r>
                <a:rPr sz="1600">
                  <a:solidFill>
                    <a:srgbClr val="008000"/>
                  </a:solidFill>
                  <a:latin typeface="Consolas"/>
                  <a:ea typeface="Consolas"/>
                  <a:cs typeface="Consolas"/>
                  <a:sym typeface="Consolas"/>
                </a:rPr>
                <a:t>.</a:t>
              </a:r>
              <a:endParaRPr sz="1600">
                <a:latin typeface="Consolas"/>
                <a:ea typeface="Consolas"/>
                <a:cs typeface="Consolas"/>
                <a:sym typeface="Consolas"/>
              </a:endParaRPr>
            </a:p>
            <a:p>
              <a:r>
                <a:rPr sz="1600">
                  <a:latin typeface="Consolas"/>
                  <a:ea typeface="Consolas"/>
                  <a:cs typeface="Consolas"/>
                  <a:sym typeface="Consolas"/>
                </a:rPr>
                <a:t>   Parallel.For (</a:t>
              </a:r>
              <a:r>
                <a:rPr sz="1600">
                  <a:solidFill>
                    <a:srgbClr val="C81EFA"/>
                  </a:solidFill>
                  <a:latin typeface="Consolas"/>
                  <a:ea typeface="Consolas"/>
                  <a:cs typeface="Consolas"/>
                  <a:sym typeface="Consolas"/>
                </a:rPr>
                <a:t>0</a:t>
              </a:r>
              <a:r>
                <a:rPr sz="1600">
                  <a:latin typeface="Consolas"/>
                  <a:ea typeface="Consolas"/>
                  <a:cs typeface="Consolas"/>
                  <a:sym typeface="Consolas"/>
                </a:rPr>
                <a:t>, </a:t>
              </a:r>
              <a:r>
                <a:rPr sz="1600">
                  <a:solidFill>
                    <a:srgbClr val="C81EFA"/>
                  </a:solidFill>
                  <a:latin typeface="Consolas"/>
                  <a:ea typeface="Consolas"/>
                  <a:cs typeface="Consolas"/>
                  <a:sym typeface="Consolas"/>
                </a:rPr>
                <a:t>50</a:t>
              </a:r>
              <a:r>
                <a:rPr sz="1600">
                  <a:latin typeface="Consolas"/>
                  <a:ea typeface="Consolas"/>
                  <a:cs typeface="Consolas"/>
                  <a:sym typeface="Consolas"/>
                </a:rPr>
                <a:t>, j =&gt; Foo (i, j));   </a:t>
              </a:r>
            </a:p>
            <a:p>
              <a:r>
                <a:rPr sz="1600">
                  <a:latin typeface="Consolas"/>
                  <a:ea typeface="Consolas"/>
                  <a:cs typeface="Consolas"/>
                  <a:sym typeface="Consolas"/>
                </a:rPr>
                <a:t>});</a:t>
              </a:r>
            </a:p>
          </p:txBody>
        </p:sp>
      </p:grpSp>
      <p:grpSp>
        <p:nvGrpSpPr>
          <p:cNvPr id="1656" name="Group 1656"/>
          <p:cNvGrpSpPr/>
          <p:nvPr/>
        </p:nvGrpSpPr>
        <p:grpSpPr>
          <a:xfrm>
            <a:off x="335279" y="4495800"/>
            <a:ext cx="9471661" cy="914400"/>
            <a:chOff x="0" y="0"/>
            <a:chExt cx="9471659" cy="914400"/>
          </a:xfrm>
        </p:grpSpPr>
        <p:sp>
          <p:nvSpPr>
            <p:cNvPr id="1654" name="Shape 1654"/>
            <p:cNvSpPr/>
            <p:nvPr/>
          </p:nvSpPr>
          <p:spPr>
            <a:xfrm>
              <a:off x="0" y="0"/>
              <a:ext cx="9471660" cy="9144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endParaRPr/>
            </a:p>
          </p:txBody>
        </p:sp>
        <p:sp>
          <p:nvSpPr>
            <p:cNvPr id="1655" name="Shape 1655"/>
            <p:cNvSpPr/>
            <p:nvPr/>
          </p:nvSpPr>
          <p:spPr>
            <a:xfrm>
              <a:off x="44636" y="132080"/>
              <a:ext cx="9382388"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lstStyle>
            <a:p>
              <a:r>
                <a:t>Понадобится более 100 ядер процессора для получения преимуществ от распараллеливания внутреннего цикла</a:t>
              </a:r>
            </a:p>
          </p:txBody>
        </p:sp>
      </p:grpSp>
      <p:pic>
        <p:nvPicPr>
          <p:cNvPr id="1657" name="image4.tif" descr="arrow03"/>
          <p:cNvPicPr>
            <a:picLocks noChangeAspect="1"/>
          </p:cNvPicPr>
          <p:nvPr/>
        </p:nvPicPr>
        <p:blipFill>
          <a:blip r:embed="rId2">
            <a:extLst/>
          </a:blip>
          <a:stretch>
            <a:fillRect/>
          </a:stretch>
        </p:blipFill>
        <p:spPr>
          <a:xfrm rot="13365420">
            <a:off x="2568051" y="4183681"/>
            <a:ext cx="2337896" cy="319437"/>
          </a:xfrm>
          <a:prstGeom prst="rect">
            <a:avLst/>
          </a:prstGeom>
          <a:ln w="12700">
            <a:miter lim="400000"/>
          </a:ln>
        </p:spPr>
      </p:pic>
    </p:spTree>
  </p:cSld>
  <p:clrMapOvr>
    <a:masterClrMapping/>
  </p:clrMapOvr>
  <p:transition spd="slow"/>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9" name="Shape 1659"/>
          <p:cNvSpPr>
            <a:spLocks noGrp="1"/>
          </p:cNvSpPr>
          <p:nvPr>
            <p:ph type="title"/>
          </p:nvPr>
        </p:nvSpPr>
        <p:spPr>
          <a:xfrm>
            <a:off x="249647" y="179342"/>
            <a:ext cx="9599270" cy="365132"/>
          </a:xfrm>
          <a:prstGeom prst="rect">
            <a:avLst/>
          </a:prstGeom>
        </p:spPr>
        <p:txBody>
          <a:bodyPr>
            <a:normAutofit fontScale="90000"/>
          </a:bodyPr>
          <a:lstStyle/>
          <a:p>
            <a:pPr>
              <a:tabLst>
                <a:tab pos="8229600" algn="r"/>
              </a:tabLst>
            </a:pPr>
            <a:r>
              <a:t>Класс Parallel.</a:t>
            </a:r>
            <a:r>
              <a:rPr cap="small"/>
              <a:t> </a:t>
            </a:r>
            <a:r>
              <a:t>Пример: параллельная проверка правописания</a:t>
            </a:r>
          </a:p>
        </p:txBody>
      </p:sp>
      <p:grpSp>
        <p:nvGrpSpPr>
          <p:cNvPr id="1662" name="Group 1662"/>
          <p:cNvGrpSpPr/>
          <p:nvPr/>
        </p:nvGrpSpPr>
        <p:grpSpPr>
          <a:xfrm>
            <a:off x="335279" y="762000"/>
            <a:ext cx="9471661" cy="914400"/>
            <a:chOff x="0" y="0"/>
            <a:chExt cx="9471659" cy="914400"/>
          </a:xfrm>
        </p:grpSpPr>
        <p:sp>
          <p:nvSpPr>
            <p:cNvPr id="1660" name="Shape 1660"/>
            <p:cNvSpPr/>
            <p:nvPr/>
          </p:nvSpPr>
          <p:spPr>
            <a:xfrm>
              <a:off x="0" y="0"/>
              <a:ext cx="9471660" cy="9144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endParaRPr/>
            </a:p>
          </p:txBody>
        </p:sp>
        <p:sp>
          <p:nvSpPr>
            <p:cNvPr id="1661" name="Shape 1661"/>
            <p:cNvSpPr/>
            <p:nvPr/>
          </p:nvSpPr>
          <p:spPr>
            <a:xfrm>
              <a:off x="44636" y="132080"/>
              <a:ext cx="9382388"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lstStyle>
            <a:p>
              <a:r>
                <a:t>Реализовать проверку правописания, которая будет быстро обрабатывать очень большие документы и будет использовать все доступные ядра процессора</a:t>
              </a:r>
            </a:p>
          </p:txBody>
        </p:sp>
      </p:grpSp>
    </p:spTree>
  </p:cSld>
  <p:clrMapOvr>
    <a:masterClrMapping/>
  </p:clrMapOvr>
  <p:transition spd="slow"/>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4" name="Shape 1664"/>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Обработка исключений и отмена выполнения задач</a:t>
            </a:r>
          </a:p>
        </p:txBody>
      </p:sp>
      <p:grpSp>
        <p:nvGrpSpPr>
          <p:cNvPr id="1667" name="Group 1667"/>
          <p:cNvGrpSpPr/>
          <p:nvPr/>
        </p:nvGrpSpPr>
        <p:grpSpPr>
          <a:xfrm>
            <a:off x="335279" y="774700"/>
            <a:ext cx="9471661" cy="3962400"/>
            <a:chOff x="0" y="0"/>
            <a:chExt cx="9471659" cy="3962400"/>
          </a:xfrm>
        </p:grpSpPr>
        <p:sp>
          <p:nvSpPr>
            <p:cNvPr id="1665" name="Shape 1665"/>
            <p:cNvSpPr/>
            <p:nvPr/>
          </p:nvSpPr>
          <p:spPr>
            <a:xfrm>
              <a:off x="0" y="0"/>
              <a:ext cx="9471660" cy="39624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endParaRPr/>
            </a:p>
          </p:txBody>
        </p:sp>
        <p:sp>
          <p:nvSpPr>
            <p:cNvPr id="1666" name="Shape 1666"/>
            <p:cNvSpPr/>
            <p:nvPr/>
          </p:nvSpPr>
          <p:spPr>
            <a:xfrm>
              <a:off x="193427" y="259079"/>
              <a:ext cx="9084806" cy="3444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r>
                <a:t>В библиотеке параллельных расширений используются следующие принципы работы с исключительными ситуациями:</a:t>
              </a:r>
            </a:p>
            <a:p>
              <a:pPr marL="285750" indent="-285750" algn="just">
                <a:buSzPct val="100000"/>
                <a:buFont typeface="Arial"/>
                <a:buChar char="•"/>
              </a:pPr>
              <a:r>
                <a:t>при возникновении исключения в задаче (как созданной явно, так и порожденной неявно, например, методом Parallel.For()) это исключение обрабатывается средствами библиотеки (если перехват не был предусмотрен программистом) и перенаправляется в ту задачу, которая ожидает завершения данной</a:t>
              </a:r>
            </a:p>
            <a:p>
              <a:pPr marL="285750" indent="-285750" algn="just">
                <a:buSzPct val="100000"/>
                <a:buFont typeface="Arial"/>
                <a:buChar char="•"/>
              </a:pPr>
              <a:r>
                <a:t>при параллельном возникновении нескольких исключений все они собираются в единое исключение System.AggregateException, которое переправляется дальше по цепочке вызовов задач</a:t>
              </a:r>
            </a:p>
            <a:p>
              <a:pPr marL="285750" indent="-285750" algn="just">
                <a:buSzPct val="100000"/>
                <a:buFont typeface="Arial"/>
                <a:buChar char="•"/>
              </a:pPr>
              <a:r>
                <a:t>если возникла в точности одна исключительная ситуация, то на ее основе будет создан объект AggregateException в целях единообразной обработки всех исключительных ситуаций</a:t>
              </a:r>
            </a:p>
          </p:txBody>
        </p:sp>
      </p:gr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Shape 386"/>
          <p:cNvSpPr>
            <a:spLocks noGrp="1"/>
          </p:cNvSpPr>
          <p:nvPr>
            <p:ph type="title"/>
          </p:nvPr>
        </p:nvSpPr>
        <p:spPr>
          <a:xfrm>
            <a:off x="249647" y="179342"/>
            <a:ext cx="9599270" cy="365132"/>
          </a:xfrm>
          <a:prstGeom prst="rect">
            <a:avLst/>
          </a:prstGeom>
        </p:spPr>
        <p:txBody>
          <a:bodyPr>
            <a:normAutofit fontScale="90000"/>
          </a:bodyPr>
          <a:lstStyle/>
          <a:p>
            <a:pPr>
              <a:tabLst>
                <a:tab pos="8229600" algn="r"/>
              </a:tabLst>
            </a:pPr>
            <a:r>
              <a:t>Создание и запуск потоков. Свойства класса Thread </a:t>
            </a:r>
          </a:p>
        </p:txBody>
      </p:sp>
      <p:grpSp>
        <p:nvGrpSpPr>
          <p:cNvPr id="391" name="Group 391"/>
          <p:cNvGrpSpPr/>
          <p:nvPr/>
        </p:nvGrpSpPr>
        <p:grpSpPr>
          <a:xfrm>
            <a:off x="2722739" y="766604"/>
            <a:ext cx="4653086" cy="6007101"/>
            <a:chOff x="-139700" y="-88900"/>
            <a:chExt cx="4653084" cy="6007100"/>
          </a:xfrm>
        </p:grpSpPr>
        <p:grpSp>
          <p:nvGrpSpPr>
            <p:cNvPr id="389" name="Group 389"/>
            <p:cNvGrpSpPr/>
            <p:nvPr/>
          </p:nvGrpSpPr>
          <p:grpSpPr>
            <a:xfrm>
              <a:off x="-139700" y="-88900"/>
              <a:ext cx="4653085" cy="6007100"/>
              <a:chOff x="0" y="0"/>
              <a:chExt cx="4653084" cy="6007100"/>
            </a:xfrm>
          </p:grpSpPr>
          <p:sp>
            <p:nvSpPr>
              <p:cNvPr id="388" name="Shape 388"/>
              <p:cNvSpPr/>
              <p:nvPr/>
            </p:nvSpPr>
            <p:spPr>
              <a:xfrm>
                <a:off x="139700" y="88900"/>
                <a:ext cx="4373685" cy="5638800"/>
              </a:xfrm>
              <a:prstGeom prst="roundRect">
                <a:avLst>
                  <a:gd name="adj" fmla="val 16667"/>
                </a:avLst>
              </a:prstGeom>
              <a:solidFill>
                <a:srgbClr val="FFFFFF"/>
              </a:solidFill>
              <a:ln>
                <a:noFill/>
              </a:ln>
              <a:effectLst/>
            </p:spPr>
            <p:txBody>
              <a:bodyPr wrap="square" lIns="45719" tIns="45719" rIns="45719" bIns="45719" numCol="1" anchor="ctr">
                <a:noAutofit/>
              </a:bodyPr>
              <a:lstStyle/>
              <a:p>
                <a:pPr algn="ctr">
                  <a:spcBef>
                    <a:spcPts val="1000"/>
                  </a:spcBef>
                </a:pPr>
                <a:endParaRPr/>
              </a:p>
            </p:txBody>
          </p:sp>
          <p:pic>
            <p:nvPicPr>
              <p:cNvPr id="387" name="Picture 386"/>
              <p:cNvPicPr>
                <a:picLocks/>
              </p:cNvPicPr>
              <p:nvPr/>
            </p:nvPicPr>
            <p:blipFill>
              <a:blip r:embed="rId2">
                <a:extLst/>
              </a:blip>
              <a:stretch>
                <a:fillRect/>
              </a:stretch>
            </p:blipFill>
            <p:spPr>
              <a:xfrm>
                <a:off x="0" y="0"/>
                <a:ext cx="4653085" cy="6007100"/>
              </a:xfrm>
              <a:prstGeom prst="rect">
                <a:avLst/>
              </a:prstGeom>
              <a:effectLst/>
            </p:spPr>
          </p:pic>
        </p:grpSp>
        <p:pic>
          <p:nvPicPr>
            <p:cNvPr id="390" name="image10.png"/>
            <p:cNvPicPr>
              <a:picLocks noChangeAspect="1"/>
            </p:cNvPicPr>
            <p:nvPr/>
          </p:nvPicPr>
          <p:blipFill>
            <a:blip r:embed="rId3">
              <a:extLst/>
            </a:blip>
            <a:stretch>
              <a:fillRect/>
            </a:stretch>
          </p:blipFill>
          <p:spPr>
            <a:xfrm>
              <a:off x="318086" y="240800"/>
              <a:ext cx="3737513" cy="5108831"/>
            </a:xfrm>
            <a:prstGeom prst="rect">
              <a:avLst/>
            </a:prstGeom>
            <a:ln w="12700" cap="flat">
              <a:noFill/>
              <a:miter lim="400000"/>
            </a:ln>
            <a:effectLst/>
          </p:spPr>
        </p:pic>
      </p:grpSp>
    </p:spTree>
  </p:cSld>
  <p:clrMapOvr>
    <a:masterClrMapping/>
  </p:clrMapOvr>
  <p:transition spd="slow"/>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 name="Shape 1669"/>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Обработка исключений и отмена выполнения задач</a:t>
            </a:r>
          </a:p>
        </p:txBody>
      </p:sp>
      <p:grpSp>
        <p:nvGrpSpPr>
          <p:cNvPr id="1672" name="Group 1672"/>
          <p:cNvGrpSpPr/>
          <p:nvPr/>
        </p:nvGrpSpPr>
        <p:grpSpPr>
          <a:xfrm>
            <a:off x="335279" y="774700"/>
            <a:ext cx="9471661" cy="3962400"/>
            <a:chOff x="0" y="0"/>
            <a:chExt cx="9471659" cy="3962400"/>
          </a:xfrm>
        </p:grpSpPr>
        <p:sp>
          <p:nvSpPr>
            <p:cNvPr id="1670" name="Shape 1670"/>
            <p:cNvSpPr/>
            <p:nvPr/>
          </p:nvSpPr>
          <p:spPr>
            <a:xfrm>
              <a:off x="0" y="0"/>
              <a:ext cx="9471660" cy="39624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endParaRPr/>
            </a:p>
          </p:txBody>
        </p:sp>
        <p:sp>
          <p:nvSpPr>
            <p:cNvPr id="1671" name="Shape 1671"/>
            <p:cNvSpPr/>
            <p:nvPr/>
          </p:nvSpPr>
          <p:spPr>
            <a:xfrm>
              <a:off x="193427" y="118437"/>
              <a:ext cx="9084806" cy="372552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r>
                <a:t>Исключительные ситуации типа AggregateException могут возникать при работе со следующими конструкциями библиотеки параллельных расширений:</a:t>
              </a:r>
            </a:p>
            <a:p>
              <a:pPr marL="285750" indent="-285750" algn="just">
                <a:buSzPct val="100000"/>
                <a:buFont typeface="Arial"/>
                <a:buChar char="•"/>
              </a:pPr>
              <a:r>
                <a:t>Класс Task ‑ исключения, возникшие в теле задачи, будут повторно возбуждены в месте вызова метода Wait() данной задачи. Кроме того, исключение доступно через свойство Exception объекта Task</a:t>
              </a:r>
            </a:p>
            <a:p>
              <a:pPr marL="285750" indent="-285750" algn="just">
                <a:buSzPct val="100000"/>
                <a:buFont typeface="Arial"/>
                <a:buChar char="•"/>
              </a:pPr>
              <a:r>
                <a:t>Класс Task&lt;T&gt; ‑ исключения, возникшие в теле задачи, будут повторно возбуждены в месте вызова метода Wait() или в месте обращения к экземпляр ному свойству Task&lt;T&gt;.Result</a:t>
              </a:r>
            </a:p>
            <a:p>
              <a:pPr marL="285750" indent="-285750" algn="just">
                <a:buSzPct val="100000"/>
                <a:buFont typeface="Arial"/>
                <a:buChar char="•"/>
              </a:pPr>
              <a:r>
                <a:t>Класс Parallel ‑ исключения могут возникнуть в параллельно исполняемых итерациях циклов Parallel.For() и Parallel.ForEach() или в параллельных блоках кода при работе с Parallel.Invoke()</a:t>
              </a:r>
            </a:p>
            <a:p>
              <a:pPr marL="285750" indent="-285750" algn="just">
                <a:buSzPct val="100000"/>
                <a:buFont typeface="Arial"/>
                <a:buChar char="•"/>
              </a:pPr>
              <a:r>
                <a:t>PLINQ ‑ из-за отложенного характера исполнения запросов PLINQ, исключения обычно возникают на этапе перебора элементов, полученных по запросу</a:t>
              </a:r>
            </a:p>
          </p:txBody>
        </p:sp>
      </p:grpSp>
    </p:spTree>
  </p:cSld>
  <p:clrMapOvr>
    <a:masterClrMapping/>
  </p:clrMapOvr>
  <p:transition spd="slow"/>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4" name="Shape 1674"/>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Параллельные коллекции</a:t>
            </a:r>
          </a:p>
        </p:txBody>
      </p:sp>
      <p:grpSp>
        <p:nvGrpSpPr>
          <p:cNvPr id="1677" name="Group 1677"/>
          <p:cNvGrpSpPr/>
          <p:nvPr/>
        </p:nvGrpSpPr>
        <p:grpSpPr>
          <a:xfrm>
            <a:off x="335279" y="762000"/>
            <a:ext cx="9471661" cy="800100"/>
            <a:chOff x="0" y="0"/>
            <a:chExt cx="9471659" cy="800100"/>
          </a:xfrm>
        </p:grpSpPr>
        <p:sp>
          <p:nvSpPr>
            <p:cNvPr id="1675" name="Shape 1675"/>
            <p:cNvSpPr/>
            <p:nvPr/>
          </p:nvSpPr>
          <p:spPr>
            <a:xfrm>
              <a:off x="0" y="0"/>
              <a:ext cx="9471660" cy="8001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1676" name="Shape 1676"/>
            <p:cNvSpPr/>
            <p:nvPr/>
          </p:nvSpPr>
          <p:spPr>
            <a:xfrm>
              <a:off x="39057" y="74929"/>
              <a:ext cx="9393546"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spcBef>
                  <a:spcPts val="1000"/>
                </a:spcBef>
              </a:lvl1pPr>
            </a:lstStyle>
            <a:p>
              <a:r>
                <a:t>Framework 4.0 предоставляет набор новых потокобезопасных коллекций в пространстве имен System.Collections.Concurrent</a:t>
              </a:r>
            </a:p>
          </p:txBody>
        </p:sp>
      </p:grpSp>
      <p:pic>
        <p:nvPicPr>
          <p:cNvPr id="1678" name="image28.png"/>
          <p:cNvPicPr>
            <a:picLocks noChangeAspect="1"/>
          </p:cNvPicPr>
          <p:nvPr/>
        </p:nvPicPr>
        <p:blipFill>
          <a:blip r:embed="rId2">
            <a:extLst/>
          </a:blip>
          <a:stretch>
            <a:fillRect/>
          </a:stretch>
        </p:blipFill>
        <p:spPr>
          <a:xfrm>
            <a:off x="1320164" y="1752600"/>
            <a:ext cx="7501892" cy="2047876"/>
          </a:xfrm>
          <a:prstGeom prst="rect">
            <a:avLst/>
          </a:prstGeom>
          <a:ln w="12700">
            <a:miter lim="400000"/>
          </a:ln>
        </p:spPr>
      </p:pic>
    </p:spTree>
  </p:cSld>
  <p:clrMapOvr>
    <a:masterClrMapping/>
  </p:clrMapOvr>
  <p:transition spd="slow"/>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0" name="Shape 1680"/>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Параллельные коллекции</a:t>
            </a:r>
          </a:p>
        </p:txBody>
      </p:sp>
      <p:grpSp>
        <p:nvGrpSpPr>
          <p:cNvPr id="1683" name="Group 1683"/>
          <p:cNvGrpSpPr/>
          <p:nvPr/>
        </p:nvGrpSpPr>
        <p:grpSpPr>
          <a:xfrm>
            <a:off x="335279" y="762000"/>
            <a:ext cx="9471661" cy="5562600"/>
            <a:chOff x="0" y="0"/>
            <a:chExt cx="9471659" cy="5562600"/>
          </a:xfrm>
        </p:grpSpPr>
        <p:sp>
          <p:nvSpPr>
            <p:cNvPr id="1681" name="Shape 1681"/>
            <p:cNvSpPr/>
            <p:nvPr/>
          </p:nvSpPr>
          <p:spPr>
            <a:xfrm>
              <a:off x="0" y="0"/>
              <a:ext cx="9471660" cy="55626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endParaRPr/>
            </a:p>
          </p:txBody>
        </p:sp>
        <p:sp>
          <p:nvSpPr>
            <p:cNvPr id="1682" name="Shape 1682"/>
            <p:cNvSpPr/>
            <p:nvPr/>
          </p:nvSpPr>
          <p:spPr>
            <a:xfrm>
              <a:off x="271543" y="360679"/>
              <a:ext cx="8928574" cy="4841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marL="285750" indent="-285750" algn="just">
                <a:buSzPct val="100000"/>
                <a:buFont typeface="Arial"/>
                <a:buChar char="•"/>
              </a:pPr>
              <a:r>
                <a:t>Параллельные коллекции оптимизированы для параллельного программирования. Стандартные коллекции их превосходят во всех случаях, кроме сценариев с высокой конкурентность</a:t>
              </a:r>
            </a:p>
            <a:p>
              <a:pPr marL="285750" indent="-285750" algn="just">
                <a:buSzPct val="100000"/>
                <a:buFont typeface="Arial"/>
                <a:buChar char="•"/>
              </a:pPr>
              <a:r>
                <a:t>Потокобезопасные коллекции не гарантируют, что код, который их использует, будет потокобезопасным</a:t>
              </a:r>
            </a:p>
            <a:p>
              <a:pPr marL="285750" indent="-285750" algn="just">
                <a:buSzPct val="100000"/>
                <a:buFont typeface="Arial"/>
                <a:buChar char="•"/>
              </a:pPr>
              <a:r>
                <a:t>Если в процессе перебора элементов параллельной коллекции другой поток ее модифицирует, исключение сгенерировано не будет. Вместо этого вы получите смесь старого и нового содержимого</a:t>
              </a:r>
            </a:p>
            <a:p>
              <a:pPr marL="285750" indent="-285750" algn="just">
                <a:buSzPct val="100000"/>
                <a:buFont typeface="Arial"/>
                <a:buChar char="•"/>
              </a:pPr>
              <a:r>
                <a:t>Не существует параллельной версии List&lt;T&gt;</a:t>
              </a:r>
            </a:p>
            <a:p>
              <a:pPr marL="285750" indent="-285750" algn="just">
                <a:buSzPct val="100000"/>
                <a:buFont typeface="Arial"/>
                <a:buChar char="•"/>
              </a:pPr>
              <a:r>
                <a:t>Параллельные классы стека, очереди и набора (bag) внутри реализованы на основе связных списков. Это делает их менее эффективными в плане потребления памяти по сравнению с непараллельными версиями классов Stack и Queue, но более предпочтительными для параллельного доступа, поскольку связные списки являются отличными кандидатами для lock-free или low-lock реализаций (поскольку вставка узла в связный список требует модификации лишь пары ссылок, в то время как вставка элемента в структуру данных наподобие List&lt;T&gt; может потребовать перемещения тысяч существующих элементов)</a:t>
              </a:r>
            </a:p>
          </p:txBody>
        </p:sp>
      </p:grpSp>
    </p:spTree>
  </p:cSld>
  <p:clrMapOvr>
    <a:masterClrMapping/>
  </p:clrMapOvr>
  <p:transition spd="slow"/>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5" name="Shape 1685"/>
          <p:cNvSpPr>
            <a:spLocks noGrp="1"/>
          </p:cNvSpPr>
          <p:nvPr>
            <p:ph type="title"/>
          </p:nvPr>
        </p:nvSpPr>
        <p:spPr>
          <a:xfrm>
            <a:off x="3232308" y="2206625"/>
            <a:ext cx="5364481" cy="1222376"/>
          </a:xfrm>
          <a:prstGeom prst="rect">
            <a:avLst/>
          </a:prstGeom>
        </p:spPr>
        <p:txBody>
          <a:bodyPr>
            <a:normAutofit/>
          </a:bodyPr>
          <a:lstStyle/>
          <a:p>
            <a:r>
              <a:t>Спасибо за внимание</a:t>
            </a:r>
          </a:p>
        </p:txBody>
      </p:sp>
      <p:sp>
        <p:nvSpPr>
          <p:cNvPr id="1686" name="Shape 1686"/>
          <p:cNvSpPr/>
          <p:nvPr/>
        </p:nvSpPr>
        <p:spPr>
          <a:xfrm>
            <a:off x="3242786" y="4049712"/>
            <a:ext cx="5977414" cy="115417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a:spcBef>
                <a:spcPts val="300"/>
              </a:spcBef>
              <a:defRPr>
                <a:latin typeface="Arial"/>
                <a:ea typeface="Arial"/>
                <a:cs typeface="Arial"/>
                <a:sym typeface="Arial"/>
              </a:defRPr>
            </a:pPr>
            <a:r>
              <a:rPr sz="1600">
                <a:latin typeface="Calibri"/>
                <a:ea typeface="Calibri"/>
                <a:cs typeface="Calibri"/>
                <a:sym typeface="Calibri"/>
              </a:rPr>
              <a:t>БГУ, ММФ, кафедра веб-технологий и компьютерного моделирования</a:t>
            </a:r>
          </a:p>
          <a:p>
            <a:pPr algn="just">
              <a:spcBef>
                <a:spcPts val="300"/>
              </a:spcBef>
              <a:defRPr>
                <a:latin typeface="Arial"/>
                <a:ea typeface="Arial"/>
                <a:cs typeface="Arial"/>
                <a:sym typeface="Arial"/>
              </a:defRPr>
            </a:pPr>
            <a:r>
              <a:rPr sz="1600">
                <a:latin typeface="Calibri"/>
                <a:ea typeface="Calibri"/>
                <a:cs typeface="Calibri"/>
                <a:sym typeface="Calibri"/>
              </a:rPr>
              <a:t>Автор: к. ф.-м. н., доцент, Кравчук Анжелика Ивановна</a:t>
            </a:r>
          </a:p>
          <a:p>
            <a:pPr algn="just">
              <a:spcBef>
                <a:spcPts val="300"/>
              </a:spcBef>
              <a:defRPr>
                <a:latin typeface="Arial"/>
                <a:ea typeface="Arial"/>
                <a:cs typeface="Arial"/>
                <a:sym typeface="Arial"/>
              </a:defRPr>
            </a:pPr>
            <a:r>
              <a:rPr sz="1600">
                <a:latin typeface="Calibri"/>
                <a:ea typeface="Calibri"/>
                <a:cs typeface="Calibri"/>
                <a:sym typeface="Calibri"/>
              </a:rPr>
              <a:t>e-mail: anzhelika.kravchuk@gmail.com</a:t>
            </a:r>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Shape 393"/>
          <p:cNvSpPr>
            <a:spLocks noGrp="1"/>
          </p:cNvSpPr>
          <p:nvPr>
            <p:ph type="title"/>
          </p:nvPr>
        </p:nvSpPr>
        <p:spPr>
          <a:xfrm>
            <a:off x="249647" y="179342"/>
            <a:ext cx="9599270" cy="365132"/>
          </a:xfrm>
          <a:prstGeom prst="rect">
            <a:avLst/>
          </a:prstGeom>
        </p:spPr>
        <p:txBody>
          <a:bodyPr>
            <a:normAutofit fontScale="90000"/>
          </a:bodyPr>
          <a:lstStyle/>
          <a:p>
            <a:pPr>
              <a:tabLst>
                <a:tab pos="8229600" algn="r"/>
              </a:tabLst>
            </a:pPr>
            <a:r>
              <a:t>Создание и запуск потоков. Свойства класса Thread </a:t>
            </a:r>
          </a:p>
        </p:txBody>
      </p:sp>
      <p:grpSp>
        <p:nvGrpSpPr>
          <p:cNvPr id="396" name="Group 396"/>
          <p:cNvGrpSpPr/>
          <p:nvPr/>
        </p:nvGrpSpPr>
        <p:grpSpPr>
          <a:xfrm>
            <a:off x="335279" y="685800"/>
            <a:ext cx="9471661" cy="5791200"/>
            <a:chOff x="0" y="0"/>
            <a:chExt cx="9471659" cy="5791200"/>
          </a:xfrm>
        </p:grpSpPr>
        <p:sp>
          <p:nvSpPr>
            <p:cNvPr id="394" name="Shape 394"/>
            <p:cNvSpPr/>
            <p:nvPr/>
          </p:nvSpPr>
          <p:spPr>
            <a:xfrm>
              <a:off x="0" y="0"/>
              <a:ext cx="9471660" cy="57912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lgn="just"/>
              <a:endParaRPr/>
            </a:p>
          </p:txBody>
        </p:sp>
        <p:sp>
          <p:nvSpPr>
            <p:cNvPr id="395" name="Shape 395"/>
            <p:cNvSpPr/>
            <p:nvPr/>
          </p:nvSpPr>
          <p:spPr>
            <a:xfrm>
              <a:off x="282702" y="474980"/>
              <a:ext cx="8906256" cy="4841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marL="285750" indent="-285750" algn="just">
                <a:buSzPct val="100000"/>
                <a:buFont typeface="Arial"/>
                <a:buChar char="•"/>
              </a:pPr>
              <a:r>
                <a:t>Статическое свойство CurrentThread возвращает объект, представляющий текущий поток</a:t>
              </a:r>
            </a:p>
            <a:p>
              <a:pPr marL="285750" indent="-285750" algn="just">
                <a:buSzPct val="100000"/>
                <a:buFont typeface="Arial"/>
                <a:buChar char="•"/>
              </a:pPr>
              <a:r>
                <a:t>Свойство Name служит для назначения потоку имени</a:t>
              </a:r>
            </a:p>
            <a:p>
              <a:pPr marL="285750" indent="-285750" algn="just">
                <a:buSzPct val="100000"/>
                <a:buFont typeface="Arial"/>
                <a:buChar char="•"/>
              </a:pPr>
              <a:r>
                <a:t>Целочисленное свойство для чтения ManagedThreadId возвращает уникальный числовой идентификатор управляемого потока</a:t>
              </a:r>
            </a:p>
            <a:p>
              <a:pPr marL="285750" indent="-285750" algn="just">
                <a:buSzPct val="100000"/>
                <a:buFont typeface="Arial"/>
                <a:buChar char="•"/>
              </a:pPr>
              <a:r>
                <a:t>Свойство для чтения ThreadState, значением которого являются элементы одноименного перечисления, позволяет получить текущее состояние потока</a:t>
              </a:r>
            </a:p>
            <a:p>
              <a:pPr marL="285750" indent="-285750" algn="just">
                <a:buSzPct val="100000"/>
                <a:buFont typeface="Arial"/>
                <a:buChar char="•"/>
              </a:pPr>
              <a:r>
                <a:t>Булево свойство для чтения IsAlive позволяет определить, выполняется ли поток</a:t>
              </a:r>
            </a:p>
            <a:p>
              <a:pPr marL="285750" indent="-285750" algn="just">
                <a:buSzPct val="100000"/>
                <a:buFont typeface="Arial"/>
                <a:buChar char="•"/>
              </a:pPr>
              <a:r>
                <a:t>Свойство Priority управляет приоритетом выполнения потока относительно текущего процесса. Значением этого свойства являются элементы перечисления ThreadPriority: Lowest, BelowNormal, Normal, AboveNormal, Highest</a:t>
              </a:r>
            </a:p>
            <a:p>
              <a:pPr marL="285750" indent="-285750" algn="just">
                <a:buSzPct val="100000"/>
                <a:buFont typeface="Arial"/>
                <a:buChar char="•"/>
              </a:pPr>
              <a:r>
                <a:t>Булево свойство IsBackground позволяет сделать поток фоновым. Среда исполнения .NET разделяет все потоки на фоновые и основные. Процесс не может завершиться, пока не завершены все его основные потоки. В то же время, завершение процесса автоматически останавливает все фоновые потоки </a:t>
              </a:r>
            </a:p>
            <a:p>
              <a:pPr marL="285750" indent="-285750" algn="just">
                <a:buSzPct val="100000"/>
                <a:buFont typeface="Arial"/>
                <a:buChar char="•"/>
              </a:pPr>
              <a:r>
                <a:t>Свойства CurrentCulture и CurrentUICulture имеют тип CultureInfo и задают текущую языковую культуру</a:t>
              </a:r>
            </a:p>
          </p:txBody>
        </p:sp>
      </p:grpSp>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0" name="Group 400"/>
          <p:cNvGrpSpPr/>
          <p:nvPr/>
        </p:nvGrpSpPr>
        <p:grpSpPr>
          <a:xfrm>
            <a:off x="229565" y="719683"/>
            <a:ext cx="9599270" cy="1467307"/>
            <a:chOff x="0" y="0"/>
            <a:chExt cx="9599268" cy="1467305"/>
          </a:xfrm>
        </p:grpSpPr>
        <p:sp>
          <p:nvSpPr>
            <p:cNvPr id="398" name="Shape 398"/>
            <p:cNvSpPr/>
            <p:nvPr/>
          </p:nvSpPr>
          <p:spPr>
            <a:xfrm>
              <a:off x="0" y="0"/>
              <a:ext cx="9599269" cy="1467306"/>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lgn="just"/>
              <a:endParaRPr/>
            </a:p>
          </p:txBody>
        </p:sp>
        <p:sp>
          <p:nvSpPr>
            <p:cNvPr id="399" name="Shape 399"/>
            <p:cNvSpPr/>
            <p:nvPr/>
          </p:nvSpPr>
          <p:spPr>
            <a:xfrm>
              <a:off x="71628" y="120988"/>
              <a:ext cx="9456013" cy="12253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pPr algn="just"/>
              <a:r>
                <a:t>Поток можно именовать, используя свойство </a:t>
              </a:r>
              <a:r>
                <a:rPr b="1"/>
                <a:t>Name</a:t>
              </a:r>
              <a:r>
                <a:t>. Это удобно при отладке: имена потоков можно вывести в </a:t>
              </a:r>
              <a:r>
                <a:rPr b="1"/>
                <a:t>Console.WriteLine</a:t>
              </a:r>
              <a:r>
                <a:t> и увидеть в окне </a:t>
              </a:r>
              <a:r>
                <a:rPr i="1"/>
                <a:t>Debug – Threads</a:t>
              </a:r>
              <a:r>
                <a:t> в Microsoft Visual Studio. Имя потоку может быть назначено в любой момент, но только один раз – при попытке изменить его будет сгенерировано исключение</a:t>
              </a:r>
            </a:p>
          </p:txBody>
        </p:sp>
      </p:grpSp>
      <p:grpSp>
        <p:nvGrpSpPr>
          <p:cNvPr id="403" name="Group 403"/>
          <p:cNvGrpSpPr/>
          <p:nvPr/>
        </p:nvGrpSpPr>
        <p:grpSpPr>
          <a:xfrm>
            <a:off x="239650" y="2362199"/>
            <a:ext cx="4526281" cy="977976"/>
            <a:chOff x="0" y="0"/>
            <a:chExt cx="4526279" cy="977974"/>
          </a:xfrm>
        </p:grpSpPr>
        <p:sp>
          <p:nvSpPr>
            <p:cNvPr id="401" name="Shape 401"/>
            <p:cNvSpPr/>
            <p:nvPr/>
          </p:nvSpPr>
          <p:spPr>
            <a:xfrm>
              <a:off x="0" y="0"/>
              <a:ext cx="4526280" cy="977975"/>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endParaRPr/>
            </a:p>
          </p:txBody>
        </p:sp>
        <p:sp>
          <p:nvSpPr>
            <p:cNvPr id="402" name="Shape 402"/>
            <p:cNvSpPr/>
            <p:nvPr/>
          </p:nvSpPr>
          <p:spPr>
            <a:xfrm>
              <a:off x="0" y="219654"/>
              <a:ext cx="4526280" cy="5393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r>
                <a:rPr sz="1600">
                  <a:solidFill>
                    <a:srgbClr val="2B91AF"/>
                  </a:solidFill>
                  <a:latin typeface="Consolas"/>
                  <a:ea typeface="Consolas"/>
                  <a:cs typeface="Consolas"/>
                  <a:sym typeface="Consolas"/>
                </a:rPr>
                <a:t>Thread</a:t>
              </a:r>
              <a:r>
                <a:rPr sz="1600">
                  <a:latin typeface="Consolas"/>
                  <a:ea typeface="Consolas"/>
                  <a:cs typeface="Consolas"/>
                  <a:sym typeface="Consolas"/>
                </a:rPr>
                <a:t> worker = </a:t>
              </a:r>
              <a:r>
                <a:rPr sz="1600">
                  <a:solidFill>
                    <a:srgbClr val="0000FF"/>
                  </a:solidFill>
                  <a:latin typeface="Consolas"/>
                  <a:ea typeface="Consolas"/>
                  <a:cs typeface="Consolas"/>
                  <a:sym typeface="Consolas"/>
                </a:rPr>
                <a:t>new</a:t>
              </a:r>
              <a:r>
                <a:rPr sz="1600">
                  <a:latin typeface="Consolas"/>
                  <a:ea typeface="Consolas"/>
                  <a:cs typeface="Consolas"/>
                  <a:sym typeface="Consolas"/>
                </a:rPr>
                <a:t> </a:t>
              </a:r>
              <a:r>
                <a:rPr sz="1600">
                  <a:solidFill>
                    <a:srgbClr val="2B91AF"/>
                  </a:solidFill>
                  <a:latin typeface="Consolas"/>
                  <a:ea typeface="Consolas"/>
                  <a:cs typeface="Consolas"/>
                  <a:sym typeface="Consolas"/>
                </a:rPr>
                <a:t>Thread</a:t>
              </a:r>
              <a:r>
                <a:rPr sz="1600">
                  <a:latin typeface="Consolas"/>
                  <a:ea typeface="Consolas"/>
                  <a:cs typeface="Consolas"/>
                  <a:sym typeface="Consolas"/>
                </a:rPr>
                <a:t>(Go);</a:t>
              </a:r>
            </a:p>
            <a:p>
              <a:r>
                <a:rPr sz="1600">
                  <a:latin typeface="Consolas"/>
                  <a:ea typeface="Consolas"/>
                  <a:cs typeface="Consolas"/>
                  <a:sym typeface="Consolas"/>
                </a:rPr>
                <a:t>worker.</a:t>
              </a:r>
              <a:r>
                <a:rPr sz="1600" b="1">
                  <a:latin typeface="Consolas"/>
                  <a:ea typeface="Consolas"/>
                  <a:cs typeface="Consolas"/>
                  <a:sym typeface="Consolas"/>
                </a:rPr>
                <a:t>Name</a:t>
              </a:r>
              <a:r>
                <a:rPr sz="1600">
                  <a:latin typeface="Consolas"/>
                  <a:ea typeface="Consolas"/>
                  <a:cs typeface="Consolas"/>
                  <a:sym typeface="Consolas"/>
                </a:rPr>
                <a:t> = </a:t>
              </a:r>
              <a:r>
                <a:rPr sz="1600">
                  <a:solidFill>
                    <a:srgbClr val="A31515"/>
                  </a:solidFill>
                  <a:latin typeface="Consolas"/>
                  <a:ea typeface="Consolas"/>
                  <a:cs typeface="Consolas"/>
                  <a:sym typeface="Consolas"/>
                </a:rPr>
                <a:t>"worker"</a:t>
              </a:r>
              <a:r>
                <a:rPr sz="1600">
                  <a:latin typeface="Consolas"/>
                  <a:ea typeface="Consolas"/>
                  <a:cs typeface="Consolas"/>
                  <a:sym typeface="Consolas"/>
                </a:rPr>
                <a:t>;</a:t>
              </a:r>
            </a:p>
          </p:txBody>
        </p:sp>
      </p:grpSp>
      <p:pic>
        <p:nvPicPr>
          <p:cNvPr id="404" name="image4.tif" descr="arrow03"/>
          <p:cNvPicPr>
            <a:picLocks noChangeAspect="1"/>
          </p:cNvPicPr>
          <p:nvPr/>
        </p:nvPicPr>
        <p:blipFill>
          <a:blip r:embed="rId2">
            <a:extLst/>
          </a:blip>
          <a:stretch>
            <a:fillRect/>
          </a:stretch>
        </p:blipFill>
        <p:spPr>
          <a:xfrm rot="8410738">
            <a:off x="4031282" y="2159784"/>
            <a:ext cx="1995837" cy="272700"/>
          </a:xfrm>
          <a:prstGeom prst="rect">
            <a:avLst/>
          </a:prstGeom>
          <a:ln w="12700">
            <a:miter lim="400000"/>
          </a:ln>
          <a:effectLst>
            <a:outerShdw blurRad="190500" dist="8455" dir="5400000" rotWithShape="0">
              <a:srgbClr val="000000"/>
            </a:outerShdw>
          </a:effectLst>
        </p:spPr>
      </p:pic>
      <p:grpSp>
        <p:nvGrpSpPr>
          <p:cNvPr id="407" name="Group 407"/>
          <p:cNvGrpSpPr/>
          <p:nvPr/>
        </p:nvGrpSpPr>
        <p:grpSpPr>
          <a:xfrm>
            <a:off x="213238" y="3520283"/>
            <a:ext cx="6957061" cy="752288"/>
            <a:chOff x="0" y="0"/>
            <a:chExt cx="6957059" cy="752287"/>
          </a:xfrm>
        </p:grpSpPr>
        <p:sp>
          <p:nvSpPr>
            <p:cNvPr id="405" name="Shape 405"/>
            <p:cNvSpPr/>
            <p:nvPr/>
          </p:nvSpPr>
          <p:spPr>
            <a:xfrm>
              <a:off x="0" y="0"/>
              <a:ext cx="6957060" cy="752288"/>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endParaRPr/>
            </a:p>
          </p:txBody>
        </p:sp>
        <p:sp>
          <p:nvSpPr>
            <p:cNvPr id="406" name="Shape 406"/>
            <p:cNvSpPr/>
            <p:nvPr/>
          </p:nvSpPr>
          <p:spPr>
            <a:xfrm>
              <a:off x="0" y="227386"/>
              <a:ext cx="6957060" cy="2980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marL="122041"/>
              <a:r>
                <a:rPr sz="1600">
                  <a:solidFill>
                    <a:srgbClr val="2B91AF"/>
                  </a:solidFill>
                  <a:latin typeface="Consolas"/>
                  <a:ea typeface="Consolas"/>
                  <a:cs typeface="Consolas"/>
                  <a:sym typeface="Consolas"/>
                </a:rPr>
                <a:t>Thread</a:t>
              </a:r>
              <a:r>
                <a:rPr sz="1600">
                  <a:latin typeface="Consolas"/>
                  <a:ea typeface="Consolas"/>
                  <a:cs typeface="Consolas"/>
                  <a:sym typeface="Consolas"/>
                </a:rPr>
                <a:t> worker = </a:t>
              </a:r>
              <a:r>
                <a:rPr sz="1600">
                  <a:solidFill>
                    <a:srgbClr val="0000FF"/>
                  </a:solidFill>
                  <a:latin typeface="Consolas"/>
                  <a:ea typeface="Consolas"/>
                  <a:cs typeface="Consolas"/>
                  <a:sym typeface="Consolas"/>
                </a:rPr>
                <a:t>new</a:t>
              </a:r>
              <a:r>
                <a:rPr sz="1600">
                  <a:latin typeface="Consolas"/>
                  <a:ea typeface="Consolas"/>
                  <a:cs typeface="Consolas"/>
                  <a:sym typeface="Consolas"/>
                </a:rPr>
                <a:t> </a:t>
              </a:r>
              <a:r>
                <a:rPr sz="1600">
                  <a:solidFill>
                    <a:srgbClr val="2B91AF"/>
                  </a:solidFill>
                  <a:latin typeface="Consolas"/>
                  <a:ea typeface="Consolas"/>
                  <a:cs typeface="Consolas"/>
                  <a:sym typeface="Consolas"/>
                </a:rPr>
                <a:t>Thread</a:t>
              </a:r>
              <a:r>
                <a:rPr sz="1600">
                  <a:latin typeface="Consolas"/>
                  <a:ea typeface="Consolas"/>
                  <a:cs typeface="Consolas"/>
                  <a:sym typeface="Consolas"/>
                </a:rPr>
                <a:t>(Go) {Name = </a:t>
              </a:r>
              <a:r>
                <a:rPr sz="1600">
                  <a:solidFill>
                    <a:srgbClr val="A31515"/>
                  </a:solidFill>
                  <a:latin typeface="Consolas"/>
                  <a:ea typeface="Consolas"/>
                  <a:cs typeface="Consolas"/>
                  <a:sym typeface="Consolas"/>
                </a:rPr>
                <a:t>"worker"</a:t>
              </a:r>
              <a:r>
                <a:rPr sz="1600">
                  <a:latin typeface="Consolas"/>
                  <a:ea typeface="Consolas"/>
                  <a:cs typeface="Consolas"/>
                  <a:sym typeface="Consolas"/>
                </a:rPr>
                <a:t>};</a:t>
              </a:r>
            </a:p>
          </p:txBody>
        </p:sp>
      </p:grpSp>
      <p:sp>
        <p:nvSpPr>
          <p:cNvPr id="408" name="Shape 408"/>
          <p:cNvSpPr>
            <a:spLocks noGrp="1"/>
          </p:cNvSpPr>
          <p:nvPr>
            <p:ph type="title"/>
          </p:nvPr>
        </p:nvSpPr>
        <p:spPr>
          <a:xfrm>
            <a:off x="249647" y="179342"/>
            <a:ext cx="9599270" cy="365132"/>
          </a:xfrm>
          <a:prstGeom prst="rect">
            <a:avLst/>
          </a:prstGeom>
        </p:spPr>
        <p:txBody>
          <a:bodyPr>
            <a:normAutofit fontScale="90000"/>
          </a:bodyPr>
          <a:lstStyle/>
          <a:p>
            <a:pPr>
              <a:tabLst>
                <a:tab pos="8229600" algn="r"/>
              </a:tabLst>
            </a:pPr>
            <a:r>
              <a:t>Создание и запуск потоков. Свойства класса Thread </a:t>
            </a:r>
          </a:p>
        </p:txBody>
      </p:sp>
      <p:grpSp>
        <p:nvGrpSpPr>
          <p:cNvPr id="411" name="Group 411"/>
          <p:cNvGrpSpPr/>
          <p:nvPr/>
        </p:nvGrpSpPr>
        <p:grpSpPr>
          <a:xfrm>
            <a:off x="213238" y="4345232"/>
            <a:ext cx="8594498" cy="2345311"/>
            <a:chOff x="0" y="-102549"/>
            <a:chExt cx="8594497" cy="2345310"/>
          </a:xfrm>
        </p:grpSpPr>
        <p:sp>
          <p:nvSpPr>
            <p:cNvPr id="409" name="Shape 409"/>
            <p:cNvSpPr/>
            <p:nvPr/>
          </p:nvSpPr>
          <p:spPr>
            <a:xfrm>
              <a:off x="0" y="-102550"/>
              <a:ext cx="8594497" cy="2345311"/>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endParaRPr/>
            </a:p>
          </p:txBody>
        </p:sp>
        <p:sp>
          <p:nvSpPr>
            <p:cNvPr id="410" name="Shape 410"/>
            <p:cNvSpPr/>
            <p:nvPr/>
          </p:nvSpPr>
          <p:spPr>
            <a:xfrm>
              <a:off x="109158" y="-30132"/>
              <a:ext cx="8391853" cy="16590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marR="457200" indent="12882" algn="just" defTabSz="457200">
                <a:spcBef>
                  <a:spcPts val="1200"/>
                </a:spcBef>
                <a:defRPr sz="1500">
                  <a:latin typeface="Consolas"/>
                  <a:ea typeface="Consolas"/>
                  <a:cs typeface="Consolas"/>
                  <a:sym typeface="Consolas"/>
                </a:defRPr>
              </a:pPr>
              <a:r>
                <a:rPr dirty="0">
                  <a:solidFill>
                    <a:srgbClr val="0433FF"/>
                  </a:solidFill>
                </a:rPr>
                <a:t>var</a:t>
              </a:r>
              <a:r>
                <a:rPr dirty="0"/>
                <a:t> th = </a:t>
              </a:r>
              <a:r>
                <a:rPr dirty="0">
                  <a:solidFill>
                    <a:srgbClr val="0433FF"/>
                  </a:solidFill>
                </a:rPr>
                <a:t>new</a:t>
              </a:r>
              <a:r>
                <a:rPr dirty="0"/>
                <a:t> </a:t>
              </a:r>
              <a:r>
                <a:rPr dirty="0">
                  <a:solidFill>
                    <a:srgbClr val="33A2BD"/>
                  </a:solidFill>
                </a:rPr>
                <a:t>Thread</a:t>
              </a:r>
              <a:r>
                <a:rPr dirty="0"/>
                <a:t>(DoSomeWork)</a:t>
              </a:r>
            </a:p>
            <a:p>
              <a:pPr marR="457200" indent="360045" algn="just" defTabSz="457200">
                <a:defRPr sz="1500">
                  <a:latin typeface="Consolas"/>
                  <a:ea typeface="Consolas"/>
                  <a:cs typeface="Consolas"/>
                  <a:sym typeface="Consolas"/>
                </a:defRPr>
              </a:pPr>
              <a:r>
                <a:rPr dirty="0"/>
                <a:t>         {</a:t>
              </a:r>
            </a:p>
            <a:p>
              <a:pPr marR="457200" indent="360045" algn="just" defTabSz="457200">
                <a:defRPr sz="1500">
                  <a:latin typeface="Consolas"/>
                  <a:ea typeface="Consolas"/>
                  <a:cs typeface="Consolas"/>
                  <a:sym typeface="Consolas"/>
                </a:defRPr>
              </a:pPr>
              <a:r>
                <a:rPr dirty="0"/>
                <a:t>             Name = </a:t>
              </a:r>
              <a:r>
                <a:rPr dirty="0">
                  <a:solidFill>
                    <a:srgbClr val="B4261A"/>
                  </a:solidFill>
                </a:rPr>
                <a:t>"Example Thread"</a:t>
              </a:r>
              <a:r>
                <a:rPr dirty="0"/>
                <a:t>,</a:t>
              </a:r>
            </a:p>
            <a:p>
              <a:pPr marR="457200" indent="360045" algn="just" defTabSz="457200">
                <a:defRPr sz="1500">
                  <a:latin typeface="Consolas"/>
                  <a:ea typeface="Consolas"/>
                  <a:cs typeface="Consolas"/>
                  <a:sym typeface="Consolas"/>
                </a:defRPr>
              </a:pPr>
              <a:r>
                <a:rPr dirty="0"/>
                <a:t>             Priority = </a:t>
              </a:r>
              <a:r>
                <a:rPr dirty="0">
                  <a:solidFill>
                    <a:srgbClr val="33A2BD"/>
                  </a:solidFill>
                </a:rPr>
                <a:t>ThreadPriority</a:t>
              </a:r>
              <a:r>
                <a:rPr dirty="0"/>
                <a:t>.BelowNormal,</a:t>
              </a:r>
            </a:p>
            <a:p>
              <a:pPr marR="457200" indent="360045" algn="just" defTabSz="457200">
                <a:defRPr sz="1500">
                  <a:latin typeface="Consolas"/>
                  <a:ea typeface="Consolas"/>
                  <a:cs typeface="Consolas"/>
                  <a:sym typeface="Consolas"/>
                </a:defRPr>
              </a:pPr>
              <a:r>
                <a:rPr dirty="0"/>
                <a:t>             IsBackground = </a:t>
              </a:r>
              <a:r>
                <a:rPr dirty="0">
                  <a:solidFill>
                    <a:srgbClr val="0433FF"/>
                  </a:solidFill>
                </a:rPr>
                <a:t>true</a:t>
              </a:r>
              <a:r>
                <a:rPr dirty="0"/>
                <a:t>,</a:t>
              </a:r>
            </a:p>
            <a:p>
              <a:pPr marR="457200" indent="360045" algn="just" defTabSz="457200">
                <a:defRPr sz="1500">
                  <a:latin typeface="Consolas"/>
                  <a:ea typeface="Consolas"/>
                  <a:cs typeface="Consolas"/>
                  <a:sym typeface="Consolas"/>
                </a:defRPr>
              </a:pPr>
              <a:r>
                <a:rPr dirty="0"/>
                <a:t>             CurrentCulture = </a:t>
              </a:r>
              <a:r>
                <a:rPr dirty="0">
                  <a:solidFill>
                    <a:srgbClr val="33A2BD"/>
                  </a:solidFill>
                </a:rPr>
                <a:t>CultureInfo</a:t>
              </a:r>
              <a:r>
                <a:rPr dirty="0"/>
                <a:t>.GetCultureInfo(</a:t>
              </a:r>
              <a:r>
                <a:rPr dirty="0">
                  <a:solidFill>
                    <a:srgbClr val="B4261A"/>
                  </a:solidFill>
                </a:rPr>
                <a:t>"ru-RU"</a:t>
              </a:r>
              <a:r>
                <a:rPr dirty="0"/>
                <a:t>)</a:t>
              </a:r>
            </a:p>
            <a:p>
              <a:pPr marR="457200" indent="360045" algn="just" defTabSz="457200">
                <a:spcBef>
                  <a:spcPts val="1200"/>
                </a:spcBef>
                <a:defRPr sz="1500">
                  <a:latin typeface="Consolas"/>
                  <a:ea typeface="Consolas"/>
                  <a:cs typeface="Consolas"/>
                  <a:sym typeface="Consolas"/>
                </a:defRPr>
              </a:pPr>
              <a:r>
                <a:rPr dirty="0"/>
                <a:t>         };</a:t>
              </a:r>
            </a:p>
          </p:txBody>
        </p:sp>
      </p:grpSp>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Shape 413"/>
          <p:cNvSpPr>
            <a:spLocks noGrp="1"/>
          </p:cNvSpPr>
          <p:nvPr>
            <p:ph type="title"/>
          </p:nvPr>
        </p:nvSpPr>
        <p:spPr>
          <a:xfrm>
            <a:off x="249647" y="179342"/>
            <a:ext cx="9599270" cy="365132"/>
          </a:xfrm>
          <a:prstGeom prst="rect">
            <a:avLst/>
          </a:prstGeom>
        </p:spPr>
        <p:txBody>
          <a:bodyPr>
            <a:normAutofit/>
          </a:bodyPr>
          <a:lstStyle/>
          <a:p>
            <a:pPr defTabSz="786384">
              <a:tabLst>
                <a:tab pos="7073900" algn="r"/>
              </a:tabLst>
              <a:defRPr sz="1548"/>
            </a:pPr>
            <a:r>
              <a:t>Создание и запуск потоков. Основные и фоновые потоки (Foreground and Background Threads)</a:t>
            </a:r>
          </a:p>
        </p:txBody>
      </p:sp>
      <p:grpSp>
        <p:nvGrpSpPr>
          <p:cNvPr id="416" name="Group 416"/>
          <p:cNvGrpSpPr/>
          <p:nvPr/>
        </p:nvGrpSpPr>
        <p:grpSpPr>
          <a:xfrm>
            <a:off x="191409" y="3237681"/>
            <a:ext cx="9599268" cy="2596698"/>
            <a:chOff x="0" y="0"/>
            <a:chExt cx="9599266" cy="2596696"/>
          </a:xfrm>
        </p:grpSpPr>
        <p:sp>
          <p:nvSpPr>
            <p:cNvPr id="414" name="Shape 414"/>
            <p:cNvSpPr/>
            <p:nvPr/>
          </p:nvSpPr>
          <p:spPr>
            <a:xfrm>
              <a:off x="0" y="0"/>
              <a:ext cx="9599268" cy="2596697"/>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defRPr sz="1600">
                  <a:latin typeface="Consolas"/>
                  <a:ea typeface="Consolas"/>
                  <a:cs typeface="Consolas"/>
                  <a:sym typeface="Consolas"/>
                </a:defRPr>
              </a:pPr>
              <a:endParaRPr/>
            </a:p>
          </p:txBody>
        </p:sp>
        <p:sp>
          <p:nvSpPr>
            <p:cNvPr id="415" name="Shape 415"/>
            <p:cNvSpPr/>
            <p:nvPr/>
          </p:nvSpPr>
          <p:spPr>
            <a:xfrm>
              <a:off x="81968" y="100616"/>
              <a:ext cx="7982265" cy="20173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r>
                <a:rPr sz="1600">
                  <a:solidFill>
                    <a:srgbClr val="0000FF"/>
                  </a:solidFill>
                  <a:latin typeface="Consolas"/>
                  <a:ea typeface="Consolas"/>
                  <a:cs typeface="Consolas"/>
                  <a:sym typeface="Consolas"/>
                </a:rPr>
                <a:t>static</a:t>
              </a:r>
              <a:r>
                <a:rPr sz="1600">
                  <a:latin typeface="Consolas"/>
                  <a:ea typeface="Consolas"/>
                  <a:cs typeface="Consolas"/>
                  <a:sym typeface="Consolas"/>
                </a:rPr>
                <a:t> </a:t>
              </a:r>
              <a:r>
                <a:rPr sz="1600">
                  <a:solidFill>
                    <a:srgbClr val="0000FF"/>
                  </a:solidFill>
                  <a:latin typeface="Consolas"/>
                  <a:ea typeface="Consolas"/>
                  <a:cs typeface="Consolas"/>
                  <a:sym typeface="Consolas"/>
                </a:rPr>
                <a:t>void</a:t>
              </a:r>
              <a:r>
                <a:rPr sz="1600">
                  <a:latin typeface="Consolas"/>
                  <a:ea typeface="Consolas"/>
                  <a:cs typeface="Consolas"/>
                  <a:sym typeface="Consolas"/>
                </a:rPr>
                <a:t> Main(</a:t>
              </a:r>
              <a:r>
                <a:rPr sz="1600">
                  <a:solidFill>
                    <a:srgbClr val="0000FF"/>
                  </a:solidFill>
                  <a:latin typeface="Consolas"/>
                  <a:ea typeface="Consolas"/>
                  <a:cs typeface="Consolas"/>
                  <a:sym typeface="Consolas"/>
                </a:rPr>
                <a:t>string</a:t>
              </a:r>
              <a:r>
                <a:rPr sz="1600">
                  <a:latin typeface="Consolas"/>
                  <a:ea typeface="Consolas"/>
                  <a:cs typeface="Consolas"/>
                  <a:sym typeface="Consolas"/>
                </a:rPr>
                <a:t>[] args)</a:t>
              </a:r>
            </a:p>
            <a:p>
              <a:r>
                <a:rPr sz="1600">
                  <a:latin typeface="Consolas"/>
                  <a:ea typeface="Consolas"/>
                  <a:cs typeface="Consolas"/>
                  <a:sym typeface="Consolas"/>
                </a:rPr>
                <a:t>{</a:t>
              </a:r>
            </a:p>
            <a:p>
              <a:r>
                <a:rPr sz="1600">
                  <a:latin typeface="Consolas"/>
                  <a:ea typeface="Consolas"/>
                  <a:cs typeface="Consolas"/>
                  <a:sym typeface="Consolas"/>
                </a:rPr>
                <a:t>    </a:t>
              </a:r>
              <a:r>
                <a:rPr sz="1600">
                  <a:solidFill>
                    <a:srgbClr val="2B91AF"/>
                  </a:solidFill>
                  <a:latin typeface="Consolas"/>
                  <a:ea typeface="Consolas"/>
                  <a:cs typeface="Consolas"/>
                  <a:sym typeface="Consolas"/>
                </a:rPr>
                <a:t>Thread</a:t>
              </a:r>
              <a:r>
                <a:rPr sz="1600">
                  <a:latin typeface="Consolas"/>
                  <a:ea typeface="Consolas"/>
                  <a:cs typeface="Consolas"/>
                  <a:sym typeface="Consolas"/>
                </a:rPr>
                <a:t> worker = </a:t>
              </a:r>
              <a:r>
                <a:rPr sz="1600">
                  <a:solidFill>
                    <a:srgbClr val="0000FF"/>
                  </a:solidFill>
                  <a:latin typeface="Consolas"/>
                  <a:ea typeface="Consolas"/>
                  <a:cs typeface="Consolas"/>
                  <a:sym typeface="Consolas"/>
                </a:rPr>
                <a:t>new</a:t>
              </a:r>
              <a:r>
                <a:rPr sz="1600">
                  <a:latin typeface="Consolas"/>
                  <a:ea typeface="Consolas"/>
                  <a:cs typeface="Consolas"/>
                  <a:sym typeface="Consolas"/>
                </a:rPr>
                <a:t> </a:t>
              </a:r>
              <a:r>
                <a:rPr sz="1600">
                  <a:solidFill>
                    <a:srgbClr val="2B91AF"/>
                  </a:solidFill>
                  <a:latin typeface="Consolas"/>
                  <a:ea typeface="Consolas"/>
                  <a:cs typeface="Consolas"/>
                  <a:sym typeface="Consolas"/>
                </a:rPr>
                <a:t>Thread</a:t>
              </a:r>
              <a:r>
                <a:rPr sz="1600">
                  <a:latin typeface="Consolas"/>
                  <a:ea typeface="Consolas"/>
                  <a:cs typeface="Consolas"/>
                  <a:sym typeface="Consolas"/>
                </a:rPr>
                <a:t>(</a:t>
              </a:r>
              <a:r>
                <a:rPr sz="1600">
                  <a:solidFill>
                    <a:srgbClr val="0000FF"/>
                  </a:solidFill>
                  <a:latin typeface="Consolas"/>
                  <a:ea typeface="Consolas"/>
                  <a:cs typeface="Consolas"/>
                  <a:sym typeface="Consolas"/>
                </a:rPr>
                <a:t>delegate</a:t>
              </a:r>
              <a:r>
                <a:rPr sz="1600">
                  <a:latin typeface="Consolas"/>
                  <a:ea typeface="Consolas"/>
                  <a:cs typeface="Consolas"/>
                  <a:sym typeface="Consolas"/>
                </a:rPr>
                <a:t>() { </a:t>
              </a:r>
              <a:r>
                <a:rPr sz="1600">
                  <a:solidFill>
                    <a:srgbClr val="2B91AF"/>
                  </a:solidFill>
                  <a:latin typeface="Consolas"/>
                  <a:ea typeface="Consolas"/>
                  <a:cs typeface="Consolas"/>
                  <a:sym typeface="Consolas"/>
                </a:rPr>
                <a:t>Console</a:t>
              </a:r>
              <a:r>
                <a:rPr sz="1600">
                  <a:latin typeface="Consolas"/>
                  <a:ea typeface="Consolas"/>
                  <a:cs typeface="Consolas"/>
                  <a:sym typeface="Consolas"/>
                </a:rPr>
                <a:t>.ReadLine(); });</a:t>
              </a:r>
            </a:p>
            <a:p>
              <a:r>
                <a:rPr sz="1600">
                  <a:latin typeface="Consolas"/>
                  <a:ea typeface="Consolas"/>
                  <a:cs typeface="Consolas"/>
                  <a:sym typeface="Consolas"/>
                </a:rPr>
                <a:t>    </a:t>
              </a:r>
              <a:r>
                <a:rPr sz="1600">
                  <a:solidFill>
                    <a:srgbClr val="0000FF"/>
                  </a:solidFill>
                  <a:latin typeface="Consolas"/>
                  <a:ea typeface="Consolas"/>
                  <a:cs typeface="Consolas"/>
                  <a:sym typeface="Consolas"/>
                </a:rPr>
                <a:t>if</a:t>
              </a:r>
              <a:r>
                <a:rPr sz="1600">
                  <a:latin typeface="Consolas"/>
                  <a:ea typeface="Consolas"/>
                  <a:cs typeface="Consolas"/>
                  <a:sym typeface="Consolas"/>
                </a:rPr>
                <a:t> (args.Length &gt; 0)</a:t>
              </a:r>
            </a:p>
            <a:p>
              <a:r>
                <a:rPr sz="1600">
                  <a:latin typeface="Consolas"/>
                  <a:ea typeface="Consolas"/>
                  <a:cs typeface="Consolas"/>
                  <a:sym typeface="Consolas"/>
                </a:rPr>
                <a:t>        worker.</a:t>
              </a:r>
              <a:r>
                <a:rPr sz="1600" b="1">
                  <a:latin typeface="Consolas"/>
                  <a:ea typeface="Consolas"/>
                  <a:cs typeface="Consolas"/>
                  <a:sym typeface="Consolas"/>
                </a:rPr>
                <a:t>IsBackground</a:t>
              </a:r>
              <a:r>
                <a:rPr sz="1600">
                  <a:latin typeface="Consolas"/>
                  <a:ea typeface="Consolas"/>
                  <a:cs typeface="Consolas"/>
                  <a:sym typeface="Consolas"/>
                </a:rPr>
                <a:t> = </a:t>
              </a:r>
              <a:r>
                <a:rPr sz="1600">
                  <a:solidFill>
                    <a:srgbClr val="0000FF"/>
                  </a:solidFill>
                  <a:latin typeface="Consolas"/>
                  <a:ea typeface="Consolas"/>
                  <a:cs typeface="Consolas"/>
                  <a:sym typeface="Consolas"/>
                </a:rPr>
                <a:t>true</a:t>
              </a:r>
              <a:r>
                <a:rPr sz="1600">
                  <a:latin typeface="Consolas"/>
                  <a:ea typeface="Consolas"/>
                  <a:cs typeface="Consolas"/>
                  <a:sym typeface="Consolas"/>
                </a:rPr>
                <a:t>;</a:t>
              </a:r>
            </a:p>
            <a:p>
              <a:endParaRPr sz="1600">
                <a:latin typeface="Consolas"/>
                <a:ea typeface="Consolas"/>
                <a:cs typeface="Consolas"/>
                <a:sym typeface="Consolas"/>
              </a:endParaRPr>
            </a:p>
            <a:p>
              <a:r>
                <a:rPr sz="1600">
                  <a:latin typeface="Consolas"/>
                  <a:ea typeface="Consolas"/>
                  <a:cs typeface="Consolas"/>
                  <a:sym typeface="Consolas"/>
                </a:rPr>
                <a:t>    worker.Start();</a:t>
              </a:r>
            </a:p>
            <a:p>
              <a:r>
                <a:rPr sz="1600">
                  <a:latin typeface="Consolas"/>
                  <a:ea typeface="Consolas"/>
                  <a:cs typeface="Consolas"/>
                  <a:sym typeface="Consolas"/>
                </a:rPr>
                <a:t>}</a:t>
              </a:r>
            </a:p>
          </p:txBody>
        </p:sp>
      </p:grpSp>
      <p:pic>
        <p:nvPicPr>
          <p:cNvPr id="417" name="image4.tif" descr="arrow03"/>
          <p:cNvPicPr>
            <a:picLocks noChangeAspect="1"/>
          </p:cNvPicPr>
          <p:nvPr/>
        </p:nvPicPr>
        <p:blipFill>
          <a:blip r:embed="rId2">
            <a:extLst/>
          </a:blip>
          <a:stretch>
            <a:fillRect/>
          </a:stretch>
        </p:blipFill>
        <p:spPr>
          <a:xfrm rot="8410738">
            <a:off x="4051363" y="3292650"/>
            <a:ext cx="1995837" cy="272700"/>
          </a:xfrm>
          <a:prstGeom prst="rect">
            <a:avLst/>
          </a:prstGeom>
          <a:ln w="12700">
            <a:miter lim="400000"/>
          </a:ln>
          <a:effectLst>
            <a:outerShdw blurRad="190500" dist="8455" dir="5400000" rotWithShape="0">
              <a:srgbClr val="000000"/>
            </a:outerShdw>
          </a:effectLst>
        </p:spPr>
      </p:pic>
      <p:grpSp>
        <p:nvGrpSpPr>
          <p:cNvPr id="420" name="Group 420"/>
          <p:cNvGrpSpPr/>
          <p:nvPr/>
        </p:nvGrpSpPr>
        <p:grpSpPr>
          <a:xfrm>
            <a:off x="191408" y="821774"/>
            <a:ext cx="9599269" cy="1235626"/>
            <a:chOff x="0" y="0"/>
            <a:chExt cx="9599268" cy="1235625"/>
          </a:xfrm>
        </p:grpSpPr>
        <p:sp>
          <p:nvSpPr>
            <p:cNvPr id="418" name="Shape 418"/>
            <p:cNvSpPr/>
            <p:nvPr/>
          </p:nvSpPr>
          <p:spPr>
            <a:xfrm>
              <a:off x="0" y="0"/>
              <a:ext cx="9599269" cy="1235626"/>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lgn="just">
                <a:defRPr b="1"/>
              </a:pPr>
              <a:endParaRPr/>
            </a:p>
          </p:txBody>
        </p:sp>
        <p:sp>
          <p:nvSpPr>
            <p:cNvPr id="419" name="Shape 419"/>
            <p:cNvSpPr/>
            <p:nvPr/>
          </p:nvSpPr>
          <p:spPr>
            <a:xfrm>
              <a:off x="60317" y="5148"/>
              <a:ext cx="9478634" cy="12253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pPr algn="just"/>
              <a:r>
                <a:t>По умолчанию потоки создаются как основные (foreground), что означает, что приложение не будет завершено, пока один из таких потоков будет исполняться. C# также поддерживает фоновые потоки, они не продлевают жизнь приложению, а завершаются сразу же, как только все основные потоки будут завершены</a:t>
              </a:r>
            </a:p>
          </p:txBody>
        </p:sp>
      </p:grpSp>
      <p:grpSp>
        <p:nvGrpSpPr>
          <p:cNvPr id="423" name="Group 423"/>
          <p:cNvGrpSpPr/>
          <p:nvPr/>
        </p:nvGrpSpPr>
        <p:grpSpPr>
          <a:xfrm>
            <a:off x="191408" y="2199533"/>
            <a:ext cx="9599269" cy="772268"/>
            <a:chOff x="0" y="0"/>
            <a:chExt cx="9599268" cy="772266"/>
          </a:xfrm>
        </p:grpSpPr>
        <p:sp>
          <p:nvSpPr>
            <p:cNvPr id="421" name="Shape 421"/>
            <p:cNvSpPr/>
            <p:nvPr/>
          </p:nvSpPr>
          <p:spPr>
            <a:xfrm>
              <a:off x="0" y="0"/>
              <a:ext cx="9599269" cy="772267"/>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lgn="just">
                <a:spcBef>
                  <a:spcPts val="1000"/>
                </a:spcBef>
              </a:pPr>
              <a:endParaRPr/>
            </a:p>
          </p:txBody>
        </p:sp>
        <p:sp>
          <p:nvSpPr>
            <p:cNvPr id="422" name="Shape 422"/>
            <p:cNvSpPr/>
            <p:nvPr/>
          </p:nvSpPr>
          <p:spPr>
            <a:xfrm>
              <a:off x="37698" y="198215"/>
              <a:ext cx="9523872" cy="3758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pPr algn="just">
                <a:spcBef>
                  <a:spcPts val="1000"/>
                </a:spcBef>
              </a:pPr>
              <a:r>
                <a:t>Статус потока переключается с основного на фоновый при помощи свойства </a:t>
              </a:r>
              <a:r>
                <a:rPr b="1"/>
                <a:t>IsBackground</a:t>
              </a:r>
            </a:p>
          </p:txBody>
        </p:sp>
      </p:grpSp>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479004" y="860303"/>
            <a:ext cx="5139267" cy="5139267"/>
          </a:xfrm>
          <a:prstGeom prst="rect">
            <a:avLst/>
          </a:prstGeom>
        </p:spPr>
      </p:pic>
      <p:sp>
        <p:nvSpPr>
          <p:cNvPr id="10" name="Shape 58"/>
          <p:cNvSpPr/>
          <p:nvPr/>
        </p:nvSpPr>
        <p:spPr>
          <a:xfrm>
            <a:off x="220132" y="2888915"/>
            <a:ext cx="4102645" cy="1082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r>
              <a:rPr sz="3200" b="1" cap="small" dirty="0"/>
              <a:t>Многопоточность. </a:t>
            </a:r>
          </a:p>
          <a:p>
            <a:pPr algn="ctr"/>
            <a:r>
              <a:rPr sz="3200" b="1" cap="small" dirty="0"/>
              <a:t>Начало работы</a:t>
            </a:r>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a:spLocks noGrp="1"/>
          </p:cNvSpPr>
          <p:nvPr>
            <p:ph type="title"/>
          </p:nvPr>
        </p:nvSpPr>
        <p:spPr>
          <a:xfrm>
            <a:off x="249647" y="179342"/>
            <a:ext cx="9599270" cy="365132"/>
          </a:xfrm>
          <a:prstGeom prst="rect">
            <a:avLst/>
          </a:prstGeom>
        </p:spPr>
        <p:txBody>
          <a:bodyPr>
            <a:normAutofit/>
          </a:bodyPr>
          <a:lstStyle/>
          <a:p>
            <a:pPr defTabSz="886968">
              <a:tabLst>
                <a:tab pos="7975600" algn="r"/>
              </a:tabLst>
              <a:defRPr sz="1746"/>
            </a:pPr>
            <a:r>
              <a:rPr>
                <a:latin typeface="Consolas"/>
                <a:ea typeface="Consolas"/>
                <a:cs typeface="Consolas"/>
                <a:sym typeface="Consolas"/>
              </a:rPr>
              <a:t>Создание</a:t>
            </a:r>
            <a:r>
              <a:t> и запуск потоков. Приоритеты потоков</a:t>
            </a:r>
          </a:p>
        </p:txBody>
      </p:sp>
      <p:grpSp>
        <p:nvGrpSpPr>
          <p:cNvPr id="428" name="Group 428"/>
          <p:cNvGrpSpPr/>
          <p:nvPr/>
        </p:nvGrpSpPr>
        <p:grpSpPr>
          <a:xfrm>
            <a:off x="216844" y="838200"/>
            <a:ext cx="9573833" cy="924264"/>
            <a:chOff x="0" y="0"/>
            <a:chExt cx="9573831" cy="924263"/>
          </a:xfrm>
        </p:grpSpPr>
        <p:sp>
          <p:nvSpPr>
            <p:cNvPr id="426" name="Shape 426"/>
            <p:cNvSpPr/>
            <p:nvPr/>
          </p:nvSpPr>
          <p:spPr>
            <a:xfrm>
              <a:off x="0" y="0"/>
              <a:ext cx="9573832" cy="924264"/>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lgn="just">
                <a:defRPr b="1"/>
              </a:pPr>
              <a:endParaRPr/>
            </a:p>
          </p:txBody>
        </p:sp>
        <p:sp>
          <p:nvSpPr>
            <p:cNvPr id="427" name="Shape 427"/>
            <p:cNvSpPr/>
            <p:nvPr/>
          </p:nvSpPr>
          <p:spPr>
            <a:xfrm>
              <a:off x="45118" y="133504"/>
              <a:ext cx="9483596" cy="6572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pPr algn="just"/>
              <a:r>
                <a:t>Свойство </a:t>
              </a:r>
              <a:r>
                <a:rPr b="1"/>
                <a:t>Priority</a:t>
              </a:r>
              <a:r>
                <a:t> определяет, сколько времени на исполнение будет выделено потоку относительно других потоков того же процесса. Существует 5 градаций приоритета потока</a:t>
              </a:r>
            </a:p>
          </p:txBody>
        </p:sp>
      </p:grpSp>
      <p:grpSp>
        <p:nvGrpSpPr>
          <p:cNvPr id="431" name="Group 431"/>
          <p:cNvGrpSpPr/>
          <p:nvPr/>
        </p:nvGrpSpPr>
        <p:grpSpPr>
          <a:xfrm>
            <a:off x="215697" y="1905000"/>
            <a:ext cx="9574980" cy="838212"/>
            <a:chOff x="0" y="0"/>
            <a:chExt cx="9574979" cy="838210"/>
          </a:xfrm>
        </p:grpSpPr>
        <p:sp>
          <p:nvSpPr>
            <p:cNvPr id="429" name="Shape 429"/>
            <p:cNvSpPr/>
            <p:nvPr/>
          </p:nvSpPr>
          <p:spPr>
            <a:xfrm>
              <a:off x="0" y="0"/>
              <a:ext cx="9574979" cy="838211"/>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endParaRPr/>
            </a:p>
          </p:txBody>
        </p:sp>
        <p:sp>
          <p:nvSpPr>
            <p:cNvPr id="430" name="Shape 430"/>
            <p:cNvSpPr/>
            <p:nvPr/>
          </p:nvSpPr>
          <p:spPr>
            <a:xfrm>
              <a:off x="0" y="268492"/>
              <a:ext cx="9574979" cy="3017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r>
                <a:rPr sz="1600">
                  <a:solidFill>
                    <a:srgbClr val="0000FF"/>
                  </a:solidFill>
                  <a:latin typeface="Consolas"/>
                  <a:ea typeface="Consolas"/>
                  <a:cs typeface="Consolas"/>
                  <a:sym typeface="Consolas"/>
                </a:rPr>
                <a:t>enum</a:t>
              </a:r>
              <a:r>
                <a:rPr sz="1600">
                  <a:latin typeface="Consolas"/>
                  <a:ea typeface="Consolas"/>
                  <a:cs typeface="Consolas"/>
                  <a:sym typeface="Consolas"/>
                </a:rPr>
                <a:t> </a:t>
              </a:r>
              <a:r>
                <a:rPr sz="1600">
                  <a:solidFill>
                    <a:srgbClr val="2B91AF"/>
                  </a:solidFill>
                  <a:latin typeface="Consolas"/>
                  <a:ea typeface="Consolas"/>
                  <a:cs typeface="Consolas"/>
                  <a:sym typeface="Consolas"/>
                </a:rPr>
                <a:t>ThreadPriority</a:t>
              </a:r>
              <a:r>
                <a:rPr sz="1600">
                  <a:latin typeface="Consolas"/>
                  <a:ea typeface="Consolas"/>
                  <a:cs typeface="Consolas"/>
                  <a:sym typeface="Consolas"/>
                </a:rPr>
                <a:t> { Lowest, BelowNormal, Normal, AboveNormal, Highest }</a:t>
              </a:r>
            </a:p>
          </p:txBody>
        </p:sp>
      </p:grpSp>
      <p:grpSp>
        <p:nvGrpSpPr>
          <p:cNvPr id="434" name="Group 434"/>
          <p:cNvGrpSpPr/>
          <p:nvPr/>
        </p:nvGrpSpPr>
        <p:grpSpPr>
          <a:xfrm>
            <a:off x="216845" y="2895819"/>
            <a:ext cx="9573832" cy="770454"/>
            <a:chOff x="0" y="20539"/>
            <a:chExt cx="9573830" cy="770453"/>
          </a:xfrm>
        </p:grpSpPr>
        <p:sp>
          <p:nvSpPr>
            <p:cNvPr id="432" name="Shape 432"/>
            <p:cNvSpPr/>
            <p:nvPr/>
          </p:nvSpPr>
          <p:spPr>
            <a:xfrm>
              <a:off x="-1" y="20539"/>
              <a:ext cx="9573832" cy="770454"/>
            </a:xfrm>
            <a:prstGeom prst="roundRect">
              <a:avLst>
                <a:gd name="adj" fmla="val 13330"/>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lgn="just">
                <a:spcBef>
                  <a:spcPts val="1000"/>
                </a:spcBef>
              </a:pPr>
              <a:endParaRPr/>
            </a:p>
          </p:txBody>
        </p:sp>
        <p:sp>
          <p:nvSpPr>
            <p:cNvPr id="433" name="Shape 433"/>
            <p:cNvSpPr/>
            <p:nvPr/>
          </p:nvSpPr>
          <p:spPr>
            <a:xfrm>
              <a:off x="30078" y="61396"/>
              <a:ext cx="9513674" cy="6887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just">
                <a:spcBef>
                  <a:spcPts val="1000"/>
                </a:spcBef>
              </a:lvl1pPr>
            </a:lstStyle>
            <a:p>
              <a:r>
                <a:t>Значение приоритета становится существенным, когда одновременно исполняются несколько потоков</a:t>
              </a:r>
            </a:p>
          </p:txBody>
        </p:sp>
      </p:grpSp>
      <p:grpSp>
        <p:nvGrpSpPr>
          <p:cNvPr id="437" name="Group 437"/>
          <p:cNvGrpSpPr/>
          <p:nvPr/>
        </p:nvGrpSpPr>
        <p:grpSpPr>
          <a:xfrm>
            <a:off x="199434" y="3799532"/>
            <a:ext cx="9670610" cy="838212"/>
            <a:chOff x="0" y="0"/>
            <a:chExt cx="9670608" cy="838210"/>
          </a:xfrm>
        </p:grpSpPr>
        <p:sp>
          <p:nvSpPr>
            <p:cNvPr id="435" name="Shape 435"/>
            <p:cNvSpPr/>
            <p:nvPr/>
          </p:nvSpPr>
          <p:spPr>
            <a:xfrm>
              <a:off x="0" y="0"/>
              <a:ext cx="9574979" cy="838211"/>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endParaRPr/>
            </a:p>
          </p:txBody>
        </p:sp>
        <p:sp>
          <p:nvSpPr>
            <p:cNvPr id="436" name="Shape 436"/>
            <p:cNvSpPr/>
            <p:nvPr/>
          </p:nvSpPr>
          <p:spPr>
            <a:xfrm>
              <a:off x="95629" y="268492"/>
              <a:ext cx="9574980" cy="3017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r>
                <a:rPr sz="1600">
                  <a:latin typeface="Consolas"/>
                  <a:ea typeface="Consolas"/>
                  <a:cs typeface="Consolas"/>
                  <a:sym typeface="Consolas"/>
                </a:rPr>
                <a:t>worker.Priority = </a:t>
              </a:r>
              <a:r>
                <a:rPr sz="1600">
                  <a:solidFill>
                    <a:srgbClr val="2B91AF"/>
                  </a:solidFill>
                  <a:latin typeface="Consolas"/>
                  <a:ea typeface="Consolas"/>
                  <a:cs typeface="Consolas"/>
                  <a:sym typeface="Consolas"/>
                </a:rPr>
                <a:t>ThreadPriority</a:t>
              </a:r>
              <a:r>
                <a:rPr sz="1600">
                  <a:latin typeface="Consolas"/>
                  <a:ea typeface="Consolas"/>
                  <a:cs typeface="Consolas"/>
                  <a:sym typeface="Consolas"/>
                </a:rPr>
                <a:t>.Highest;</a:t>
              </a:r>
            </a:p>
          </p:txBody>
        </p:sp>
      </p:grpSp>
      <p:grpSp>
        <p:nvGrpSpPr>
          <p:cNvPr id="440" name="Group 440"/>
          <p:cNvGrpSpPr/>
          <p:nvPr/>
        </p:nvGrpSpPr>
        <p:grpSpPr>
          <a:xfrm>
            <a:off x="216272" y="5076392"/>
            <a:ext cx="9574978" cy="838211"/>
            <a:chOff x="0" y="0"/>
            <a:chExt cx="9574977" cy="838210"/>
          </a:xfrm>
        </p:grpSpPr>
        <p:sp>
          <p:nvSpPr>
            <p:cNvPr id="438" name="Shape 438"/>
            <p:cNvSpPr/>
            <p:nvPr/>
          </p:nvSpPr>
          <p:spPr>
            <a:xfrm>
              <a:off x="0" y="0"/>
              <a:ext cx="9574978" cy="838211"/>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endParaRPr/>
            </a:p>
          </p:txBody>
        </p:sp>
        <p:sp>
          <p:nvSpPr>
            <p:cNvPr id="439" name="Shape 439"/>
            <p:cNvSpPr/>
            <p:nvPr/>
          </p:nvSpPr>
          <p:spPr>
            <a:xfrm>
              <a:off x="0" y="189547"/>
              <a:ext cx="9574978" cy="3017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r>
                <a:rPr sz="1600">
                  <a:latin typeface="Consolas"/>
                  <a:ea typeface="Consolas"/>
                  <a:cs typeface="Consolas"/>
                  <a:sym typeface="Consolas"/>
                </a:rPr>
                <a:t>Process.GetCurrentProcess().PriorityClass = </a:t>
              </a:r>
              <a:r>
                <a:rPr sz="1600">
                  <a:solidFill>
                    <a:srgbClr val="FF0000"/>
                  </a:solidFill>
                  <a:latin typeface="Consolas"/>
                  <a:ea typeface="Consolas"/>
                  <a:cs typeface="Consolas"/>
                  <a:sym typeface="Consolas"/>
                </a:rPr>
                <a:t>ProcessPriorityClass.High;</a:t>
              </a:r>
            </a:p>
          </p:txBody>
        </p:sp>
      </p:grpSp>
      <p:grpSp>
        <p:nvGrpSpPr>
          <p:cNvPr id="445" name="Group 445"/>
          <p:cNvGrpSpPr/>
          <p:nvPr/>
        </p:nvGrpSpPr>
        <p:grpSpPr>
          <a:xfrm>
            <a:off x="6735391" y="4501024"/>
            <a:ext cx="3096753" cy="901701"/>
            <a:chOff x="-139700" y="-88899"/>
            <a:chExt cx="3096752" cy="901700"/>
          </a:xfrm>
        </p:grpSpPr>
        <p:grpSp>
          <p:nvGrpSpPr>
            <p:cNvPr id="443" name="Group 443"/>
            <p:cNvGrpSpPr/>
            <p:nvPr/>
          </p:nvGrpSpPr>
          <p:grpSpPr>
            <a:xfrm>
              <a:off x="-139700" y="-88900"/>
              <a:ext cx="3096753" cy="901701"/>
              <a:chOff x="0" y="0"/>
              <a:chExt cx="3096752" cy="901700"/>
            </a:xfrm>
          </p:grpSpPr>
          <p:sp>
            <p:nvSpPr>
              <p:cNvPr id="442" name="Shape 442"/>
              <p:cNvSpPr/>
              <p:nvPr/>
            </p:nvSpPr>
            <p:spPr>
              <a:xfrm>
                <a:off x="139700" y="88900"/>
                <a:ext cx="2817353" cy="533400"/>
              </a:xfrm>
              <a:prstGeom prst="roundRect">
                <a:avLst>
                  <a:gd name="adj" fmla="val 16667"/>
                </a:avLst>
              </a:prstGeom>
              <a:solidFill>
                <a:srgbClr val="FFFFFF"/>
              </a:solidFill>
              <a:ln>
                <a:noFill/>
              </a:ln>
              <a:effectLst/>
            </p:spPr>
            <p:txBody>
              <a:bodyPr wrap="square" lIns="45719" tIns="45719" rIns="45719" bIns="45719" numCol="1" anchor="ctr">
                <a:noAutofit/>
              </a:bodyPr>
              <a:lstStyle/>
              <a:p>
                <a:pPr algn="ctr">
                  <a:spcBef>
                    <a:spcPts val="1000"/>
                  </a:spcBef>
                  <a:defRPr sz="1600">
                    <a:latin typeface="Consolas"/>
                    <a:ea typeface="Consolas"/>
                    <a:cs typeface="Consolas"/>
                    <a:sym typeface="Consolas"/>
                  </a:defRPr>
                </a:pPr>
                <a:endParaRPr/>
              </a:p>
            </p:txBody>
          </p:sp>
          <p:pic>
            <p:nvPicPr>
              <p:cNvPr id="441" name="Picture 440"/>
              <p:cNvPicPr>
                <a:picLocks/>
              </p:cNvPicPr>
              <p:nvPr/>
            </p:nvPicPr>
            <p:blipFill>
              <a:blip r:embed="rId2">
                <a:extLst/>
              </a:blip>
              <a:stretch>
                <a:fillRect/>
              </a:stretch>
            </p:blipFill>
            <p:spPr>
              <a:xfrm>
                <a:off x="0" y="0"/>
                <a:ext cx="3096753" cy="901701"/>
              </a:xfrm>
              <a:prstGeom prst="rect">
                <a:avLst/>
              </a:prstGeom>
              <a:effectLst/>
            </p:spPr>
          </p:pic>
        </p:grpSp>
        <p:sp>
          <p:nvSpPr>
            <p:cNvPr id="444" name="Shape 444"/>
            <p:cNvSpPr/>
            <p:nvPr/>
          </p:nvSpPr>
          <p:spPr>
            <a:xfrm>
              <a:off x="26038" y="117693"/>
              <a:ext cx="2765276" cy="2980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spcBef>
                  <a:spcPts val="1000"/>
                </a:spcBef>
                <a:defRPr sz="1600">
                  <a:latin typeface="Consolas"/>
                  <a:ea typeface="Consolas"/>
                  <a:cs typeface="Consolas"/>
                  <a:sym typeface="Consolas"/>
                </a:defRPr>
              </a:lvl1pPr>
            </a:lstStyle>
            <a:p>
              <a:pPr>
                <a:defRPr sz="1800">
                  <a:latin typeface="Calibri"/>
                  <a:ea typeface="Calibri"/>
                  <a:cs typeface="Calibri"/>
                  <a:sym typeface="Calibri"/>
                </a:defRPr>
              </a:pPr>
              <a:r>
                <a:rPr sz="1600">
                  <a:latin typeface="Consolas"/>
                  <a:ea typeface="Consolas"/>
                  <a:cs typeface="Consolas"/>
                  <a:sym typeface="Consolas"/>
                </a:rPr>
                <a:t>System.Diagnostics</a:t>
              </a:r>
            </a:p>
          </p:txBody>
        </p:sp>
      </p:grpSp>
      <p:grpSp>
        <p:nvGrpSpPr>
          <p:cNvPr id="448" name="Group 448"/>
          <p:cNvGrpSpPr/>
          <p:nvPr/>
        </p:nvGrpSpPr>
        <p:grpSpPr>
          <a:xfrm>
            <a:off x="363370" y="5697984"/>
            <a:ext cx="9485433" cy="830372"/>
            <a:chOff x="0" y="-78206"/>
            <a:chExt cx="9485432" cy="830371"/>
          </a:xfrm>
        </p:grpSpPr>
        <p:sp>
          <p:nvSpPr>
            <p:cNvPr id="446" name="Shape 446"/>
            <p:cNvSpPr/>
            <p:nvPr/>
          </p:nvSpPr>
          <p:spPr>
            <a:xfrm>
              <a:off x="0" y="-78207"/>
              <a:ext cx="9485434" cy="830372"/>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defRPr sz="1600">
                  <a:solidFill>
                    <a:srgbClr val="FF0000"/>
                  </a:solidFill>
                  <a:latin typeface="Consolas"/>
                  <a:ea typeface="Consolas"/>
                  <a:cs typeface="Consolas"/>
                  <a:sym typeface="Consolas"/>
                </a:defRPr>
              </a:pPr>
              <a:endParaRPr/>
            </a:p>
          </p:txBody>
        </p:sp>
        <p:sp>
          <p:nvSpPr>
            <p:cNvPr id="447" name="Shape 447"/>
            <p:cNvSpPr/>
            <p:nvPr/>
          </p:nvSpPr>
          <p:spPr>
            <a:xfrm>
              <a:off x="0" y="170355"/>
              <a:ext cx="9485433" cy="3337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r>
                <a:rPr sz="1600">
                  <a:latin typeface="Consolas"/>
                  <a:ea typeface="Consolas"/>
                  <a:cs typeface="Consolas"/>
                  <a:sym typeface="Consolas"/>
                </a:rPr>
                <a:t>Process.GetCurrentProcess().PriorityClass = </a:t>
              </a:r>
              <a:r>
                <a:rPr sz="1600">
                  <a:solidFill>
                    <a:srgbClr val="FF0000"/>
                  </a:solidFill>
                  <a:latin typeface="Consolas"/>
                  <a:ea typeface="Consolas"/>
                  <a:cs typeface="Consolas"/>
                  <a:sym typeface="Consolas"/>
                </a:rPr>
                <a:t>ProcessPriorityClass.</a:t>
              </a:r>
              <a:r>
                <a:rPr sz="1600" b="1"/>
                <a:t> </a:t>
              </a:r>
              <a:r>
                <a:rPr sz="1600" b="1">
                  <a:solidFill>
                    <a:srgbClr val="FF0000"/>
                  </a:solidFill>
                  <a:latin typeface="Consolas"/>
                  <a:ea typeface="Consolas"/>
                  <a:cs typeface="Consolas"/>
                  <a:sym typeface="Consolas"/>
                </a:rPr>
                <a:t>Realtime</a:t>
              </a:r>
              <a:r>
                <a:rPr sz="1600">
                  <a:solidFill>
                    <a:srgbClr val="FF0000"/>
                  </a:solidFill>
                  <a:latin typeface="Consolas"/>
                  <a:ea typeface="Consolas"/>
                  <a:cs typeface="Consolas"/>
                  <a:sym typeface="Consolas"/>
                </a:rPr>
                <a:t>;</a:t>
              </a:r>
            </a:p>
          </p:txBody>
        </p:sp>
      </p:gr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Shape 450"/>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Создание и запуск потоков. Обработка исключений</a:t>
            </a:r>
          </a:p>
        </p:txBody>
      </p:sp>
      <p:grpSp>
        <p:nvGrpSpPr>
          <p:cNvPr id="453" name="Group 453"/>
          <p:cNvGrpSpPr/>
          <p:nvPr/>
        </p:nvGrpSpPr>
        <p:grpSpPr>
          <a:xfrm>
            <a:off x="235571" y="828900"/>
            <a:ext cx="9587258" cy="771300"/>
            <a:chOff x="0" y="0"/>
            <a:chExt cx="9587257" cy="771299"/>
          </a:xfrm>
        </p:grpSpPr>
        <p:sp>
          <p:nvSpPr>
            <p:cNvPr id="451" name="Shape 451"/>
            <p:cNvSpPr/>
            <p:nvPr/>
          </p:nvSpPr>
          <p:spPr>
            <a:xfrm>
              <a:off x="0" y="0"/>
              <a:ext cx="9587258" cy="7713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lgn="just">
                <a:defRPr b="1"/>
              </a:pPr>
              <a:endParaRPr/>
            </a:p>
          </p:txBody>
        </p:sp>
        <p:sp>
          <p:nvSpPr>
            <p:cNvPr id="452" name="Shape 452"/>
            <p:cNvSpPr/>
            <p:nvPr/>
          </p:nvSpPr>
          <p:spPr>
            <a:xfrm>
              <a:off x="37651" y="197966"/>
              <a:ext cx="9511956" cy="3753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just"/>
            </a:lstStyle>
            <a:p>
              <a:r>
                <a:t>Обрамление кода создания и запуска потока блоками try/catch/finally имеет мало смысла</a:t>
              </a:r>
            </a:p>
          </p:txBody>
        </p:sp>
      </p:grpSp>
      <p:grpSp>
        <p:nvGrpSpPr>
          <p:cNvPr id="456" name="Group 456"/>
          <p:cNvGrpSpPr/>
          <p:nvPr/>
        </p:nvGrpSpPr>
        <p:grpSpPr>
          <a:xfrm>
            <a:off x="249647" y="1884627"/>
            <a:ext cx="9599270" cy="4429660"/>
            <a:chOff x="0" y="0"/>
            <a:chExt cx="9599268" cy="4429659"/>
          </a:xfrm>
        </p:grpSpPr>
        <p:sp>
          <p:nvSpPr>
            <p:cNvPr id="454" name="Shape 454"/>
            <p:cNvSpPr/>
            <p:nvPr/>
          </p:nvSpPr>
          <p:spPr>
            <a:xfrm>
              <a:off x="0" y="0"/>
              <a:ext cx="9599269" cy="4429660"/>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defRPr sz="1600">
                  <a:latin typeface="Consolas"/>
                  <a:ea typeface="Consolas"/>
                  <a:cs typeface="Consolas"/>
                  <a:sym typeface="Consolas"/>
                </a:defRPr>
              </a:pPr>
              <a:endParaRPr/>
            </a:p>
          </p:txBody>
        </p:sp>
        <p:sp>
          <p:nvSpPr>
            <p:cNvPr id="455" name="Shape 455"/>
            <p:cNvSpPr/>
            <p:nvPr/>
          </p:nvSpPr>
          <p:spPr>
            <a:xfrm>
              <a:off x="0" y="55512"/>
              <a:ext cx="9599269" cy="34871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r>
                <a:rPr sz="1600">
                  <a:solidFill>
                    <a:srgbClr val="0000FF"/>
                  </a:solidFill>
                  <a:latin typeface="Consolas"/>
                  <a:ea typeface="Consolas"/>
                  <a:cs typeface="Consolas"/>
                  <a:sym typeface="Consolas"/>
                </a:rPr>
                <a:t>static</a:t>
              </a:r>
              <a:r>
                <a:rPr sz="1600">
                  <a:latin typeface="Consolas"/>
                  <a:ea typeface="Consolas"/>
                  <a:cs typeface="Consolas"/>
                  <a:sym typeface="Consolas"/>
                </a:rPr>
                <a:t> </a:t>
              </a:r>
              <a:r>
                <a:rPr sz="1600">
                  <a:solidFill>
                    <a:srgbClr val="0000FF"/>
                  </a:solidFill>
                  <a:latin typeface="Consolas"/>
                  <a:ea typeface="Consolas"/>
                  <a:cs typeface="Consolas"/>
                  <a:sym typeface="Consolas"/>
                </a:rPr>
                <a:t>void</a:t>
              </a:r>
              <a:r>
                <a:rPr sz="1600">
                  <a:latin typeface="Consolas"/>
                  <a:ea typeface="Consolas"/>
                  <a:cs typeface="Consolas"/>
                  <a:sym typeface="Consolas"/>
                </a:rPr>
                <a:t> Main(</a:t>
              </a:r>
              <a:r>
                <a:rPr sz="1600">
                  <a:solidFill>
                    <a:srgbClr val="0000FF"/>
                  </a:solidFill>
                  <a:latin typeface="Consolas"/>
                  <a:ea typeface="Consolas"/>
                  <a:cs typeface="Consolas"/>
                  <a:sym typeface="Consolas"/>
                </a:rPr>
                <a:t>string</a:t>
              </a:r>
              <a:r>
                <a:rPr sz="1600">
                  <a:latin typeface="Consolas"/>
                  <a:ea typeface="Consolas"/>
                  <a:cs typeface="Consolas"/>
                  <a:sym typeface="Consolas"/>
                </a:rPr>
                <a:t>[] args)</a:t>
              </a:r>
            </a:p>
            <a:p>
              <a:r>
                <a:rPr sz="1600">
                  <a:latin typeface="Consolas"/>
                  <a:ea typeface="Consolas"/>
                  <a:cs typeface="Consolas"/>
                  <a:sym typeface="Consolas"/>
                </a:rPr>
                <a:t>{</a:t>
              </a:r>
            </a:p>
            <a:p>
              <a:r>
                <a:rPr sz="1600">
                  <a:latin typeface="Consolas"/>
                  <a:ea typeface="Consolas"/>
                  <a:cs typeface="Consolas"/>
                  <a:sym typeface="Consolas"/>
                </a:rPr>
                <a:t>    </a:t>
              </a:r>
              <a:r>
                <a:rPr sz="1600">
                  <a:solidFill>
                    <a:srgbClr val="0000FF"/>
                  </a:solidFill>
                  <a:latin typeface="Consolas"/>
                  <a:ea typeface="Consolas"/>
                  <a:cs typeface="Consolas"/>
                  <a:sym typeface="Consolas"/>
                </a:rPr>
                <a:t>try</a:t>
              </a:r>
              <a:endParaRPr sz="1600">
                <a:latin typeface="Consolas"/>
                <a:ea typeface="Consolas"/>
                <a:cs typeface="Consolas"/>
                <a:sym typeface="Consolas"/>
              </a:endParaRPr>
            </a:p>
            <a:p>
              <a:r>
                <a:rPr sz="1600">
                  <a:latin typeface="Consolas"/>
                  <a:ea typeface="Consolas"/>
                  <a:cs typeface="Consolas"/>
                  <a:sym typeface="Consolas"/>
                </a:rPr>
                <a:t>    {</a:t>
              </a:r>
            </a:p>
            <a:p>
              <a:r>
                <a:rPr sz="1600">
                  <a:latin typeface="Consolas"/>
                  <a:ea typeface="Consolas"/>
                  <a:cs typeface="Consolas"/>
                  <a:sym typeface="Consolas"/>
                </a:rPr>
                <a:t>        </a:t>
              </a:r>
              <a:r>
                <a:rPr sz="1600">
                  <a:solidFill>
                    <a:srgbClr val="0000FF"/>
                  </a:solidFill>
                  <a:latin typeface="Consolas"/>
                  <a:ea typeface="Consolas"/>
                  <a:cs typeface="Consolas"/>
                  <a:sym typeface="Consolas"/>
                </a:rPr>
                <a:t>new</a:t>
              </a:r>
              <a:r>
                <a:rPr sz="1600">
                  <a:latin typeface="Consolas"/>
                  <a:ea typeface="Consolas"/>
                  <a:cs typeface="Consolas"/>
                  <a:sym typeface="Consolas"/>
                </a:rPr>
                <a:t> </a:t>
              </a:r>
              <a:r>
                <a:rPr sz="1600">
                  <a:solidFill>
                    <a:srgbClr val="2B91AF"/>
                  </a:solidFill>
                  <a:latin typeface="Consolas"/>
                  <a:ea typeface="Consolas"/>
                  <a:cs typeface="Consolas"/>
                  <a:sym typeface="Consolas"/>
                </a:rPr>
                <a:t>Thread</a:t>
              </a:r>
              <a:r>
                <a:rPr sz="1600">
                  <a:latin typeface="Consolas"/>
                  <a:ea typeface="Consolas"/>
                  <a:cs typeface="Consolas"/>
                  <a:sym typeface="Consolas"/>
                </a:rPr>
                <a:t>(Go).Start();</a:t>
              </a:r>
            </a:p>
            <a:p>
              <a:r>
                <a:rPr sz="1600">
                  <a:latin typeface="Consolas"/>
                  <a:ea typeface="Consolas"/>
                  <a:cs typeface="Consolas"/>
                  <a:sym typeface="Consolas"/>
                </a:rPr>
                <a:t>    }</a:t>
              </a:r>
            </a:p>
            <a:p>
              <a:r>
                <a:rPr sz="1600">
                  <a:solidFill>
                    <a:srgbClr val="0000FF"/>
                  </a:solidFill>
                  <a:latin typeface="Consolas"/>
                  <a:ea typeface="Consolas"/>
                  <a:cs typeface="Consolas"/>
                  <a:sym typeface="Consolas"/>
                </a:rPr>
                <a:t>    catch</a:t>
              </a:r>
              <a:r>
                <a:rPr sz="1600">
                  <a:latin typeface="Consolas"/>
                  <a:ea typeface="Consolas"/>
                  <a:cs typeface="Consolas"/>
                  <a:sym typeface="Consolas"/>
                </a:rPr>
                <a:t> (</a:t>
              </a:r>
              <a:r>
                <a:rPr sz="1600">
                  <a:solidFill>
                    <a:srgbClr val="2B91AF"/>
                  </a:solidFill>
                  <a:latin typeface="Consolas"/>
                  <a:ea typeface="Consolas"/>
                  <a:cs typeface="Consolas"/>
                  <a:sym typeface="Consolas"/>
                </a:rPr>
                <a:t>Exception</a:t>
              </a:r>
              <a:r>
                <a:rPr sz="1600">
                  <a:latin typeface="Consolas"/>
                  <a:ea typeface="Consolas"/>
                  <a:cs typeface="Consolas"/>
                  <a:sym typeface="Consolas"/>
                </a:rPr>
                <a:t> ex)</a:t>
              </a:r>
            </a:p>
            <a:p>
              <a:r>
                <a:rPr sz="1600">
                  <a:latin typeface="Consolas"/>
                  <a:ea typeface="Consolas"/>
                  <a:cs typeface="Consolas"/>
                  <a:sym typeface="Consolas"/>
                </a:rPr>
                <a:t>    {</a:t>
              </a:r>
            </a:p>
            <a:p>
              <a:r>
                <a:rPr sz="1600">
                  <a:latin typeface="Consolas"/>
                  <a:ea typeface="Consolas"/>
                  <a:cs typeface="Consolas"/>
                  <a:sym typeface="Consolas"/>
                </a:rPr>
                <a:t>        </a:t>
              </a:r>
              <a:r>
                <a:rPr sz="1600">
                  <a:solidFill>
                    <a:srgbClr val="008000"/>
                  </a:solidFill>
                  <a:latin typeface="Consolas"/>
                  <a:ea typeface="Consolas"/>
                  <a:cs typeface="Consolas"/>
                  <a:sym typeface="Consolas"/>
                </a:rPr>
                <a:t>// Сюда мы никогда не попадем!</a:t>
              </a:r>
              <a:endParaRPr sz="1600">
                <a:latin typeface="Consolas"/>
                <a:ea typeface="Consolas"/>
                <a:cs typeface="Consolas"/>
                <a:sym typeface="Consolas"/>
              </a:endParaRPr>
            </a:p>
            <a:p>
              <a:r>
                <a:rPr sz="1600">
                  <a:latin typeface="Consolas"/>
                  <a:ea typeface="Consolas"/>
                  <a:cs typeface="Consolas"/>
                  <a:sym typeface="Consolas"/>
                </a:rPr>
                <a:t>        </a:t>
              </a:r>
              <a:r>
                <a:rPr sz="1600">
                  <a:solidFill>
                    <a:srgbClr val="2B91AF"/>
                  </a:solidFill>
                  <a:latin typeface="Consolas"/>
                  <a:ea typeface="Consolas"/>
                  <a:cs typeface="Consolas"/>
                  <a:sym typeface="Consolas"/>
                </a:rPr>
                <a:t>Console</a:t>
              </a:r>
              <a:r>
                <a:rPr sz="1600">
                  <a:latin typeface="Consolas"/>
                  <a:ea typeface="Consolas"/>
                  <a:cs typeface="Consolas"/>
                  <a:sym typeface="Consolas"/>
                </a:rPr>
                <a:t>.WriteLine(</a:t>
              </a:r>
              <a:r>
                <a:rPr sz="1600">
                  <a:solidFill>
                    <a:srgbClr val="A31515"/>
                  </a:solidFill>
                  <a:latin typeface="Consolas"/>
                  <a:ea typeface="Consolas"/>
                  <a:cs typeface="Consolas"/>
                  <a:sym typeface="Consolas"/>
                </a:rPr>
                <a:t>"Исключение!"</a:t>
              </a:r>
              <a:r>
                <a:rPr sz="1600">
                  <a:latin typeface="Consolas"/>
                  <a:ea typeface="Consolas"/>
                  <a:cs typeface="Consolas"/>
                  <a:sym typeface="Consolas"/>
                </a:rPr>
                <a:t>);</a:t>
              </a:r>
            </a:p>
            <a:p>
              <a:r>
                <a:rPr sz="1600">
                  <a:latin typeface="Consolas"/>
                  <a:ea typeface="Consolas"/>
                  <a:cs typeface="Consolas"/>
                  <a:sym typeface="Consolas"/>
                </a:rPr>
                <a:t>    }</a:t>
              </a:r>
            </a:p>
            <a:p>
              <a:r>
                <a:rPr sz="1600">
                  <a:latin typeface="Consolas"/>
                  <a:ea typeface="Consolas"/>
                  <a:cs typeface="Consolas"/>
                  <a:sym typeface="Consolas"/>
                </a:rPr>
                <a:t>}</a:t>
              </a:r>
            </a:p>
            <a:p>
              <a:endParaRPr sz="1600">
                <a:latin typeface="Consolas"/>
                <a:ea typeface="Consolas"/>
                <a:cs typeface="Consolas"/>
                <a:sym typeface="Consolas"/>
              </a:endParaRPr>
            </a:p>
            <a:p>
              <a:r>
                <a:rPr sz="1600">
                  <a:solidFill>
                    <a:srgbClr val="0000FF"/>
                  </a:solidFill>
                  <a:latin typeface="Consolas"/>
                  <a:ea typeface="Consolas"/>
                  <a:cs typeface="Consolas"/>
                  <a:sym typeface="Consolas"/>
                </a:rPr>
                <a:t>static</a:t>
              </a:r>
              <a:r>
                <a:rPr sz="1600">
                  <a:latin typeface="Consolas"/>
                  <a:ea typeface="Consolas"/>
                  <a:cs typeface="Consolas"/>
                  <a:sym typeface="Consolas"/>
                </a:rPr>
                <a:t> </a:t>
              </a:r>
              <a:r>
                <a:rPr sz="1600">
                  <a:solidFill>
                    <a:srgbClr val="0000FF"/>
                  </a:solidFill>
                  <a:latin typeface="Consolas"/>
                  <a:ea typeface="Consolas"/>
                  <a:cs typeface="Consolas"/>
                  <a:sym typeface="Consolas"/>
                </a:rPr>
                <a:t>void</a:t>
              </a:r>
              <a:r>
                <a:rPr sz="1600">
                  <a:latin typeface="Consolas"/>
                  <a:ea typeface="Consolas"/>
                  <a:cs typeface="Consolas"/>
                  <a:sym typeface="Consolas"/>
                </a:rPr>
                <a:t> Go() { </a:t>
              </a:r>
              <a:r>
                <a:rPr sz="1600">
                  <a:solidFill>
                    <a:srgbClr val="0000FF"/>
                  </a:solidFill>
                  <a:latin typeface="Consolas"/>
                  <a:ea typeface="Consolas"/>
                  <a:cs typeface="Consolas"/>
                  <a:sym typeface="Consolas"/>
                </a:rPr>
                <a:t>throw</a:t>
              </a:r>
              <a:r>
                <a:rPr sz="1600">
                  <a:latin typeface="Consolas"/>
                  <a:ea typeface="Consolas"/>
                  <a:cs typeface="Consolas"/>
                  <a:sym typeface="Consolas"/>
                </a:rPr>
                <a:t> </a:t>
              </a:r>
              <a:r>
                <a:rPr sz="1600">
                  <a:solidFill>
                    <a:srgbClr val="0000FF"/>
                  </a:solidFill>
                  <a:latin typeface="Consolas"/>
                  <a:ea typeface="Consolas"/>
                  <a:cs typeface="Consolas"/>
                  <a:sym typeface="Consolas"/>
                </a:rPr>
                <a:t>new</a:t>
              </a:r>
              <a:r>
                <a:rPr sz="1600">
                  <a:latin typeface="Consolas"/>
                  <a:ea typeface="Consolas"/>
                  <a:cs typeface="Consolas"/>
                  <a:sym typeface="Consolas"/>
                </a:rPr>
                <a:t> </a:t>
              </a:r>
              <a:r>
                <a:rPr sz="1600">
                  <a:solidFill>
                    <a:srgbClr val="2B91AF"/>
                  </a:solidFill>
                  <a:latin typeface="Consolas"/>
                  <a:ea typeface="Consolas"/>
                  <a:cs typeface="Consolas"/>
                  <a:sym typeface="Consolas"/>
                </a:rPr>
                <a:t>NullReferenceException</a:t>
              </a:r>
              <a:r>
                <a:rPr sz="1600">
                  <a:latin typeface="Consolas"/>
                  <a:ea typeface="Consolas"/>
                  <a:cs typeface="Consolas"/>
                  <a:sym typeface="Consolas"/>
                </a:rPr>
                <a:t>();</a:t>
              </a:r>
              <a:r>
                <a:rPr sz="1600">
                  <a:solidFill>
                    <a:srgbClr val="008000"/>
                  </a:solidFill>
                  <a:latin typeface="Consolas"/>
                  <a:ea typeface="Consolas"/>
                  <a:cs typeface="Consolas"/>
                  <a:sym typeface="Consolas"/>
                </a:rPr>
                <a:t> </a:t>
              </a:r>
              <a:r>
                <a:rPr sz="1600">
                  <a:latin typeface="Consolas"/>
                  <a:ea typeface="Consolas"/>
                  <a:cs typeface="Consolas"/>
                  <a:sym typeface="Consolas"/>
                </a:rPr>
                <a:t>}</a:t>
              </a:r>
            </a:p>
          </p:txBody>
        </p:sp>
      </p:grpSp>
    </p:spTree>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Shape 458"/>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Создание и запуск потоков. Обработка исключений</a:t>
            </a:r>
          </a:p>
        </p:txBody>
      </p:sp>
      <p:grpSp>
        <p:nvGrpSpPr>
          <p:cNvPr id="461" name="Group 461"/>
          <p:cNvGrpSpPr/>
          <p:nvPr/>
        </p:nvGrpSpPr>
        <p:grpSpPr>
          <a:xfrm>
            <a:off x="250710" y="1718725"/>
            <a:ext cx="9564689" cy="4438499"/>
            <a:chOff x="0" y="397365"/>
            <a:chExt cx="9564688" cy="4438498"/>
          </a:xfrm>
        </p:grpSpPr>
        <p:sp>
          <p:nvSpPr>
            <p:cNvPr id="459" name="Shape 459"/>
            <p:cNvSpPr/>
            <p:nvPr/>
          </p:nvSpPr>
          <p:spPr>
            <a:xfrm>
              <a:off x="0" y="397365"/>
              <a:ext cx="9455398" cy="4438500"/>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defRPr sz="1600">
                  <a:latin typeface="Consolas"/>
                  <a:ea typeface="Consolas"/>
                  <a:cs typeface="Consolas"/>
                  <a:sym typeface="Consolas"/>
                </a:defRPr>
              </a:pPr>
              <a:endParaRPr/>
            </a:p>
          </p:txBody>
        </p:sp>
        <p:sp>
          <p:nvSpPr>
            <p:cNvPr id="460" name="Shape 460"/>
            <p:cNvSpPr/>
            <p:nvPr/>
          </p:nvSpPr>
          <p:spPr>
            <a:xfrm>
              <a:off x="109290" y="555511"/>
              <a:ext cx="9455399" cy="39175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r>
                <a:rPr sz="1600">
                  <a:solidFill>
                    <a:srgbClr val="0000FF"/>
                  </a:solidFill>
                  <a:latin typeface="Consolas"/>
                  <a:ea typeface="Consolas"/>
                  <a:cs typeface="Consolas"/>
                  <a:sym typeface="Consolas"/>
                </a:rPr>
                <a:t>static</a:t>
              </a:r>
              <a:r>
                <a:rPr sz="1600">
                  <a:latin typeface="Consolas"/>
                  <a:ea typeface="Consolas"/>
                  <a:cs typeface="Consolas"/>
                  <a:sym typeface="Consolas"/>
                </a:rPr>
                <a:t> </a:t>
              </a:r>
              <a:r>
                <a:rPr sz="1600">
                  <a:solidFill>
                    <a:srgbClr val="0000FF"/>
                  </a:solidFill>
                  <a:latin typeface="Consolas"/>
                  <a:ea typeface="Consolas"/>
                  <a:cs typeface="Consolas"/>
                  <a:sym typeface="Consolas"/>
                </a:rPr>
                <a:t>void</a:t>
              </a:r>
              <a:r>
                <a:rPr sz="1600">
                  <a:latin typeface="Consolas"/>
                  <a:ea typeface="Consolas"/>
                  <a:cs typeface="Consolas"/>
                  <a:sym typeface="Consolas"/>
                </a:rPr>
                <a:t> Main(</a:t>
              </a:r>
              <a:r>
                <a:rPr sz="1600">
                  <a:solidFill>
                    <a:srgbClr val="0000FF"/>
                  </a:solidFill>
                  <a:latin typeface="Consolas"/>
                  <a:ea typeface="Consolas"/>
                  <a:cs typeface="Consolas"/>
                  <a:sym typeface="Consolas"/>
                </a:rPr>
                <a:t>string</a:t>
              </a:r>
              <a:r>
                <a:rPr sz="1600">
                  <a:latin typeface="Consolas"/>
                  <a:ea typeface="Consolas"/>
                  <a:cs typeface="Consolas"/>
                  <a:sym typeface="Consolas"/>
                </a:rPr>
                <a:t>[] args)</a:t>
              </a:r>
            </a:p>
            <a:p>
              <a:r>
                <a:rPr sz="1600">
                  <a:latin typeface="Consolas"/>
                  <a:ea typeface="Consolas"/>
                  <a:cs typeface="Consolas"/>
                  <a:sym typeface="Consolas"/>
                </a:rPr>
                <a:t>{</a:t>
              </a:r>
            </a:p>
            <a:p>
              <a:r>
                <a:rPr sz="1600">
                  <a:solidFill>
                    <a:srgbClr val="0000FF"/>
                  </a:solidFill>
                  <a:latin typeface="Consolas"/>
                  <a:ea typeface="Consolas"/>
                  <a:cs typeface="Consolas"/>
                  <a:sym typeface="Consolas"/>
                </a:rPr>
                <a:t>    new</a:t>
              </a:r>
              <a:r>
                <a:rPr sz="1600">
                  <a:latin typeface="Consolas"/>
                  <a:ea typeface="Consolas"/>
                  <a:cs typeface="Consolas"/>
                  <a:sym typeface="Consolas"/>
                </a:rPr>
                <a:t> </a:t>
              </a:r>
              <a:r>
                <a:rPr sz="1600">
                  <a:solidFill>
                    <a:srgbClr val="2B91AF"/>
                  </a:solidFill>
                  <a:latin typeface="Consolas"/>
                  <a:ea typeface="Consolas"/>
                  <a:cs typeface="Consolas"/>
                  <a:sym typeface="Consolas"/>
                </a:rPr>
                <a:t>Thread</a:t>
              </a:r>
              <a:r>
                <a:rPr sz="1600">
                  <a:latin typeface="Consolas"/>
                  <a:ea typeface="Consolas"/>
                  <a:cs typeface="Consolas"/>
                  <a:sym typeface="Consolas"/>
                </a:rPr>
                <a:t>(Go).Start();</a:t>
              </a:r>
            </a:p>
            <a:p>
              <a:r>
                <a:rPr sz="1600">
                  <a:latin typeface="Consolas"/>
                  <a:ea typeface="Consolas"/>
                  <a:cs typeface="Consolas"/>
                  <a:sym typeface="Consolas"/>
                </a:rPr>
                <a:t>}</a:t>
              </a:r>
            </a:p>
            <a:p>
              <a:endParaRPr sz="1600">
                <a:latin typeface="Consolas"/>
                <a:ea typeface="Consolas"/>
                <a:cs typeface="Consolas"/>
                <a:sym typeface="Consolas"/>
              </a:endParaRPr>
            </a:p>
            <a:p>
              <a:r>
                <a:rPr sz="1600">
                  <a:solidFill>
                    <a:srgbClr val="0000FF"/>
                  </a:solidFill>
                  <a:latin typeface="Consolas"/>
                  <a:ea typeface="Consolas"/>
                  <a:cs typeface="Consolas"/>
                  <a:sym typeface="Consolas"/>
                </a:rPr>
                <a:t>static</a:t>
              </a:r>
              <a:r>
                <a:rPr sz="1600">
                  <a:latin typeface="Consolas"/>
                  <a:ea typeface="Consolas"/>
                  <a:cs typeface="Consolas"/>
                  <a:sym typeface="Consolas"/>
                </a:rPr>
                <a:t> </a:t>
              </a:r>
              <a:r>
                <a:rPr sz="1600">
                  <a:solidFill>
                    <a:srgbClr val="0000FF"/>
                  </a:solidFill>
                  <a:latin typeface="Consolas"/>
                  <a:ea typeface="Consolas"/>
                  <a:cs typeface="Consolas"/>
                  <a:sym typeface="Consolas"/>
                </a:rPr>
                <a:t>void</a:t>
              </a:r>
              <a:r>
                <a:rPr sz="1600">
                  <a:latin typeface="Consolas"/>
                  <a:ea typeface="Consolas"/>
                  <a:cs typeface="Consolas"/>
                  <a:sym typeface="Consolas"/>
                </a:rPr>
                <a:t> Go()</a:t>
              </a:r>
            </a:p>
            <a:p>
              <a:r>
                <a:rPr sz="1600">
                  <a:latin typeface="Consolas"/>
                  <a:ea typeface="Consolas"/>
                  <a:cs typeface="Consolas"/>
                  <a:sym typeface="Consolas"/>
                </a:rPr>
                <a:t>{</a:t>
              </a:r>
            </a:p>
            <a:p>
              <a:r>
                <a:rPr sz="1600">
                  <a:latin typeface="Consolas"/>
                  <a:ea typeface="Consolas"/>
                  <a:cs typeface="Consolas"/>
                  <a:sym typeface="Consolas"/>
                </a:rPr>
                <a:t>    </a:t>
              </a:r>
              <a:r>
                <a:rPr sz="1600">
                  <a:solidFill>
                    <a:srgbClr val="0000FF"/>
                  </a:solidFill>
                  <a:latin typeface="Consolas"/>
                  <a:ea typeface="Consolas"/>
                  <a:cs typeface="Consolas"/>
                  <a:sym typeface="Consolas"/>
                </a:rPr>
                <a:t>try</a:t>
              </a:r>
              <a:endParaRPr sz="1600">
                <a:latin typeface="Consolas"/>
                <a:ea typeface="Consolas"/>
                <a:cs typeface="Consolas"/>
                <a:sym typeface="Consolas"/>
              </a:endParaRPr>
            </a:p>
            <a:p>
              <a:r>
                <a:rPr sz="1600">
                  <a:latin typeface="Consolas"/>
                  <a:ea typeface="Consolas"/>
                  <a:cs typeface="Consolas"/>
                  <a:sym typeface="Consolas"/>
                </a:rPr>
                <a:t>    {</a:t>
              </a:r>
            </a:p>
            <a:p>
              <a:r>
                <a:rPr sz="1600">
                  <a:latin typeface="Consolas"/>
                  <a:ea typeface="Consolas"/>
                  <a:cs typeface="Consolas"/>
                  <a:sym typeface="Consolas"/>
                </a:rPr>
                <a:t>        </a:t>
              </a:r>
              <a:r>
                <a:rPr sz="1600">
                  <a:solidFill>
                    <a:srgbClr val="0000FF"/>
                  </a:solidFill>
                  <a:latin typeface="Consolas"/>
                  <a:ea typeface="Consolas"/>
                  <a:cs typeface="Consolas"/>
                  <a:sym typeface="Consolas"/>
                </a:rPr>
                <a:t>throw</a:t>
              </a:r>
              <a:r>
                <a:rPr sz="1600">
                  <a:latin typeface="Consolas"/>
                  <a:ea typeface="Consolas"/>
                  <a:cs typeface="Consolas"/>
                  <a:sym typeface="Consolas"/>
                </a:rPr>
                <a:t> </a:t>
              </a:r>
              <a:r>
                <a:rPr sz="1600">
                  <a:solidFill>
                    <a:srgbClr val="0000FF"/>
                  </a:solidFill>
                  <a:latin typeface="Consolas"/>
                  <a:ea typeface="Consolas"/>
                  <a:cs typeface="Consolas"/>
                  <a:sym typeface="Consolas"/>
                </a:rPr>
                <a:t>new</a:t>
              </a:r>
              <a:r>
                <a:rPr sz="1600">
                  <a:latin typeface="Consolas"/>
                  <a:ea typeface="Consolas"/>
                  <a:cs typeface="Consolas"/>
                  <a:sym typeface="Consolas"/>
                </a:rPr>
                <a:t> </a:t>
              </a:r>
              <a:r>
                <a:rPr sz="1600">
                  <a:solidFill>
                    <a:srgbClr val="2B91AF"/>
                  </a:solidFill>
                  <a:latin typeface="Consolas"/>
                  <a:ea typeface="Consolas"/>
                  <a:cs typeface="Consolas"/>
                  <a:sym typeface="Consolas"/>
                </a:rPr>
                <a:t>NullReferenceException</a:t>
              </a:r>
            </a:p>
            <a:p>
              <a:r>
                <a:rPr sz="1600">
                  <a:latin typeface="Consolas"/>
                  <a:ea typeface="Consolas"/>
                  <a:cs typeface="Consolas"/>
                  <a:sym typeface="Consolas"/>
                </a:rPr>
                <a:t>    }</a:t>
              </a:r>
            </a:p>
            <a:p>
              <a:r>
                <a:rPr sz="1600">
                  <a:latin typeface="Consolas"/>
                  <a:ea typeface="Consolas"/>
                  <a:cs typeface="Consolas"/>
                  <a:sym typeface="Consolas"/>
                </a:rPr>
                <a:t>    </a:t>
              </a:r>
              <a:r>
                <a:rPr sz="1600">
                  <a:solidFill>
                    <a:srgbClr val="0000FF"/>
                  </a:solidFill>
                  <a:latin typeface="Consolas"/>
                  <a:ea typeface="Consolas"/>
                  <a:cs typeface="Consolas"/>
                  <a:sym typeface="Consolas"/>
                </a:rPr>
                <a:t>catch</a:t>
              </a:r>
              <a:r>
                <a:rPr sz="1600">
                  <a:latin typeface="Consolas"/>
                  <a:ea typeface="Consolas"/>
                  <a:cs typeface="Consolas"/>
                  <a:sym typeface="Consolas"/>
                </a:rPr>
                <a:t> (</a:t>
              </a:r>
              <a:r>
                <a:rPr sz="1600">
                  <a:solidFill>
                    <a:srgbClr val="2B91AF"/>
                  </a:solidFill>
                  <a:latin typeface="Consolas"/>
                  <a:ea typeface="Consolas"/>
                  <a:cs typeface="Consolas"/>
                  <a:sym typeface="Consolas"/>
                </a:rPr>
                <a:t>Exception</a:t>
              </a:r>
              <a:r>
                <a:rPr sz="1600">
                  <a:latin typeface="Consolas"/>
                  <a:ea typeface="Consolas"/>
                  <a:cs typeface="Consolas"/>
                  <a:sym typeface="Consolas"/>
                </a:rPr>
                <a:t> ex)</a:t>
              </a:r>
            </a:p>
            <a:p>
              <a:r>
                <a:rPr sz="1600">
                  <a:latin typeface="Consolas"/>
                  <a:ea typeface="Consolas"/>
                  <a:cs typeface="Consolas"/>
                  <a:sym typeface="Consolas"/>
                </a:rPr>
                <a:t>    {</a:t>
              </a:r>
            </a:p>
            <a:p>
              <a:r>
                <a:rPr sz="1600">
                  <a:latin typeface="Consolas"/>
                  <a:ea typeface="Consolas"/>
                  <a:cs typeface="Consolas"/>
                  <a:sym typeface="Consolas"/>
                </a:rPr>
                <a:t>        </a:t>
              </a:r>
              <a:r>
                <a:rPr sz="1600">
                  <a:solidFill>
                    <a:srgbClr val="008000"/>
                  </a:solidFill>
                  <a:latin typeface="Consolas"/>
                  <a:ea typeface="Consolas"/>
                  <a:cs typeface="Consolas"/>
                  <a:sym typeface="Consolas"/>
                </a:rPr>
                <a:t>//Логирование исключения и/или сигнал другим потокам</a:t>
              </a:r>
              <a:endParaRPr sz="1600">
                <a:latin typeface="Consolas"/>
                <a:ea typeface="Consolas"/>
                <a:cs typeface="Consolas"/>
                <a:sym typeface="Consolas"/>
              </a:endParaRPr>
            </a:p>
            <a:p>
              <a:r>
                <a:rPr sz="1600">
                  <a:latin typeface="Consolas"/>
                  <a:ea typeface="Consolas"/>
                  <a:cs typeface="Consolas"/>
                  <a:sym typeface="Consolas"/>
                </a:rPr>
                <a:t>    }</a:t>
              </a:r>
            </a:p>
            <a:p>
              <a:r>
                <a:rPr sz="1600">
                  <a:latin typeface="Consolas"/>
                  <a:ea typeface="Consolas"/>
                  <a:cs typeface="Consolas"/>
                  <a:sym typeface="Consolas"/>
                </a:rPr>
                <a:t>}</a:t>
              </a:r>
            </a:p>
          </p:txBody>
        </p:sp>
      </p:grpSp>
      <p:grpSp>
        <p:nvGrpSpPr>
          <p:cNvPr id="464" name="Group 464"/>
          <p:cNvGrpSpPr/>
          <p:nvPr/>
        </p:nvGrpSpPr>
        <p:grpSpPr>
          <a:xfrm>
            <a:off x="229565" y="838200"/>
            <a:ext cx="9599270" cy="772267"/>
            <a:chOff x="0" y="0"/>
            <a:chExt cx="9599268" cy="772266"/>
          </a:xfrm>
        </p:grpSpPr>
        <p:sp>
          <p:nvSpPr>
            <p:cNvPr id="462" name="Shape 462"/>
            <p:cNvSpPr/>
            <p:nvPr/>
          </p:nvSpPr>
          <p:spPr>
            <a:xfrm>
              <a:off x="0" y="0"/>
              <a:ext cx="9599269" cy="772267"/>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lgn="just">
                <a:defRPr b="1"/>
              </a:pPr>
              <a:endParaRPr/>
            </a:p>
          </p:txBody>
        </p:sp>
        <p:sp>
          <p:nvSpPr>
            <p:cNvPr id="463" name="Shape 463"/>
            <p:cNvSpPr/>
            <p:nvPr/>
          </p:nvSpPr>
          <p:spPr>
            <a:xfrm>
              <a:off x="37698" y="198214"/>
              <a:ext cx="9523872" cy="3758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pPr algn="just"/>
              <a:r>
                <a:t>Необработанное исключение в любом потоке приводит к закрытию всего приложения</a:t>
              </a:r>
            </a:p>
          </p:txBody>
        </p:sp>
      </p:grpSp>
    </p:spTree>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p:cNvSpPr>
          <p:nvPr>
            <p:ph type="title"/>
          </p:nvPr>
        </p:nvSpPr>
        <p:spPr>
          <a:xfrm>
            <a:off x="249647" y="179342"/>
            <a:ext cx="9599270" cy="365132"/>
          </a:xfrm>
          <a:prstGeom prst="rect">
            <a:avLst/>
          </a:prstGeom>
        </p:spPr>
        <p:txBody>
          <a:bodyPr>
            <a:normAutofit fontScale="90000"/>
          </a:bodyPr>
          <a:lstStyle/>
          <a:p>
            <a:pPr>
              <a:tabLst>
                <a:tab pos="8229600" algn="r"/>
              </a:tabLst>
            </a:pPr>
            <a:r>
              <a:t>Пул потоков CLR</a:t>
            </a:r>
          </a:p>
        </p:txBody>
      </p:sp>
      <p:grpSp>
        <p:nvGrpSpPr>
          <p:cNvPr id="471" name="Group 471"/>
          <p:cNvGrpSpPr/>
          <p:nvPr/>
        </p:nvGrpSpPr>
        <p:grpSpPr>
          <a:xfrm>
            <a:off x="183854" y="762000"/>
            <a:ext cx="9623086" cy="1161274"/>
            <a:chOff x="0" y="0"/>
            <a:chExt cx="9623085" cy="1161273"/>
          </a:xfrm>
        </p:grpSpPr>
        <p:sp>
          <p:nvSpPr>
            <p:cNvPr id="469" name="Shape 469"/>
            <p:cNvSpPr/>
            <p:nvPr/>
          </p:nvSpPr>
          <p:spPr>
            <a:xfrm>
              <a:off x="0" y="0"/>
              <a:ext cx="9623086" cy="1161274"/>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lgn="just">
                <a:spcBef>
                  <a:spcPts val="1000"/>
                </a:spcBef>
              </a:pPr>
              <a:endParaRPr/>
            </a:p>
          </p:txBody>
        </p:sp>
        <p:sp>
          <p:nvSpPr>
            <p:cNvPr id="470" name="Shape 470"/>
            <p:cNvSpPr/>
            <p:nvPr/>
          </p:nvSpPr>
          <p:spPr>
            <a:xfrm>
              <a:off x="56689" y="108385"/>
              <a:ext cx="9509708" cy="9445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just">
                <a:spcBef>
                  <a:spcPts val="1000"/>
                </a:spcBef>
              </a:lvl1pPr>
            </a:lstStyle>
            <a:p>
              <a:r>
                <a:t>Создание потоков требует времени. Если есть различные короткие задачи, подлежащие выполнению, можно создать набор потоков заранее и затем просто отправлять соответствующие запросы, когда наступает очередь для их выполнения</a:t>
              </a:r>
            </a:p>
          </p:txBody>
        </p:sp>
      </p:grpSp>
      <p:grpSp>
        <p:nvGrpSpPr>
          <p:cNvPr id="474" name="Group 474"/>
          <p:cNvGrpSpPr/>
          <p:nvPr/>
        </p:nvGrpSpPr>
        <p:grpSpPr>
          <a:xfrm>
            <a:off x="201424" y="2180524"/>
            <a:ext cx="9587946" cy="1506714"/>
            <a:chOff x="0" y="0"/>
            <a:chExt cx="9587944" cy="1506713"/>
          </a:xfrm>
        </p:grpSpPr>
        <p:sp>
          <p:nvSpPr>
            <p:cNvPr id="472" name="Shape 472"/>
            <p:cNvSpPr/>
            <p:nvPr/>
          </p:nvSpPr>
          <p:spPr>
            <a:xfrm>
              <a:off x="0" y="20569"/>
              <a:ext cx="9587945" cy="1465576"/>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lgn="just"/>
              <a:endParaRPr/>
            </a:p>
          </p:txBody>
        </p:sp>
        <p:sp>
          <p:nvSpPr>
            <p:cNvPr id="473" name="Shape 473"/>
            <p:cNvSpPr/>
            <p:nvPr/>
          </p:nvSpPr>
          <p:spPr>
            <a:xfrm>
              <a:off x="71543" y="-1"/>
              <a:ext cx="9444858" cy="15067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pPr algn="just"/>
              <a:r>
                <a:t>Управления списком потоков - класс ThreadPool - уменьшает и увеличивает количество потоков в пуле до максимально допустимого. Значение максимально допустимого количества потоков в пуле может изменяться</a:t>
              </a:r>
            </a:p>
            <a:p>
              <a:pPr algn="just"/>
              <a:r>
                <a:t>Двуядерный ЦП - по умолчанию составляет 1023 рабочих потоков и 1000 потоков ввода-вывода</a:t>
              </a:r>
            </a:p>
          </p:txBody>
        </p:sp>
      </p:grpSp>
      <p:grpSp>
        <p:nvGrpSpPr>
          <p:cNvPr id="477" name="Group 477"/>
          <p:cNvGrpSpPr/>
          <p:nvPr/>
        </p:nvGrpSpPr>
        <p:grpSpPr>
          <a:xfrm>
            <a:off x="181343" y="3944488"/>
            <a:ext cx="9695714" cy="1794059"/>
            <a:chOff x="0" y="0"/>
            <a:chExt cx="9695713" cy="1794058"/>
          </a:xfrm>
        </p:grpSpPr>
        <p:sp>
          <p:nvSpPr>
            <p:cNvPr id="475" name="Shape 475"/>
            <p:cNvSpPr/>
            <p:nvPr/>
          </p:nvSpPr>
          <p:spPr>
            <a:xfrm>
              <a:off x="0" y="0"/>
              <a:ext cx="9695714" cy="1794059"/>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lgn="just">
                <a:spcBef>
                  <a:spcPts val="1000"/>
                </a:spcBef>
              </a:pPr>
              <a:endParaRPr/>
            </a:p>
          </p:txBody>
        </p:sp>
        <p:sp>
          <p:nvSpPr>
            <p:cNvPr id="476" name="Shape 476"/>
            <p:cNvSpPr/>
            <p:nvPr/>
          </p:nvSpPr>
          <p:spPr>
            <a:xfrm>
              <a:off x="87578" y="135204"/>
              <a:ext cx="9520557" cy="15236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just">
                <a:spcBef>
                  <a:spcPts val="1000"/>
                </a:spcBef>
              </a:lvl1pPr>
            </a:lstStyle>
            <a:p>
              <a:r>
                <a:t>Можно указывать минимальное количество потоков, которые должны запускаться сразу после создания пула, и максимальное количество потоков, доступных в пуле. Если остались какие-то подлежащие обработке задания, а максимальное количество потоков в пуле уже достигнуто, то более новые задания будут помещаться в очередь и там ожидать, пока какой-то из потоков завершит свою работу</a:t>
              </a:r>
            </a:p>
          </p:txBody>
        </p:sp>
      </p:grpSp>
    </p:spTree>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Shape 481"/>
          <p:cNvSpPr>
            <a:spLocks noGrp="1"/>
          </p:cNvSpPr>
          <p:nvPr>
            <p:ph type="title"/>
          </p:nvPr>
        </p:nvSpPr>
        <p:spPr>
          <a:xfrm>
            <a:off x="249647" y="179342"/>
            <a:ext cx="9599270" cy="365132"/>
          </a:xfrm>
          <a:prstGeom prst="rect">
            <a:avLst/>
          </a:prstGeom>
        </p:spPr>
        <p:txBody>
          <a:bodyPr>
            <a:normAutofit fontScale="90000"/>
          </a:bodyPr>
          <a:lstStyle/>
          <a:p>
            <a:pPr>
              <a:tabLst>
                <a:tab pos="8229600" algn="r"/>
              </a:tabLst>
            </a:pPr>
            <a:r>
              <a:t>Пул потоков CLR</a:t>
            </a:r>
          </a:p>
        </p:txBody>
      </p:sp>
      <p:grpSp>
        <p:nvGrpSpPr>
          <p:cNvPr id="484" name="Group 484"/>
          <p:cNvGrpSpPr/>
          <p:nvPr/>
        </p:nvGrpSpPr>
        <p:grpSpPr>
          <a:xfrm>
            <a:off x="1952066" y="809612"/>
            <a:ext cx="6154268" cy="5798584"/>
            <a:chOff x="0" y="0"/>
            <a:chExt cx="6154267" cy="5798583"/>
          </a:xfrm>
        </p:grpSpPr>
        <p:pic>
          <p:nvPicPr>
            <p:cNvPr id="483" name="pasted-image.tif"/>
            <p:cNvPicPr>
              <a:picLocks noChangeAspect="1"/>
            </p:cNvPicPr>
            <p:nvPr/>
          </p:nvPicPr>
          <p:blipFill>
            <a:blip r:embed="rId3">
              <a:extLst/>
            </a:blip>
            <a:stretch>
              <a:fillRect/>
            </a:stretch>
          </p:blipFill>
          <p:spPr>
            <a:xfrm>
              <a:off x="139700" y="88900"/>
              <a:ext cx="5874868" cy="5430284"/>
            </a:xfrm>
            <a:prstGeom prst="rect">
              <a:avLst/>
            </a:prstGeom>
            <a:ln>
              <a:noFill/>
            </a:ln>
            <a:effectLst/>
          </p:spPr>
        </p:pic>
        <p:pic>
          <p:nvPicPr>
            <p:cNvPr id="482" name="Picture 481"/>
            <p:cNvPicPr>
              <a:picLocks/>
            </p:cNvPicPr>
            <p:nvPr/>
          </p:nvPicPr>
          <p:blipFill>
            <a:blip r:embed="rId4">
              <a:extLst/>
            </a:blip>
            <a:stretch>
              <a:fillRect/>
            </a:stretch>
          </p:blipFill>
          <p:spPr>
            <a:xfrm>
              <a:off x="0" y="0"/>
              <a:ext cx="6154268" cy="5798584"/>
            </a:xfrm>
            <a:prstGeom prst="rect">
              <a:avLst/>
            </a:prstGeom>
            <a:effectLst/>
          </p:spPr>
        </p:pic>
      </p:grpSp>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 name="Shape 488"/>
          <p:cNvSpPr>
            <a:spLocks noGrp="1"/>
          </p:cNvSpPr>
          <p:nvPr>
            <p:ph type="title"/>
          </p:nvPr>
        </p:nvSpPr>
        <p:spPr>
          <a:xfrm>
            <a:off x="249647" y="179342"/>
            <a:ext cx="9599270" cy="365132"/>
          </a:xfrm>
          <a:prstGeom prst="rect">
            <a:avLst/>
          </a:prstGeom>
        </p:spPr>
        <p:txBody>
          <a:bodyPr>
            <a:normAutofit fontScale="90000"/>
          </a:bodyPr>
          <a:lstStyle/>
          <a:p>
            <a:pPr>
              <a:tabLst>
                <a:tab pos="8229600" algn="r"/>
              </a:tabLst>
            </a:pPr>
            <a:r>
              <a:t>Пул потоков CLR</a:t>
            </a:r>
          </a:p>
        </p:txBody>
      </p:sp>
      <p:grpSp>
        <p:nvGrpSpPr>
          <p:cNvPr id="491" name="Group 491"/>
          <p:cNvGrpSpPr/>
          <p:nvPr/>
        </p:nvGrpSpPr>
        <p:grpSpPr>
          <a:xfrm>
            <a:off x="249256" y="762000"/>
            <a:ext cx="9557684" cy="1230273"/>
            <a:chOff x="0" y="0"/>
            <a:chExt cx="9557683" cy="1230272"/>
          </a:xfrm>
        </p:grpSpPr>
        <p:sp>
          <p:nvSpPr>
            <p:cNvPr id="489" name="Shape 489"/>
            <p:cNvSpPr/>
            <p:nvPr/>
          </p:nvSpPr>
          <p:spPr>
            <a:xfrm>
              <a:off x="0" y="0"/>
              <a:ext cx="9557684" cy="1230273"/>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lgn="just">
                <a:spcBef>
                  <a:spcPts val="1000"/>
                </a:spcBef>
              </a:pPr>
              <a:endParaRPr/>
            </a:p>
          </p:txBody>
        </p:sp>
        <p:sp>
          <p:nvSpPr>
            <p:cNvPr id="490" name="Shape 490"/>
            <p:cNvSpPr/>
            <p:nvPr/>
          </p:nvSpPr>
          <p:spPr>
            <a:xfrm>
              <a:off x="60056" y="146094"/>
              <a:ext cx="9437571" cy="9380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just">
                <a:spcBef>
                  <a:spcPts val="1000"/>
                </a:spcBef>
              </a:lvl1pPr>
            </a:lstStyle>
            <a:p>
              <a:r>
                <a:t>Запросить поток из пула для обработки вызова метода - метод QueueUserWorkItem (в дополнение к экземпляру делегата WaitCallback позволяет указывать необязательный параметр System.Object для специальных данных состояния)</a:t>
              </a:r>
            </a:p>
          </p:txBody>
        </p:sp>
      </p:grpSp>
      <p:grpSp>
        <p:nvGrpSpPr>
          <p:cNvPr id="494" name="Group 494"/>
          <p:cNvGrpSpPr/>
          <p:nvPr/>
        </p:nvGrpSpPr>
        <p:grpSpPr>
          <a:xfrm>
            <a:off x="1975881" y="2366804"/>
            <a:ext cx="6146801" cy="1685657"/>
            <a:chOff x="0" y="0"/>
            <a:chExt cx="6146800" cy="1685656"/>
          </a:xfrm>
        </p:grpSpPr>
        <p:pic>
          <p:nvPicPr>
            <p:cNvPr id="493" name="image18.png"/>
            <p:cNvPicPr>
              <a:picLocks noChangeAspect="1"/>
            </p:cNvPicPr>
            <p:nvPr/>
          </p:nvPicPr>
          <p:blipFill>
            <a:blip r:embed="rId3">
              <a:extLst/>
            </a:blip>
            <a:srcRect/>
            <a:stretch>
              <a:fillRect/>
            </a:stretch>
          </p:blipFill>
          <p:spPr>
            <a:xfrm>
              <a:off x="139700" y="88900"/>
              <a:ext cx="5867400" cy="1317357"/>
            </a:xfrm>
            <a:prstGeom prst="rect">
              <a:avLst/>
            </a:prstGeom>
            <a:ln>
              <a:noFill/>
            </a:ln>
            <a:effectLst/>
          </p:spPr>
        </p:pic>
        <p:pic>
          <p:nvPicPr>
            <p:cNvPr id="492" name="Picture 491"/>
            <p:cNvPicPr>
              <a:picLocks/>
            </p:cNvPicPr>
            <p:nvPr/>
          </p:nvPicPr>
          <p:blipFill>
            <a:blip r:embed="rId4">
              <a:extLst/>
            </a:blip>
            <a:stretch>
              <a:fillRect/>
            </a:stretch>
          </p:blipFill>
          <p:spPr>
            <a:xfrm>
              <a:off x="0" y="0"/>
              <a:ext cx="6146800" cy="1685657"/>
            </a:xfrm>
            <a:prstGeom prst="rect">
              <a:avLst/>
            </a:prstGeom>
            <a:effectLst/>
          </p:spPr>
        </p:pic>
      </p:grpSp>
      <p:grpSp>
        <p:nvGrpSpPr>
          <p:cNvPr id="497" name="Group 497"/>
          <p:cNvGrpSpPr/>
          <p:nvPr/>
        </p:nvGrpSpPr>
        <p:grpSpPr>
          <a:xfrm>
            <a:off x="250358" y="4179787"/>
            <a:ext cx="9557684" cy="1792433"/>
            <a:chOff x="0" y="0"/>
            <a:chExt cx="9557683" cy="1792432"/>
          </a:xfrm>
        </p:grpSpPr>
        <p:sp>
          <p:nvSpPr>
            <p:cNvPr id="495" name="Shape 495"/>
            <p:cNvSpPr/>
            <p:nvPr/>
          </p:nvSpPr>
          <p:spPr>
            <a:xfrm>
              <a:off x="0" y="0"/>
              <a:ext cx="9557684" cy="1792433"/>
            </a:xfrm>
            <a:prstGeom prst="roundRect">
              <a:avLst>
                <a:gd name="adj" fmla="val 11440"/>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lgn="just">
                <a:spcBef>
                  <a:spcPts val="1000"/>
                </a:spcBef>
              </a:pPr>
              <a:endParaRPr/>
            </a:p>
          </p:txBody>
        </p:sp>
        <p:sp>
          <p:nvSpPr>
            <p:cNvPr id="496" name="Shape 496"/>
            <p:cNvSpPr/>
            <p:nvPr/>
          </p:nvSpPr>
          <p:spPr>
            <a:xfrm>
              <a:off x="60056" y="143266"/>
              <a:ext cx="9437571" cy="15059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just" defTabSz="457200">
                <a:spcBef>
                  <a:spcPts val="1200"/>
                </a:spcBef>
                <a:defRPr sz="1700">
                  <a:latin typeface="Consolas"/>
                  <a:ea typeface="Consolas"/>
                  <a:cs typeface="Consolas"/>
                  <a:sym typeface="Consolas"/>
                </a:defRPr>
              </a:lvl1pPr>
            </a:lstStyle>
            <a:p>
              <a:r>
                <a:t>Эти методы ставят «рабочий элемент» вместе с дополнительными данными состояния в очередь пула потоков и сразу возвращают управление приложению. Рабочим элементом называется указанный в параметре callback метод, который будет вызван потоком из пула. Этому методу можно передать один параметр через аргумент state (данные состояния) </a:t>
              </a:r>
            </a:p>
          </p:txBody>
        </p:sp>
      </p:grpSp>
    </p:spTree>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a:spLocks noGrp="1"/>
          </p:cNvSpPr>
          <p:nvPr>
            <p:ph type="title"/>
          </p:nvPr>
        </p:nvSpPr>
        <p:spPr>
          <a:xfrm>
            <a:off x="249647" y="179342"/>
            <a:ext cx="9599270" cy="365132"/>
          </a:xfrm>
          <a:prstGeom prst="rect">
            <a:avLst/>
          </a:prstGeom>
        </p:spPr>
        <p:txBody>
          <a:bodyPr>
            <a:normAutofit fontScale="90000"/>
          </a:bodyPr>
          <a:lstStyle/>
          <a:p>
            <a:pPr>
              <a:tabLst>
                <a:tab pos="8229600" algn="r"/>
              </a:tabLst>
            </a:pPr>
            <a:r>
              <a:t>Пул потоков CLR</a:t>
            </a:r>
          </a:p>
        </p:txBody>
      </p:sp>
      <p:grpSp>
        <p:nvGrpSpPr>
          <p:cNvPr id="502" name="Group 502"/>
          <p:cNvGrpSpPr/>
          <p:nvPr/>
        </p:nvGrpSpPr>
        <p:grpSpPr>
          <a:xfrm>
            <a:off x="188204" y="888287"/>
            <a:ext cx="9791283" cy="2528819"/>
            <a:chOff x="0" y="64230"/>
            <a:chExt cx="9791282" cy="2528818"/>
          </a:xfrm>
        </p:grpSpPr>
        <p:sp>
          <p:nvSpPr>
            <p:cNvPr id="500" name="Shape 500"/>
            <p:cNvSpPr/>
            <p:nvPr/>
          </p:nvSpPr>
          <p:spPr>
            <a:xfrm>
              <a:off x="0" y="104316"/>
              <a:ext cx="9681021" cy="2448650"/>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endParaRPr/>
            </a:p>
          </p:txBody>
        </p:sp>
        <p:sp>
          <p:nvSpPr>
            <p:cNvPr id="501" name="Shape 501"/>
            <p:cNvSpPr/>
            <p:nvPr/>
          </p:nvSpPr>
          <p:spPr>
            <a:xfrm>
              <a:off x="110261" y="64230"/>
              <a:ext cx="9681022" cy="252881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pPr>
                <a:defRPr sz="1500"/>
              </a:pPr>
              <a:r>
                <a:rPr dirty="0">
                  <a:solidFill>
                    <a:srgbClr val="0000FF"/>
                  </a:solidFill>
                  <a:latin typeface="Consolas"/>
                  <a:ea typeface="Consolas"/>
                  <a:cs typeface="Consolas"/>
                  <a:sym typeface="Consolas"/>
                </a:rPr>
                <a:t>int</a:t>
              </a:r>
              <a:r>
                <a:rPr dirty="0">
                  <a:latin typeface="Consolas"/>
                  <a:ea typeface="Consolas"/>
                  <a:cs typeface="Consolas"/>
                  <a:sym typeface="Consolas"/>
                </a:rPr>
                <a:t> nWorkerThreads;</a:t>
              </a:r>
            </a:p>
            <a:p>
              <a:pPr>
                <a:defRPr sz="1500"/>
              </a:pPr>
              <a:r>
                <a:rPr dirty="0">
                  <a:solidFill>
                    <a:srgbClr val="0000FF"/>
                  </a:solidFill>
                  <a:latin typeface="Consolas"/>
                  <a:ea typeface="Consolas"/>
                  <a:cs typeface="Consolas"/>
                  <a:sym typeface="Consolas"/>
                </a:rPr>
                <a:t>int</a:t>
              </a:r>
              <a:r>
                <a:rPr dirty="0">
                  <a:latin typeface="Consolas"/>
                  <a:ea typeface="Consolas"/>
                  <a:cs typeface="Consolas"/>
                  <a:sym typeface="Consolas"/>
                </a:rPr>
                <a:t> nCompletionThreads;</a:t>
              </a:r>
            </a:p>
            <a:p>
              <a:pPr>
                <a:defRPr sz="1500"/>
              </a:pPr>
              <a:r>
                <a:rPr dirty="0">
                  <a:solidFill>
                    <a:srgbClr val="2B91AF"/>
                  </a:solidFill>
                  <a:latin typeface="Consolas"/>
                  <a:ea typeface="Consolas"/>
                  <a:cs typeface="Consolas"/>
                  <a:sym typeface="Consolas"/>
                </a:rPr>
                <a:t>ThreadPool</a:t>
              </a:r>
              <a:r>
                <a:rPr dirty="0">
                  <a:latin typeface="Consolas"/>
                  <a:ea typeface="Consolas"/>
                  <a:cs typeface="Consolas"/>
                  <a:sym typeface="Consolas"/>
                </a:rPr>
                <a:t>.GetMaxThreads(</a:t>
              </a:r>
              <a:r>
                <a:rPr dirty="0">
                  <a:solidFill>
                    <a:srgbClr val="0000FF"/>
                  </a:solidFill>
                  <a:latin typeface="Consolas"/>
                  <a:ea typeface="Consolas"/>
                  <a:cs typeface="Consolas"/>
                  <a:sym typeface="Consolas"/>
                </a:rPr>
                <a:t>out</a:t>
              </a:r>
              <a:r>
                <a:rPr dirty="0">
                  <a:latin typeface="Consolas"/>
                  <a:ea typeface="Consolas"/>
                  <a:cs typeface="Consolas"/>
                  <a:sym typeface="Consolas"/>
                </a:rPr>
                <a:t> nWorkerThreads, </a:t>
              </a:r>
              <a:r>
                <a:rPr dirty="0">
                  <a:solidFill>
                    <a:srgbClr val="0000FF"/>
                  </a:solidFill>
                  <a:latin typeface="Consolas"/>
                  <a:ea typeface="Consolas"/>
                  <a:cs typeface="Consolas"/>
                  <a:sym typeface="Consolas"/>
                </a:rPr>
                <a:t>out</a:t>
              </a:r>
              <a:r>
                <a:rPr dirty="0">
                  <a:latin typeface="Consolas"/>
                  <a:ea typeface="Consolas"/>
                  <a:cs typeface="Consolas"/>
                  <a:sym typeface="Consolas"/>
                </a:rPr>
                <a:t> nCompletionThreads);</a:t>
              </a:r>
            </a:p>
            <a:p>
              <a:pPr>
                <a:defRPr sz="1500"/>
              </a:pPr>
              <a:r>
                <a:rPr dirty="0">
                  <a:solidFill>
                    <a:srgbClr val="2B91AF"/>
                  </a:solidFill>
                  <a:latin typeface="Consolas"/>
                  <a:ea typeface="Consolas"/>
                  <a:cs typeface="Consolas"/>
                  <a:sym typeface="Consolas"/>
                </a:rPr>
                <a:t>Console</a:t>
              </a:r>
              <a:r>
                <a:rPr dirty="0">
                  <a:latin typeface="Consolas"/>
                  <a:ea typeface="Consolas"/>
                  <a:cs typeface="Consolas"/>
                  <a:sym typeface="Consolas"/>
                </a:rPr>
                <a:t>.WriteLine(</a:t>
              </a:r>
              <a:r>
                <a:rPr dirty="0">
                  <a:solidFill>
                    <a:srgbClr val="A31515"/>
                  </a:solidFill>
                  <a:latin typeface="Consolas"/>
                  <a:ea typeface="Consolas"/>
                  <a:cs typeface="Consolas"/>
                  <a:sym typeface="Consolas"/>
                </a:rPr>
                <a:t>"Максимальное количество потоков: </a:t>
              </a:r>
              <a:r>
                <a:rPr dirty="0">
                  <a:solidFill>
                    <a:srgbClr val="3CB371"/>
                  </a:solidFill>
                  <a:latin typeface="Consolas"/>
                  <a:ea typeface="Consolas"/>
                  <a:cs typeface="Consolas"/>
                  <a:sym typeface="Consolas"/>
                </a:rPr>
                <a:t>{0}</a:t>
              </a:r>
              <a:r>
                <a:rPr dirty="0">
                  <a:solidFill>
                    <a:srgbClr val="A31515"/>
                  </a:solidFill>
                  <a:latin typeface="Consolas"/>
                  <a:ea typeface="Consolas"/>
                  <a:cs typeface="Consolas"/>
                  <a:sym typeface="Consolas"/>
                </a:rPr>
                <a:t> \nПотоков ввода-вывода доступно: </a:t>
              </a:r>
              <a:r>
                <a:rPr dirty="0">
                  <a:solidFill>
                    <a:srgbClr val="3CB371"/>
                  </a:solidFill>
                  <a:latin typeface="Consolas"/>
                  <a:ea typeface="Consolas"/>
                  <a:cs typeface="Consolas"/>
                  <a:sym typeface="Consolas"/>
                </a:rPr>
                <a:t>{1}</a:t>
              </a:r>
              <a:r>
                <a:rPr dirty="0">
                  <a:solidFill>
                    <a:srgbClr val="A31515"/>
                  </a:solidFill>
                  <a:latin typeface="Consolas"/>
                  <a:ea typeface="Consolas"/>
                  <a:cs typeface="Consolas"/>
                  <a:sym typeface="Consolas"/>
                </a:rPr>
                <a:t>"</a:t>
              </a:r>
              <a:r>
                <a:rPr dirty="0">
                  <a:latin typeface="Consolas"/>
                  <a:ea typeface="Consolas"/>
                  <a:cs typeface="Consolas"/>
                  <a:sym typeface="Consolas"/>
                </a:rPr>
                <a:t>, nWorkerThreads, nCompletionThreads);</a:t>
              </a:r>
            </a:p>
            <a:p>
              <a:pPr>
                <a:defRPr sz="1500"/>
              </a:pPr>
              <a:endParaRPr dirty="0">
                <a:latin typeface="Consolas"/>
                <a:ea typeface="Consolas"/>
                <a:cs typeface="Consolas"/>
                <a:sym typeface="Consolas"/>
              </a:endParaRPr>
            </a:p>
            <a:p>
              <a:pPr>
                <a:defRPr sz="1500"/>
              </a:pPr>
              <a:r>
                <a:rPr dirty="0">
                  <a:solidFill>
                    <a:srgbClr val="0000FF"/>
                  </a:solidFill>
                  <a:latin typeface="Consolas"/>
                  <a:ea typeface="Consolas"/>
                  <a:cs typeface="Consolas"/>
                  <a:sym typeface="Consolas"/>
                </a:rPr>
                <a:t>for</a:t>
              </a:r>
              <a:r>
                <a:rPr dirty="0">
                  <a:latin typeface="Consolas"/>
                  <a:ea typeface="Consolas"/>
                  <a:cs typeface="Consolas"/>
                  <a:sym typeface="Consolas"/>
                </a:rPr>
                <a:t> (</a:t>
              </a:r>
              <a:r>
                <a:rPr dirty="0">
                  <a:solidFill>
                    <a:srgbClr val="0000FF"/>
                  </a:solidFill>
                  <a:latin typeface="Consolas"/>
                  <a:ea typeface="Consolas"/>
                  <a:cs typeface="Consolas"/>
                  <a:sym typeface="Consolas"/>
                </a:rPr>
                <a:t>int</a:t>
              </a:r>
              <a:r>
                <a:rPr dirty="0">
                  <a:latin typeface="Consolas"/>
                  <a:ea typeface="Consolas"/>
                  <a:cs typeface="Consolas"/>
                  <a:sym typeface="Consolas"/>
                </a:rPr>
                <a:t> i = 0; i &lt; 5; i++)</a:t>
              </a:r>
            </a:p>
            <a:p>
              <a:pPr>
                <a:defRPr sz="1500"/>
              </a:pPr>
              <a:r>
                <a:rPr dirty="0">
                  <a:solidFill>
                    <a:srgbClr val="2B91AF"/>
                  </a:solidFill>
                  <a:latin typeface="Consolas"/>
                  <a:ea typeface="Consolas"/>
                  <a:cs typeface="Consolas"/>
                  <a:sym typeface="Consolas"/>
                </a:rPr>
                <a:t>   ThreadPool</a:t>
              </a:r>
              <a:r>
                <a:rPr dirty="0">
                  <a:latin typeface="Consolas"/>
                  <a:ea typeface="Consolas"/>
                  <a:cs typeface="Consolas"/>
                  <a:sym typeface="Consolas"/>
                </a:rPr>
                <a:t>.QueueUserWorkItem(JobForAThread);</a:t>
              </a:r>
            </a:p>
            <a:p>
              <a:pPr>
                <a:defRPr sz="1500"/>
              </a:pPr>
              <a:r>
                <a:rPr dirty="0">
                  <a:solidFill>
                    <a:srgbClr val="2B91AF"/>
                  </a:solidFill>
                  <a:latin typeface="Consolas"/>
                  <a:ea typeface="Consolas"/>
                  <a:cs typeface="Consolas"/>
                  <a:sym typeface="Consolas"/>
                </a:rPr>
                <a:t>Thread</a:t>
              </a:r>
              <a:r>
                <a:rPr dirty="0">
                  <a:latin typeface="Consolas"/>
                  <a:ea typeface="Consolas"/>
                  <a:cs typeface="Consolas"/>
                  <a:sym typeface="Consolas"/>
                </a:rPr>
                <a:t>.Sleep(5000);</a:t>
              </a:r>
            </a:p>
          </p:txBody>
        </p:sp>
      </p:grpSp>
      <p:grpSp>
        <p:nvGrpSpPr>
          <p:cNvPr id="505" name="Group 505"/>
          <p:cNvGrpSpPr/>
          <p:nvPr/>
        </p:nvGrpSpPr>
        <p:grpSpPr>
          <a:xfrm>
            <a:off x="181538" y="3600298"/>
            <a:ext cx="9830335" cy="2378022"/>
            <a:chOff x="-618974" y="-107832"/>
            <a:chExt cx="9830333" cy="2378020"/>
          </a:xfrm>
        </p:grpSpPr>
        <p:sp>
          <p:nvSpPr>
            <p:cNvPr id="503" name="Shape 503"/>
            <p:cNvSpPr/>
            <p:nvPr/>
          </p:nvSpPr>
          <p:spPr>
            <a:xfrm>
              <a:off x="-618975" y="-107833"/>
              <a:ext cx="9715176" cy="2378022"/>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defRPr sz="1400">
                  <a:latin typeface="Consolas"/>
                  <a:ea typeface="Consolas"/>
                  <a:cs typeface="Consolas"/>
                  <a:sym typeface="Consolas"/>
                </a:defRPr>
              </a:pPr>
              <a:endParaRPr/>
            </a:p>
          </p:txBody>
        </p:sp>
        <p:sp>
          <p:nvSpPr>
            <p:cNvPr id="504" name="Shape 504"/>
            <p:cNvSpPr/>
            <p:nvPr/>
          </p:nvSpPr>
          <p:spPr>
            <a:xfrm>
              <a:off x="-503817" y="85522"/>
              <a:ext cx="9715177" cy="1991310"/>
            </a:xfrm>
            <a:prstGeom prst="rect">
              <a:avLst/>
            </a:prstGeom>
            <a:noFill/>
            <a:ln w="12700" cap="flat">
              <a:noFill/>
              <a:miter lim="400000"/>
            </a:ln>
            <a:effectLst>
              <a:reflection stA="50000" endPos="40000" dir="5400000" sy="-100000" algn="bl" rotWithShape="0"/>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r>
                <a:rPr sz="1400">
                  <a:solidFill>
                    <a:srgbClr val="0000FF"/>
                  </a:solidFill>
                  <a:latin typeface="Consolas"/>
                  <a:ea typeface="Consolas"/>
                  <a:cs typeface="Consolas"/>
                  <a:sym typeface="Consolas"/>
                </a:rPr>
                <a:t>static</a:t>
              </a:r>
              <a:r>
                <a:rPr sz="1400">
                  <a:latin typeface="Consolas"/>
                  <a:ea typeface="Consolas"/>
                  <a:cs typeface="Consolas"/>
                  <a:sym typeface="Consolas"/>
                </a:rPr>
                <a:t> </a:t>
              </a:r>
              <a:r>
                <a:rPr sz="1400">
                  <a:solidFill>
                    <a:srgbClr val="0000FF"/>
                  </a:solidFill>
                  <a:latin typeface="Consolas"/>
                  <a:ea typeface="Consolas"/>
                  <a:cs typeface="Consolas"/>
                  <a:sym typeface="Consolas"/>
                </a:rPr>
                <a:t>void</a:t>
              </a:r>
              <a:r>
                <a:rPr sz="1400">
                  <a:latin typeface="Consolas"/>
                  <a:ea typeface="Consolas"/>
                  <a:cs typeface="Consolas"/>
                  <a:sym typeface="Consolas"/>
                </a:rPr>
                <a:t> JobForAThread(</a:t>
              </a:r>
              <a:r>
                <a:rPr sz="1400">
                  <a:solidFill>
                    <a:srgbClr val="0000FF"/>
                  </a:solidFill>
                  <a:latin typeface="Consolas"/>
                  <a:ea typeface="Consolas"/>
                  <a:cs typeface="Consolas"/>
                  <a:sym typeface="Consolas"/>
                </a:rPr>
                <a:t>object</a:t>
              </a:r>
              <a:r>
                <a:rPr sz="1400">
                  <a:latin typeface="Consolas"/>
                  <a:ea typeface="Consolas"/>
                  <a:cs typeface="Consolas"/>
                  <a:sym typeface="Consolas"/>
                </a:rPr>
                <a:t> state)</a:t>
              </a:r>
            </a:p>
            <a:p>
              <a:r>
                <a:rPr sz="1400">
                  <a:latin typeface="Consolas"/>
                  <a:ea typeface="Consolas"/>
                  <a:cs typeface="Consolas"/>
                  <a:sym typeface="Consolas"/>
                </a:rPr>
                <a:t>{</a:t>
              </a:r>
            </a:p>
            <a:p>
              <a:r>
                <a:rPr sz="1400">
                  <a:latin typeface="Consolas"/>
                  <a:ea typeface="Consolas"/>
                  <a:cs typeface="Consolas"/>
                  <a:sym typeface="Consolas"/>
                </a:rPr>
                <a:t>    </a:t>
              </a:r>
              <a:r>
                <a:rPr sz="1400">
                  <a:solidFill>
                    <a:srgbClr val="0000FF"/>
                  </a:solidFill>
                  <a:latin typeface="Consolas"/>
                  <a:ea typeface="Consolas"/>
                  <a:cs typeface="Consolas"/>
                  <a:sym typeface="Consolas"/>
                </a:rPr>
                <a:t>for</a:t>
              </a:r>
              <a:r>
                <a:rPr sz="1400">
                  <a:latin typeface="Consolas"/>
                  <a:ea typeface="Consolas"/>
                  <a:cs typeface="Consolas"/>
                  <a:sym typeface="Consolas"/>
                </a:rPr>
                <a:t> (</a:t>
              </a:r>
              <a:r>
                <a:rPr sz="1400">
                  <a:solidFill>
                    <a:srgbClr val="0000FF"/>
                  </a:solidFill>
                  <a:latin typeface="Consolas"/>
                  <a:ea typeface="Consolas"/>
                  <a:cs typeface="Consolas"/>
                  <a:sym typeface="Consolas"/>
                </a:rPr>
                <a:t>int</a:t>
              </a:r>
              <a:r>
                <a:rPr sz="1400">
                  <a:latin typeface="Consolas"/>
                  <a:ea typeface="Consolas"/>
                  <a:cs typeface="Consolas"/>
                  <a:sym typeface="Consolas"/>
                </a:rPr>
                <a:t> i = 0; i &lt; 3; i++)</a:t>
              </a:r>
            </a:p>
            <a:p>
              <a:r>
                <a:rPr sz="1400">
                  <a:latin typeface="Consolas"/>
                  <a:ea typeface="Consolas"/>
                  <a:cs typeface="Consolas"/>
                  <a:sym typeface="Consolas"/>
                </a:rPr>
                <a:t>    {</a:t>
              </a:r>
            </a:p>
            <a:p>
              <a:r>
                <a:rPr sz="1400">
                  <a:latin typeface="Consolas"/>
                  <a:ea typeface="Consolas"/>
                  <a:cs typeface="Consolas"/>
                  <a:sym typeface="Consolas"/>
                </a:rPr>
                <a:t>        </a:t>
              </a:r>
              <a:r>
                <a:rPr sz="1400">
                  <a:solidFill>
                    <a:srgbClr val="2B91AF"/>
                  </a:solidFill>
                  <a:latin typeface="Consolas"/>
                  <a:ea typeface="Consolas"/>
                  <a:cs typeface="Consolas"/>
                  <a:sym typeface="Consolas"/>
                </a:rPr>
                <a:t>Console</a:t>
              </a:r>
              <a:r>
                <a:rPr sz="1400">
                  <a:latin typeface="Consolas"/>
                  <a:ea typeface="Consolas"/>
                  <a:cs typeface="Consolas"/>
                  <a:sym typeface="Consolas"/>
                </a:rPr>
                <a:t>.WriteLine(</a:t>
              </a:r>
              <a:r>
                <a:rPr sz="1400">
                  <a:solidFill>
                    <a:srgbClr val="A31515"/>
                  </a:solidFill>
                  <a:latin typeface="Consolas"/>
                  <a:ea typeface="Consolas"/>
                  <a:cs typeface="Consolas"/>
                  <a:sym typeface="Consolas"/>
                </a:rPr>
                <a:t>"цикл </a:t>
              </a:r>
              <a:r>
                <a:rPr sz="1400">
                  <a:solidFill>
                    <a:srgbClr val="3CB371"/>
                  </a:solidFill>
                  <a:latin typeface="Consolas"/>
                  <a:ea typeface="Consolas"/>
                  <a:cs typeface="Consolas"/>
                  <a:sym typeface="Consolas"/>
                </a:rPr>
                <a:t>{0}</a:t>
              </a:r>
              <a:r>
                <a:rPr sz="1400">
                  <a:solidFill>
                    <a:srgbClr val="A31515"/>
                  </a:solidFill>
                  <a:latin typeface="Consolas"/>
                  <a:ea typeface="Consolas"/>
                  <a:cs typeface="Consolas"/>
                  <a:sym typeface="Consolas"/>
                </a:rPr>
                <a:t>, выполнение внутри потока из пула </a:t>
              </a:r>
              <a:r>
                <a:rPr sz="1400">
                  <a:solidFill>
                    <a:srgbClr val="3CB371"/>
                  </a:solidFill>
                  <a:latin typeface="Consolas"/>
                  <a:ea typeface="Consolas"/>
                  <a:cs typeface="Consolas"/>
                  <a:sym typeface="Consolas"/>
                </a:rPr>
                <a:t>{1}</a:t>
              </a:r>
              <a:r>
                <a:rPr sz="1400">
                  <a:solidFill>
                    <a:srgbClr val="A31515"/>
                  </a:solidFill>
                  <a:latin typeface="Consolas"/>
                  <a:ea typeface="Consolas"/>
                  <a:cs typeface="Consolas"/>
                  <a:sym typeface="Consolas"/>
                </a:rPr>
                <a:t>"</a:t>
              </a:r>
              <a:r>
                <a:rPr sz="1400">
                  <a:latin typeface="Consolas"/>
                  <a:ea typeface="Consolas"/>
                  <a:cs typeface="Consolas"/>
                  <a:sym typeface="Consolas"/>
                </a:rPr>
                <a:t>, </a:t>
              </a:r>
            </a:p>
            <a:p>
              <a:r>
                <a:rPr sz="1400">
                  <a:latin typeface="Consolas"/>
                  <a:ea typeface="Consolas"/>
                  <a:cs typeface="Consolas"/>
                  <a:sym typeface="Consolas"/>
                </a:rPr>
                <a:t>                    i, </a:t>
              </a:r>
              <a:r>
                <a:rPr sz="1400">
                  <a:solidFill>
                    <a:srgbClr val="2B91AF"/>
                  </a:solidFill>
                  <a:latin typeface="Consolas"/>
                  <a:ea typeface="Consolas"/>
                  <a:cs typeface="Consolas"/>
                  <a:sym typeface="Consolas"/>
                </a:rPr>
                <a:t>Thread</a:t>
              </a:r>
              <a:r>
                <a:rPr sz="1400">
                  <a:latin typeface="Consolas"/>
                  <a:ea typeface="Consolas"/>
                  <a:cs typeface="Consolas"/>
                  <a:sym typeface="Consolas"/>
                </a:rPr>
                <a:t>.CurrentThread.ManagedThreadId);</a:t>
              </a:r>
            </a:p>
            <a:p>
              <a:r>
                <a:rPr sz="1400">
                  <a:latin typeface="Consolas"/>
                  <a:ea typeface="Consolas"/>
                  <a:cs typeface="Consolas"/>
                  <a:sym typeface="Consolas"/>
                </a:rPr>
                <a:t>        </a:t>
              </a:r>
              <a:r>
                <a:rPr sz="1400">
                  <a:solidFill>
                    <a:srgbClr val="2B91AF"/>
                  </a:solidFill>
                  <a:latin typeface="Consolas"/>
                  <a:ea typeface="Consolas"/>
                  <a:cs typeface="Consolas"/>
                  <a:sym typeface="Consolas"/>
                </a:rPr>
                <a:t>Thread</a:t>
              </a:r>
              <a:r>
                <a:rPr sz="1400">
                  <a:latin typeface="Consolas"/>
                  <a:ea typeface="Consolas"/>
                  <a:cs typeface="Consolas"/>
                  <a:sym typeface="Consolas"/>
                </a:rPr>
                <a:t>.Sleep(5000);</a:t>
              </a:r>
            </a:p>
            <a:p>
              <a:r>
                <a:rPr sz="1400">
                  <a:latin typeface="Consolas"/>
                  <a:ea typeface="Consolas"/>
                  <a:cs typeface="Consolas"/>
                  <a:sym typeface="Consolas"/>
                </a:rPr>
                <a:t>    }</a:t>
              </a:r>
            </a:p>
            <a:p>
              <a:r>
                <a:rPr sz="1400">
                  <a:latin typeface="Consolas"/>
                  <a:ea typeface="Consolas"/>
                  <a:cs typeface="Consolas"/>
                  <a:sym typeface="Consolas"/>
                </a:rPr>
                <a:t>}</a:t>
              </a:r>
            </a:p>
          </p:txBody>
        </p:sp>
      </p:grpSp>
    </p:spTree>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Shape 507"/>
          <p:cNvSpPr>
            <a:spLocks noGrp="1"/>
          </p:cNvSpPr>
          <p:nvPr>
            <p:ph type="title"/>
          </p:nvPr>
        </p:nvSpPr>
        <p:spPr>
          <a:xfrm>
            <a:off x="249647" y="179342"/>
            <a:ext cx="9599270" cy="365132"/>
          </a:xfrm>
          <a:prstGeom prst="rect">
            <a:avLst/>
          </a:prstGeom>
        </p:spPr>
        <p:txBody>
          <a:bodyPr>
            <a:normAutofit fontScale="90000"/>
          </a:bodyPr>
          <a:lstStyle/>
          <a:p>
            <a:pPr>
              <a:tabLst>
                <a:tab pos="8229600" algn="r"/>
              </a:tabLst>
            </a:pPr>
            <a:r>
              <a:t>Пул потоков CLR</a:t>
            </a:r>
          </a:p>
        </p:txBody>
      </p:sp>
      <p:grpSp>
        <p:nvGrpSpPr>
          <p:cNvPr id="512" name="Group 512"/>
          <p:cNvGrpSpPr/>
          <p:nvPr/>
        </p:nvGrpSpPr>
        <p:grpSpPr>
          <a:xfrm>
            <a:off x="1933971" y="1049849"/>
            <a:ext cx="6230621" cy="5549901"/>
            <a:chOff x="-139700" y="-88899"/>
            <a:chExt cx="6230620" cy="5549900"/>
          </a:xfrm>
        </p:grpSpPr>
        <p:grpSp>
          <p:nvGrpSpPr>
            <p:cNvPr id="510" name="Group 510"/>
            <p:cNvGrpSpPr/>
            <p:nvPr/>
          </p:nvGrpSpPr>
          <p:grpSpPr>
            <a:xfrm>
              <a:off x="-139700" y="-88900"/>
              <a:ext cx="6230621" cy="5549900"/>
              <a:chOff x="0" y="0"/>
              <a:chExt cx="6230620" cy="5549900"/>
            </a:xfrm>
          </p:grpSpPr>
          <p:sp>
            <p:nvSpPr>
              <p:cNvPr id="509" name="Shape 509"/>
              <p:cNvSpPr/>
              <p:nvPr/>
            </p:nvSpPr>
            <p:spPr>
              <a:xfrm>
                <a:off x="139700" y="88900"/>
                <a:ext cx="5951221" cy="5181600"/>
              </a:xfrm>
              <a:prstGeom prst="roundRect">
                <a:avLst>
                  <a:gd name="adj" fmla="val 16667"/>
                </a:avLst>
              </a:prstGeom>
              <a:solidFill>
                <a:srgbClr val="FFFFFF"/>
              </a:solidFill>
              <a:ln>
                <a:noFill/>
              </a:ln>
              <a:effectLst/>
            </p:spPr>
            <p:txBody>
              <a:bodyPr wrap="square" lIns="45719" tIns="45719" rIns="45719" bIns="45719" numCol="1" anchor="ctr">
                <a:noAutofit/>
              </a:bodyPr>
              <a:lstStyle/>
              <a:p>
                <a:endParaRPr/>
              </a:p>
            </p:txBody>
          </p:sp>
          <p:pic>
            <p:nvPicPr>
              <p:cNvPr id="508" name="Picture 507"/>
              <p:cNvPicPr>
                <a:picLocks/>
              </p:cNvPicPr>
              <p:nvPr/>
            </p:nvPicPr>
            <p:blipFill>
              <a:blip r:embed="rId3">
                <a:extLst/>
              </a:blip>
              <a:stretch>
                <a:fillRect/>
              </a:stretch>
            </p:blipFill>
            <p:spPr>
              <a:xfrm>
                <a:off x="0" y="0"/>
                <a:ext cx="6230621" cy="5549900"/>
              </a:xfrm>
              <a:prstGeom prst="rect">
                <a:avLst/>
              </a:prstGeom>
              <a:effectLst/>
            </p:spPr>
          </p:pic>
        </p:grpSp>
        <p:sp>
          <p:nvSpPr>
            <p:cNvPr id="511" name="Shape 511"/>
            <p:cNvSpPr/>
            <p:nvPr/>
          </p:nvSpPr>
          <p:spPr>
            <a:xfrm>
              <a:off x="252944" y="170179"/>
              <a:ext cx="5445332" cy="4841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r>
                <a:t>Максимальное количество потоков: 1023</a:t>
              </a:r>
            </a:p>
            <a:p>
              <a:r>
                <a:t>Потоков ввода-вывода доступно: 1000</a:t>
              </a:r>
            </a:p>
            <a:p>
              <a:r>
                <a:t>цикл 0, выполнение внутри потока из пула 4</a:t>
              </a:r>
            </a:p>
            <a:p>
              <a:r>
                <a:t>цикл 0, выполнение внутри потока из пула 3</a:t>
              </a:r>
            </a:p>
            <a:p>
              <a:r>
                <a:t>цикл 0, выполнение внутри потока из пула 5</a:t>
              </a:r>
            </a:p>
            <a:p>
              <a:r>
                <a:t>цикл 0, выполнение внутри потока из пула 6</a:t>
              </a:r>
            </a:p>
            <a:p>
              <a:r>
                <a:t>цикл 0, выполнение внутри потока из пула 7</a:t>
              </a:r>
            </a:p>
            <a:p>
              <a:r>
                <a:t>цикл 1, выполнение внутри потока из пула 3</a:t>
              </a:r>
            </a:p>
            <a:p>
              <a:r>
                <a:t>цикл 1, выполнение внутри потока из пула 4</a:t>
              </a:r>
            </a:p>
            <a:p>
              <a:r>
                <a:t>цикл 1, выполнение внутри потока из пула 5</a:t>
              </a:r>
            </a:p>
            <a:p>
              <a:r>
                <a:t>цикл 1, выполнение внутри потока из пула 6</a:t>
              </a:r>
            </a:p>
            <a:p>
              <a:r>
                <a:t>цикл 1, выполнение внутри потока из пула 7</a:t>
              </a:r>
            </a:p>
            <a:p>
              <a:r>
                <a:t>цикл 2, выполнение внутри потока из пула 4</a:t>
              </a:r>
            </a:p>
            <a:p>
              <a:r>
                <a:t>цикл 2, выполнение внутри потока из пула 3</a:t>
              </a:r>
            </a:p>
            <a:p>
              <a:r>
                <a:t>цикл 2, выполнение внутри потока из пула 5</a:t>
              </a:r>
            </a:p>
            <a:p>
              <a:r>
                <a:t>цикл 2, выполнение внутри потока из пула 6</a:t>
              </a:r>
            </a:p>
            <a:p>
              <a:r>
                <a:t>цикл 2, выполнение внутри потока из пула 7</a:t>
              </a:r>
            </a:p>
          </p:txBody>
        </p:sp>
      </p:grpSp>
    </p:spTree>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Shape 514"/>
          <p:cNvSpPr>
            <a:spLocks noGrp="1"/>
          </p:cNvSpPr>
          <p:nvPr>
            <p:ph type="title"/>
          </p:nvPr>
        </p:nvSpPr>
        <p:spPr>
          <a:xfrm>
            <a:off x="249647" y="179342"/>
            <a:ext cx="9599270" cy="365132"/>
          </a:xfrm>
          <a:prstGeom prst="rect">
            <a:avLst/>
          </a:prstGeom>
        </p:spPr>
        <p:txBody>
          <a:bodyPr>
            <a:normAutofit fontScale="90000"/>
          </a:bodyPr>
          <a:lstStyle/>
          <a:p>
            <a:pPr>
              <a:tabLst>
                <a:tab pos="8229600" algn="r"/>
              </a:tabLst>
            </a:pPr>
            <a:r>
              <a:t>Пул потоков CLR</a:t>
            </a:r>
          </a:p>
        </p:txBody>
      </p:sp>
      <p:grpSp>
        <p:nvGrpSpPr>
          <p:cNvPr id="517" name="Group 517"/>
          <p:cNvGrpSpPr/>
          <p:nvPr/>
        </p:nvGrpSpPr>
        <p:grpSpPr>
          <a:xfrm>
            <a:off x="335279" y="762000"/>
            <a:ext cx="9471661" cy="3657600"/>
            <a:chOff x="0" y="0"/>
            <a:chExt cx="9471659" cy="3657600"/>
          </a:xfrm>
        </p:grpSpPr>
        <p:sp>
          <p:nvSpPr>
            <p:cNvPr id="515" name="Shape 515"/>
            <p:cNvSpPr/>
            <p:nvPr/>
          </p:nvSpPr>
          <p:spPr>
            <a:xfrm>
              <a:off x="0" y="0"/>
              <a:ext cx="9471660" cy="36576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lgn="just">
                <a:spcBef>
                  <a:spcPts val="1000"/>
                </a:spcBef>
              </a:pPr>
              <a:endParaRPr/>
            </a:p>
          </p:txBody>
        </p:sp>
        <p:sp>
          <p:nvSpPr>
            <p:cNvPr id="516" name="Shape 516"/>
            <p:cNvSpPr/>
            <p:nvPr/>
          </p:nvSpPr>
          <p:spPr>
            <a:xfrm>
              <a:off x="178548" y="551179"/>
              <a:ext cx="9114564" cy="2555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spcBef>
                  <a:spcPts val="1000"/>
                </a:spcBef>
              </a:pPr>
              <a:r>
                <a:t>Пулы потоков очень просты в применении, однако обладают рядом ограничений:</a:t>
              </a:r>
            </a:p>
            <a:p>
              <a:pPr marL="285750" indent="-285750" algn="just">
                <a:spcBef>
                  <a:spcPts val="1000"/>
                </a:spcBef>
                <a:buSzPct val="100000"/>
                <a:buFont typeface="Arial"/>
                <a:buChar char="•"/>
              </a:pPr>
              <a:r>
                <a:t>Все потоки в пуле потоков являются фоновыми - сделать поток из пула приоритетным не удастся</a:t>
              </a:r>
            </a:p>
            <a:p>
              <a:pPr marL="285750" indent="-285750" algn="just">
                <a:spcBef>
                  <a:spcPts val="1000"/>
                </a:spcBef>
                <a:buSzPct val="100000"/>
                <a:buFont typeface="Arial"/>
                <a:buChar char="•"/>
              </a:pPr>
              <a:r>
                <a:t>Нельзя изменять приоритет или имя находящего в пуле потока</a:t>
              </a:r>
            </a:p>
            <a:p>
              <a:pPr marL="285750" indent="-285750" algn="just">
                <a:spcBef>
                  <a:spcPts val="1000"/>
                </a:spcBef>
                <a:buSzPct val="100000"/>
                <a:buFont typeface="Arial"/>
                <a:buChar char="•"/>
              </a:pPr>
              <a:r>
                <a:t>Потоки в пуле подходят для выполнения только коротких задач (контрпример -  проверка орфографии в Word)</a:t>
              </a:r>
            </a:p>
            <a:p>
              <a:pPr marL="285750" indent="-285750" algn="just">
                <a:spcBef>
                  <a:spcPts val="1000"/>
                </a:spcBef>
                <a:buSzPct val="100000"/>
                <a:buFont typeface="Arial"/>
                <a:buChar char="•"/>
              </a:pPr>
              <a:r>
                <a:t>Блокирование потоков из пула может привести к снижению производительности</a:t>
              </a:r>
            </a:p>
          </p:txBody>
        </p:sp>
      </p:grpSp>
    </p:spTree>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Shape 519"/>
          <p:cNvSpPr>
            <a:spLocks noGrp="1"/>
          </p:cNvSpPr>
          <p:nvPr>
            <p:ph type="title"/>
          </p:nvPr>
        </p:nvSpPr>
        <p:spPr>
          <a:xfrm>
            <a:off x="249647" y="179342"/>
            <a:ext cx="9599270" cy="365132"/>
          </a:xfrm>
          <a:prstGeom prst="rect">
            <a:avLst/>
          </a:prstGeom>
        </p:spPr>
        <p:txBody>
          <a:bodyPr>
            <a:normAutofit fontScale="90000"/>
          </a:bodyPr>
          <a:lstStyle/>
          <a:p>
            <a:pPr>
              <a:tabLst>
                <a:tab pos="8229600" algn="r"/>
              </a:tabLst>
            </a:pPr>
            <a:r>
              <a:t>Пул потоков CLR</a:t>
            </a:r>
          </a:p>
        </p:txBody>
      </p:sp>
      <p:grpSp>
        <p:nvGrpSpPr>
          <p:cNvPr id="522" name="Group 522"/>
          <p:cNvGrpSpPr/>
          <p:nvPr/>
        </p:nvGrpSpPr>
        <p:grpSpPr>
          <a:xfrm>
            <a:off x="229565" y="714037"/>
            <a:ext cx="9599270" cy="2316799"/>
            <a:chOff x="0" y="0"/>
            <a:chExt cx="9599268" cy="2316798"/>
          </a:xfrm>
        </p:grpSpPr>
        <p:sp>
          <p:nvSpPr>
            <p:cNvPr id="520" name="Shape 520"/>
            <p:cNvSpPr/>
            <p:nvPr/>
          </p:nvSpPr>
          <p:spPr>
            <a:xfrm>
              <a:off x="0" y="0"/>
              <a:ext cx="9599269" cy="2316799"/>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lgn="just">
                <a:spcBef>
                  <a:spcPts val="1000"/>
                </a:spcBef>
              </a:pPr>
              <a:endParaRPr/>
            </a:p>
          </p:txBody>
        </p:sp>
        <p:sp>
          <p:nvSpPr>
            <p:cNvPr id="521" name="Shape 521"/>
            <p:cNvSpPr/>
            <p:nvPr/>
          </p:nvSpPr>
          <p:spPr>
            <a:xfrm>
              <a:off x="113096" y="146730"/>
              <a:ext cx="9373077" cy="20233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pPr algn="just">
                <a:spcBef>
                  <a:spcPts val="1000"/>
                </a:spcBef>
              </a:pPr>
              <a:r>
                <a:t>Компоненты, неявно  использующие пул потоков:</a:t>
              </a:r>
            </a:p>
            <a:p>
              <a:pPr marL="285750" indent="-285750" algn="just">
                <a:spcBef>
                  <a:spcPts val="1000"/>
                </a:spcBef>
                <a:buSzPct val="100000"/>
                <a:buFont typeface="Arial"/>
                <a:buChar char="•"/>
              </a:pPr>
              <a:r>
                <a:t>северы приложений WCF, Remoting, ASP.NET и ASMX Web Services</a:t>
              </a:r>
            </a:p>
            <a:p>
              <a:pPr marL="285750" indent="-285750" algn="just">
                <a:spcBef>
                  <a:spcPts val="1000"/>
                </a:spcBef>
                <a:buSzPct val="100000"/>
                <a:buFont typeface="Arial"/>
                <a:buChar char="•"/>
              </a:pPr>
              <a:r>
                <a:t>конструкции параллельного программирования</a:t>
              </a:r>
            </a:p>
            <a:p>
              <a:pPr marL="285750" indent="-285750" algn="just">
                <a:spcBef>
                  <a:spcPts val="1000"/>
                </a:spcBef>
                <a:buSzPct val="100000"/>
                <a:buFont typeface="Arial"/>
                <a:buChar char="•"/>
              </a:pPr>
              <a:r>
                <a:t>класс BackgroundWorker (в C# 5.0 избыточный)</a:t>
              </a:r>
            </a:p>
            <a:p>
              <a:pPr marL="285750" indent="-285750" algn="just">
                <a:spcBef>
                  <a:spcPts val="1000"/>
                </a:spcBef>
                <a:buSzPct val="100000"/>
                <a:buFont typeface="Arial"/>
                <a:buChar char="•"/>
              </a:pPr>
              <a:r>
                <a:t>асинхронные делегаты (в C# 5.0 избыточные)</a:t>
              </a:r>
            </a:p>
          </p:txBody>
        </p:sp>
      </p:grpSp>
      <p:grpSp>
        <p:nvGrpSpPr>
          <p:cNvPr id="525" name="Group 525"/>
          <p:cNvGrpSpPr/>
          <p:nvPr/>
        </p:nvGrpSpPr>
        <p:grpSpPr>
          <a:xfrm>
            <a:off x="251460" y="3200400"/>
            <a:ext cx="9555480" cy="807181"/>
            <a:chOff x="0" y="0"/>
            <a:chExt cx="9555479" cy="807180"/>
          </a:xfrm>
        </p:grpSpPr>
        <p:sp>
          <p:nvSpPr>
            <p:cNvPr id="523" name="Shape 523"/>
            <p:cNvSpPr/>
            <p:nvPr/>
          </p:nvSpPr>
          <p:spPr>
            <a:xfrm>
              <a:off x="0" y="0"/>
              <a:ext cx="9555480" cy="807181"/>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lgn="just">
                <a:spcBef>
                  <a:spcPts val="1000"/>
                </a:spcBef>
              </a:pPr>
              <a:endParaRPr/>
            </a:p>
          </p:txBody>
        </p:sp>
        <p:sp>
          <p:nvSpPr>
            <p:cNvPr id="524" name="Shape 524"/>
            <p:cNvSpPr/>
            <p:nvPr/>
          </p:nvSpPr>
          <p:spPr>
            <a:xfrm>
              <a:off x="39403" y="75593"/>
              <a:ext cx="9476674" cy="6559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pPr algn="just">
                <a:spcBef>
                  <a:spcPts val="1000"/>
                </a:spcBef>
              </a:pPr>
              <a:r>
                <a:t>Простейший способ явного запуска чего-либо в потоке – использование Task, до выхода .Net Framework 4.0 - ThreadPool.QueueUserWorkItem</a:t>
              </a:r>
            </a:p>
          </p:txBody>
        </p:sp>
      </p:grpSp>
      <p:grpSp>
        <p:nvGrpSpPr>
          <p:cNvPr id="528" name="Group 528"/>
          <p:cNvGrpSpPr/>
          <p:nvPr/>
        </p:nvGrpSpPr>
        <p:grpSpPr>
          <a:xfrm>
            <a:off x="251460" y="4267200"/>
            <a:ext cx="9555480" cy="1441996"/>
            <a:chOff x="0" y="0"/>
            <a:chExt cx="9555479" cy="1441995"/>
          </a:xfrm>
        </p:grpSpPr>
        <p:sp>
          <p:nvSpPr>
            <p:cNvPr id="526" name="Shape 526"/>
            <p:cNvSpPr/>
            <p:nvPr/>
          </p:nvSpPr>
          <p:spPr>
            <a:xfrm>
              <a:off x="0" y="0"/>
              <a:ext cx="9555480" cy="1441996"/>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defRPr sz="1600"/>
              </a:pPr>
              <a:endParaRPr/>
            </a:p>
          </p:txBody>
        </p:sp>
        <p:sp>
          <p:nvSpPr>
            <p:cNvPr id="527" name="Shape 527"/>
            <p:cNvSpPr/>
            <p:nvPr/>
          </p:nvSpPr>
          <p:spPr>
            <a:xfrm>
              <a:off x="0" y="70186"/>
              <a:ext cx="9555480" cy="103095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r>
                <a:rPr sz="1600">
                  <a:solidFill>
                    <a:srgbClr val="008000"/>
                  </a:solidFill>
                  <a:latin typeface="Consolas"/>
                  <a:ea typeface="Consolas"/>
                  <a:cs typeface="Consolas"/>
                  <a:sym typeface="Consolas"/>
                </a:rPr>
                <a:t>// Task is in System.Threading.Tasks</a:t>
              </a:r>
              <a:endParaRPr sz="1600">
                <a:latin typeface="Consolas"/>
                <a:ea typeface="Consolas"/>
                <a:cs typeface="Consolas"/>
                <a:sym typeface="Consolas"/>
              </a:endParaRPr>
            </a:p>
            <a:p>
              <a:r>
                <a:rPr sz="1600">
                  <a:latin typeface="Consolas"/>
                  <a:ea typeface="Consolas"/>
                  <a:cs typeface="Consolas"/>
                  <a:sym typeface="Consolas"/>
                </a:rPr>
                <a:t>Task.Run (() =&gt; Console.WriteLine (</a:t>
              </a:r>
              <a:r>
                <a:rPr sz="1600">
                  <a:solidFill>
                    <a:srgbClr val="DC1414"/>
                  </a:solidFill>
                  <a:latin typeface="Consolas"/>
                  <a:ea typeface="Consolas"/>
                  <a:cs typeface="Consolas"/>
                  <a:sym typeface="Consolas"/>
                </a:rPr>
                <a:t>"Hello from the thread pool"</a:t>
              </a:r>
              <a:r>
                <a:rPr sz="1600">
                  <a:latin typeface="Consolas"/>
                  <a:ea typeface="Consolas"/>
                  <a:cs typeface="Consolas"/>
                  <a:sym typeface="Consolas"/>
                </a:rPr>
                <a:t>));</a:t>
              </a:r>
            </a:p>
            <a:p>
              <a:endParaRPr sz="1600">
                <a:latin typeface="Consolas"/>
                <a:ea typeface="Consolas"/>
                <a:cs typeface="Consolas"/>
                <a:sym typeface="Consolas"/>
              </a:endParaRPr>
            </a:p>
            <a:p>
              <a:r>
                <a:rPr sz="1600">
                  <a:latin typeface="Consolas"/>
                  <a:ea typeface="Consolas"/>
                  <a:cs typeface="Consolas"/>
                  <a:sym typeface="Consolas"/>
                </a:rPr>
                <a:t>ThreadPool.QueueUserWorkItem (notUsed =&gt; Console.WriteLine (</a:t>
              </a:r>
              <a:r>
                <a:rPr sz="1600">
                  <a:solidFill>
                    <a:srgbClr val="DC1414"/>
                  </a:solidFill>
                  <a:latin typeface="Consolas"/>
                  <a:ea typeface="Consolas"/>
                  <a:cs typeface="Consolas"/>
                  <a:sym typeface="Consolas"/>
                </a:rPr>
                <a:t>"Hello"</a:t>
              </a:r>
              <a:r>
                <a:rPr sz="1600">
                  <a:latin typeface="Consolas"/>
                  <a:ea typeface="Consolas"/>
                  <a:cs typeface="Consolas"/>
                  <a:sym typeface="Consolas"/>
                </a:rPr>
                <a:t>));</a:t>
              </a:r>
            </a:p>
          </p:txBody>
        </p:sp>
      </p:grp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Shape 77"/>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defRPr>
                <a:solidFill>
                  <a:srgbClr val="1F497D"/>
                </a:solidFill>
              </a:defRPr>
            </a:lvl1pPr>
          </a:lstStyle>
          <a:p>
            <a:pPr>
              <a:defRPr>
                <a:solidFill>
                  <a:srgbClr val="21438F"/>
                </a:solidFill>
              </a:defRPr>
            </a:pPr>
            <a:r>
              <a:rPr>
                <a:solidFill>
                  <a:srgbClr val="1F497D"/>
                </a:solidFill>
              </a:rPr>
              <a:t>Распространенные сценарии применения параллелизма</a:t>
            </a:r>
          </a:p>
        </p:txBody>
      </p:sp>
      <p:grpSp>
        <p:nvGrpSpPr>
          <p:cNvPr id="80" name="Group 80"/>
          <p:cNvGrpSpPr/>
          <p:nvPr/>
        </p:nvGrpSpPr>
        <p:grpSpPr>
          <a:xfrm>
            <a:off x="188265" y="2031355"/>
            <a:ext cx="9702496" cy="2121463"/>
            <a:chOff x="0" y="0"/>
            <a:chExt cx="9702494" cy="2121461"/>
          </a:xfrm>
        </p:grpSpPr>
        <p:sp>
          <p:nvSpPr>
            <p:cNvPr id="78" name="Shape 78"/>
            <p:cNvSpPr/>
            <p:nvPr/>
          </p:nvSpPr>
          <p:spPr>
            <a:xfrm>
              <a:off x="0" y="0"/>
              <a:ext cx="9702495" cy="2121462"/>
            </a:xfrm>
            <a:prstGeom prst="roundRect">
              <a:avLst>
                <a:gd name="adj" fmla="val 18844"/>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spcBef>
                  <a:spcPts val="1000"/>
                </a:spcBef>
              </a:pPr>
              <a:endParaRPr/>
            </a:p>
          </p:txBody>
        </p:sp>
        <p:sp>
          <p:nvSpPr>
            <p:cNvPr id="79" name="Shape 79"/>
            <p:cNvSpPr/>
            <p:nvPr/>
          </p:nvSpPr>
          <p:spPr>
            <a:xfrm>
              <a:off x="117087" y="253479"/>
              <a:ext cx="9468320" cy="16145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pPr>
                <a:spcBef>
                  <a:spcPts val="1000"/>
                </a:spcBef>
              </a:pPr>
              <a:r>
                <a:t>Распространенные сценарии применения параллелизма</a:t>
              </a:r>
            </a:p>
            <a:p>
              <a:pPr marL="285750" indent="-285750">
                <a:spcBef>
                  <a:spcPts val="1000"/>
                </a:spcBef>
                <a:buSzPct val="100000"/>
                <a:buFont typeface="Arial"/>
                <a:buChar char="•"/>
              </a:pPr>
              <a:r>
                <a:t>Написание отзывчивых пользовательских интерфейсов</a:t>
              </a:r>
            </a:p>
            <a:p>
              <a:pPr marL="285750" indent="-285750">
                <a:spcBef>
                  <a:spcPts val="1000"/>
                </a:spcBef>
                <a:buSzPct val="100000"/>
                <a:buFont typeface="Arial"/>
                <a:buChar char="•"/>
              </a:pPr>
              <a:r>
                <a:t>Обеспечение одновременной обработки запросов (ASP.NET, WCF)</a:t>
              </a:r>
            </a:p>
            <a:p>
              <a:pPr marL="285750" indent="-285750">
                <a:spcBef>
                  <a:spcPts val="1000"/>
                </a:spcBef>
                <a:buSzPct val="100000"/>
                <a:buFont typeface="Arial"/>
                <a:buChar char="•"/>
              </a:pPr>
              <a:r>
                <a:t>Параллельное программирование</a:t>
              </a:r>
            </a:p>
          </p:txBody>
        </p:sp>
      </p:grpSp>
      <p:grpSp>
        <p:nvGrpSpPr>
          <p:cNvPr id="83" name="Group 83"/>
          <p:cNvGrpSpPr/>
          <p:nvPr/>
        </p:nvGrpSpPr>
        <p:grpSpPr>
          <a:xfrm>
            <a:off x="188265" y="4417504"/>
            <a:ext cx="9702496" cy="928470"/>
            <a:chOff x="0" y="0"/>
            <a:chExt cx="9702494" cy="928468"/>
          </a:xfrm>
        </p:grpSpPr>
        <p:sp>
          <p:nvSpPr>
            <p:cNvPr id="81" name="Shape 81"/>
            <p:cNvSpPr/>
            <p:nvPr/>
          </p:nvSpPr>
          <p:spPr>
            <a:xfrm>
              <a:off x="0" y="0"/>
              <a:ext cx="9702495" cy="928469"/>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lgn="just">
                <a:spcBef>
                  <a:spcPts val="1000"/>
                </a:spcBef>
              </a:pPr>
              <a:endParaRPr/>
            </a:p>
          </p:txBody>
        </p:sp>
        <p:sp>
          <p:nvSpPr>
            <p:cNvPr id="82" name="Shape 82"/>
            <p:cNvSpPr/>
            <p:nvPr/>
          </p:nvSpPr>
          <p:spPr>
            <a:xfrm>
              <a:off x="45323" y="134112"/>
              <a:ext cx="9611848" cy="6602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pPr algn="just">
                <a:spcBef>
                  <a:spcPts val="1000"/>
                </a:spcBef>
              </a:pPr>
              <a:r>
                <a:t>Общий механизм, с помощью которого программа может выполнять код одновременно, называется </a:t>
              </a:r>
              <a:r>
                <a:rPr b="1"/>
                <a:t>многопоточностью</a:t>
              </a:r>
            </a:p>
          </p:txBody>
        </p:sp>
      </p:grpSp>
      <p:grpSp>
        <p:nvGrpSpPr>
          <p:cNvPr id="86" name="Group 86"/>
          <p:cNvGrpSpPr/>
          <p:nvPr/>
        </p:nvGrpSpPr>
        <p:grpSpPr>
          <a:xfrm>
            <a:off x="188265" y="838200"/>
            <a:ext cx="9702496" cy="928469"/>
            <a:chOff x="0" y="0"/>
            <a:chExt cx="9702494" cy="928468"/>
          </a:xfrm>
        </p:grpSpPr>
        <p:sp>
          <p:nvSpPr>
            <p:cNvPr id="84" name="Shape 84"/>
            <p:cNvSpPr/>
            <p:nvPr/>
          </p:nvSpPr>
          <p:spPr>
            <a:xfrm>
              <a:off x="0" y="0"/>
              <a:ext cx="9702495" cy="928469"/>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lgn="just">
                <a:spcBef>
                  <a:spcPts val="1000"/>
                </a:spcBef>
              </a:pPr>
              <a:endParaRPr/>
            </a:p>
          </p:txBody>
        </p:sp>
        <p:sp>
          <p:nvSpPr>
            <p:cNvPr id="85" name="Shape 85"/>
            <p:cNvSpPr/>
            <p:nvPr/>
          </p:nvSpPr>
          <p:spPr>
            <a:xfrm>
              <a:off x="45323" y="134112"/>
              <a:ext cx="9611848" cy="6602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just">
                <a:spcBef>
                  <a:spcPts val="1000"/>
                </a:spcBef>
              </a:lvl1pPr>
            </a:lstStyle>
            <a:p>
              <a:r>
                <a:t>Большинству приложений приходится иметь дело с более чем одной активностью, происходящей одновременно (параллелизм)!</a:t>
              </a:r>
            </a:p>
          </p:txBody>
        </p:sp>
      </p:grpSp>
    </p:spTree>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36" name="Group 536"/>
          <p:cNvGrpSpPr/>
          <p:nvPr/>
        </p:nvGrpSpPr>
        <p:grpSpPr>
          <a:xfrm>
            <a:off x="327249" y="776764"/>
            <a:ext cx="9484221" cy="5255737"/>
            <a:chOff x="0" y="0"/>
            <a:chExt cx="9484220" cy="5255736"/>
          </a:xfrm>
        </p:grpSpPr>
        <p:sp>
          <p:nvSpPr>
            <p:cNvPr id="530" name="Shape 530"/>
            <p:cNvSpPr/>
            <p:nvPr/>
          </p:nvSpPr>
          <p:spPr>
            <a:xfrm>
              <a:off x="0" y="-1"/>
              <a:ext cx="9484221" cy="4580887"/>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lnTo>
                    <a:pt x="6778" y="2419"/>
                  </a:ln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lnTo>
                    <a:pt x="14418" y="1119"/>
                  </a:ln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lnTo>
                    <a:pt x="20203" y="7321"/>
                  </a:ln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lnTo>
                    <a:pt x="13801" y="17556"/>
                  </a:lnTo>
                  <a:cubicBezTo>
                    <a:pt x="13280" y="19883"/>
                    <a:pt x="11460" y="21199"/>
                    <a:pt x="9738" y="20494"/>
                  </a:cubicBezTo>
                  <a:cubicBezTo>
                    <a:pt x="9016" y="20199"/>
                    <a:pt x="8392" y="19574"/>
                    <a:pt x="7973" y="18727"/>
                  </a:cubicBezTo>
                  <a:lnTo>
                    <a:pt x="7973" y="18727"/>
                  </a:ln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FFFFF"/>
            </a:solidFill>
            <a:ln w="25400" cap="flat">
              <a:solidFill>
                <a:schemeClr val="accent1"/>
              </a:solidFill>
              <a:prstDash val="solid"/>
              <a:bevel/>
            </a:ln>
            <a:effectLst/>
          </p:spPr>
          <p:txBody>
            <a:bodyPr wrap="square" lIns="45719" tIns="45719" rIns="45719" bIns="45719" numCol="1" anchor="ctr">
              <a:noAutofit/>
            </a:bodyPr>
            <a:lstStyle/>
            <a:p>
              <a:pPr algn="ctr"/>
              <a:endParaRPr/>
            </a:p>
          </p:txBody>
        </p:sp>
        <p:sp>
          <p:nvSpPr>
            <p:cNvPr id="531" name="Shape 531"/>
            <p:cNvSpPr/>
            <p:nvPr/>
          </p:nvSpPr>
          <p:spPr>
            <a:xfrm>
              <a:off x="2754840" y="4218861"/>
              <a:ext cx="762001" cy="762001"/>
            </a:xfrm>
            <a:prstGeom prst="ellipse">
              <a:avLst/>
            </a:prstGeom>
            <a:solidFill>
              <a:srgbClr val="FFFFFF"/>
            </a:solidFill>
            <a:ln w="25400" cap="flat">
              <a:solidFill>
                <a:schemeClr val="accent1"/>
              </a:solidFill>
              <a:prstDash val="solid"/>
              <a:bevel/>
            </a:ln>
            <a:effectLst/>
          </p:spPr>
          <p:txBody>
            <a:bodyPr wrap="square" lIns="45719" tIns="45719" rIns="45719" bIns="45719" numCol="1" anchor="ctr">
              <a:noAutofit/>
            </a:bodyPr>
            <a:lstStyle/>
            <a:p>
              <a:pPr algn="ctr"/>
              <a:endParaRPr/>
            </a:p>
          </p:txBody>
        </p:sp>
        <p:sp>
          <p:nvSpPr>
            <p:cNvPr id="532" name="Shape 532"/>
            <p:cNvSpPr/>
            <p:nvPr/>
          </p:nvSpPr>
          <p:spPr>
            <a:xfrm>
              <a:off x="2627070" y="4714804"/>
              <a:ext cx="508001" cy="508001"/>
            </a:xfrm>
            <a:prstGeom prst="ellipse">
              <a:avLst/>
            </a:prstGeom>
            <a:solidFill>
              <a:srgbClr val="FFFFFF"/>
            </a:solidFill>
            <a:ln w="25400" cap="flat">
              <a:solidFill>
                <a:schemeClr val="accent1"/>
              </a:solidFill>
              <a:prstDash val="solid"/>
              <a:bevel/>
            </a:ln>
            <a:effectLst/>
          </p:spPr>
          <p:txBody>
            <a:bodyPr wrap="square" lIns="45719" tIns="45719" rIns="45719" bIns="45719" numCol="1" anchor="ctr">
              <a:noAutofit/>
            </a:bodyPr>
            <a:lstStyle/>
            <a:p>
              <a:pPr algn="ctr"/>
              <a:endParaRPr/>
            </a:p>
          </p:txBody>
        </p:sp>
        <p:sp>
          <p:nvSpPr>
            <p:cNvPr id="533" name="Shape 533"/>
            <p:cNvSpPr/>
            <p:nvPr/>
          </p:nvSpPr>
          <p:spPr>
            <a:xfrm>
              <a:off x="2643629" y="5001736"/>
              <a:ext cx="254001" cy="254001"/>
            </a:xfrm>
            <a:prstGeom prst="ellipse">
              <a:avLst/>
            </a:prstGeom>
            <a:solidFill>
              <a:srgbClr val="FFFFFF"/>
            </a:solidFill>
            <a:ln w="25400" cap="flat">
              <a:solidFill>
                <a:schemeClr val="accent1"/>
              </a:solidFill>
              <a:prstDash val="solid"/>
              <a:bevel/>
            </a:ln>
            <a:effectLst/>
          </p:spPr>
          <p:txBody>
            <a:bodyPr wrap="square" lIns="45719" tIns="45719" rIns="45719" bIns="45719" numCol="1" anchor="ctr">
              <a:noAutofit/>
            </a:bodyPr>
            <a:lstStyle/>
            <a:p>
              <a:pPr algn="ctr"/>
              <a:endParaRPr/>
            </a:p>
          </p:txBody>
        </p:sp>
        <p:sp>
          <p:nvSpPr>
            <p:cNvPr id="534" name="Shape 534"/>
            <p:cNvSpPr/>
            <p:nvPr/>
          </p:nvSpPr>
          <p:spPr>
            <a:xfrm>
              <a:off x="481588" y="232933"/>
              <a:ext cx="8690713" cy="3889329"/>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lnTo>
                    <a:pt x="1380" y="14010"/>
                  </a:lnTo>
                  <a:cubicBezTo>
                    <a:pt x="899" y="14066"/>
                    <a:pt x="417" y="13902"/>
                    <a:pt x="0" y="13542"/>
                  </a:cubicBezTo>
                  <a:moveTo>
                    <a:pt x="2598" y="19137"/>
                  </a:moveTo>
                  <a:lnTo>
                    <a:pt x="2598" y="19137"/>
                  </a:lnTo>
                  <a:cubicBezTo>
                    <a:pt x="2405" y="19250"/>
                    <a:pt x="2202" y="19325"/>
                    <a:pt x="1994" y="19361"/>
                  </a:cubicBezTo>
                  <a:moveTo>
                    <a:pt x="7802" y="21600"/>
                  </a:moveTo>
                  <a:lnTo>
                    <a:pt x="7802" y="21600"/>
                  </a:lnTo>
                  <a:cubicBezTo>
                    <a:pt x="7657" y="21279"/>
                    <a:pt x="7535" y="20936"/>
                    <a:pt x="7438" y="20577"/>
                  </a:cubicBezTo>
                  <a:moveTo>
                    <a:pt x="14532" y="19050"/>
                  </a:moveTo>
                  <a:lnTo>
                    <a:pt x="14532" y="19050"/>
                  </a:lnTo>
                  <a:cubicBezTo>
                    <a:pt x="14510" y="19430"/>
                    <a:pt x="14462" y="19806"/>
                    <a:pt x="14386" y="20172"/>
                  </a:cubicBezTo>
                  <a:moveTo>
                    <a:pt x="17421" y="12116"/>
                  </a:moveTo>
                  <a:lnTo>
                    <a:pt x="17421" y="12116"/>
                  </a:lnTo>
                  <a:cubicBezTo>
                    <a:pt x="18505" y="12890"/>
                    <a:pt x="19193" y="14504"/>
                    <a:pt x="19193" y="16273"/>
                  </a:cubicBezTo>
                  <a:moveTo>
                    <a:pt x="21600" y="7649"/>
                  </a:moveTo>
                  <a:lnTo>
                    <a:pt x="21600" y="7649"/>
                  </a:lnTo>
                  <a:cubicBezTo>
                    <a:pt x="21423" y="8256"/>
                    <a:pt x="21153" y="8794"/>
                    <a:pt x="20811" y="9222"/>
                  </a:cubicBezTo>
                  <a:moveTo>
                    <a:pt x="19707" y="1814"/>
                  </a:moveTo>
                  <a:lnTo>
                    <a:pt x="19707" y="1814"/>
                  </a:lnTo>
                  <a:cubicBezTo>
                    <a:pt x="19737" y="2059"/>
                    <a:pt x="19751" y="2307"/>
                    <a:pt x="19749" y="2556"/>
                  </a:cubicBezTo>
                  <a:moveTo>
                    <a:pt x="14668" y="947"/>
                  </a:moveTo>
                  <a:lnTo>
                    <a:pt x="14668" y="947"/>
                  </a:lnTo>
                  <a:cubicBezTo>
                    <a:pt x="14771" y="605"/>
                    <a:pt x="14907" y="286"/>
                    <a:pt x="15073" y="0"/>
                  </a:cubicBezTo>
                  <a:moveTo>
                    <a:pt x="10888" y="1399"/>
                  </a:moveTo>
                  <a:lnTo>
                    <a:pt x="10888" y="1399"/>
                  </a:lnTo>
                  <a:cubicBezTo>
                    <a:pt x="10930" y="1115"/>
                    <a:pt x="10996" y="841"/>
                    <a:pt x="11084" y="582"/>
                  </a:cubicBezTo>
                  <a:moveTo>
                    <a:pt x="6452" y="1676"/>
                  </a:moveTo>
                  <a:lnTo>
                    <a:pt x="6452" y="1676"/>
                  </a:lnTo>
                  <a:cubicBezTo>
                    <a:pt x="6709" y="1897"/>
                    <a:pt x="6947" y="2163"/>
                    <a:pt x="7160" y="2469"/>
                  </a:cubicBezTo>
                  <a:moveTo>
                    <a:pt x="1072" y="7905"/>
                  </a:moveTo>
                  <a:lnTo>
                    <a:pt x="1072" y="7905"/>
                  </a:lnTo>
                  <a:cubicBezTo>
                    <a:pt x="1016" y="7632"/>
                    <a:pt x="974" y="7353"/>
                    <a:pt x="948" y="7071"/>
                  </a:cubicBezTo>
                </a:path>
              </a:pathLst>
            </a:custGeom>
            <a:noFill/>
            <a:ln w="25400" cap="flat">
              <a:solidFill>
                <a:schemeClr val="accent1"/>
              </a:solidFill>
              <a:prstDash val="solid"/>
              <a:bevel/>
            </a:ln>
            <a:effectLst/>
          </p:spPr>
          <p:txBody>
            <a:bodyPr wrap="square" lIns="45719" tIns="45719" rIns="45719" bIns="45719" numCol="1" anchor="ctr">
              <a:noAutofit/>
            </a:bodyPr>
            <a:lstStyle/>
            <a:p>
              <a:pPr algn="ctr"/>
              <a:endParaRPr/>
            </a:p>
          </p:txBody>
        </p:sp>
        <p:sp>
          <p:nvSpPr>
            <p:cNvPr id="535" name="Shape 535"/>
            <p:cNvSpPr/>
            <p:nvPr/>
          </p:nvSpPr>
          <p:spPr>
            <a:xfrm>
              <a:off x="1313453" y="1897327"/>
              <a:ext cx="6187275" cy="5359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800" b="1" cap="small"/>
              </a:lvl1pPr>
            </a:lstStyle>
            <a:p>
              <a:pPr>
                <a:defRPr sz="1800" b="0" cap="none"/>
              </a:pPr>
              <a:r>
                <a:rPr sz="2800" b="1" cap="small"/>
                <a:t>Базовые сведения о синхронизации</a:t>
              </a:r>
            </a:p>
          </p:txBody>
        </p:sp>
      </p:gr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9" name="Group 199"/>
          <p:cNvGrpSpPr/>
          <p:nvPr/>
        </p:nvGrpSpPr>
        <p:grpSpPr>
          <a:xfrm>
            <a:off x="361552" y="1601666"/>
            <a:ext cx="7543801" cy="3518030"/>
            <a:chOff x="0" y="0"/>
            <a:chExt cx="7543800" cy="3518029"/>
          </a:xfrm>
        </p:grpSpPr>
        <p:sp>
          <p:nvSpPr>
            <p:cNvPr id="197" name="Shape 197"/>
            <p:cNvSpPr/>
            <p:nvPr/>
          </p:nvSpPr>
          <p:spPr>
            <a:xfrm>
              <a:off x="0" y="79671"/>
              <a:ext cx="7543800" cy="3438359"/>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defRPr sz="1600">
                  <a:latin typeface="Consolas"/>
                  <a:ea typeface="Consolas"/>
                  <a:cs typeface="Consolas"/>
                  <a:sym typeface="Consolas"/>
                </a:defRPr>
              </a:pPr>
              <a:endParaRPr/>
            </a:p>
          </p:txBody>
        </p:sp>
        <p:sp>
          <p:nvSpPr>
            <p:cNvPr id="198" name="Shape 198"/>
            <p:cNvSpPr/>
            <p:nvPr/>
          </p:nvSpPr>
          <p:spPr>
            <a:xfrm>
              <a:off x="0" y="-1"/>
              <a:ext cx="7543800" cy="29523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endParaRPr sz="1600">
                <a:solidFill>
                  <a:srgbClr val="0000FF"/>
                </a:solidFill>
                <a:latin typeface="Consolas"/>
                <a:ea typeface="Consolas"/>
                <a:cs typeface="Consolas"/>
                <a:sym typeface="Consolas"/>
              </a:endParaRPr>
            </a:p>
            <a:p>
              <a:r>
                <a:rPr sz="1600">
                  <a:solidFill>
                    <a:srgbClr val="0000FF"/>
                  </a:solidFill>
                  <a:latin typeface="Consolas"/>
                  <a:ea typeface="Consolas"/>
                  <a:cs typeface="Consolas"/>
                  <a:sym typeface="Consolas"/>
                </a:rPr>
                <a:t>static</a:t>
              </a:r>
              <a:r>
                <a:rPr sz="1600">
                  <a:latin typeface="Consolas"/>
                  <a:ea typeface="Consolas"/>
                  <a:cs typeface="Consolas"/>
                  <a:sym typeface="Consolas"/>
                </a:rPr>
                <a:t> </a:t>
              </a:r>
              <a:r>
                <a:rPr sz="1600">
                  <a:solidFill>
                    <a:srgbClr val="0000FF"/>
                  </a:solidFill>
                  <a:latin typeface="Consolas"/>
                  <a:ea typeface="Consolas"/>
                  <a:cs typeface="Consolas"/>
                  <a:sym typeface="Consolas"/>
                </a:rPr>
                <a:t>void</a:t>
              </a:r>
              <a:r>
                <a:rPr sz="1600">
                  <a:latin typeface="Consolas"/>
                  <a:ea typeface="Consolas"/>
                  <a:cs typeface="Consolas"/>
                  <a:sym typeface="Consolas"/>
                </a:rPr>
                <a:t> Main(</a:t>
              </a:r>
              <a:r>
                <a:rPr sz="1600">
                  <a:solidFill>
                    <a:srgbClr val="0000FF"/>
                  </a:solidFill>
                  <a:latin typeface="Consolas"/>
                  <a:ea typeface="Consolas"/>
                  <a:cs typeface="Consolas"/>
                  <a:sym typeface="Consolas"/>
                </a:rPr>
                <a:t>string</a:t>
              </a:r>
              <a:r>
                <a:rPr sz="1600">
                  <a:latin typeface="Consolas"/>
                  <a:ea typeface="Consolas"/>
                  <a:cs typeface="Consolas"/>
                  <a:sym typeface="Consolas"/>
                </a:rPr>
                <a:t>[] args)</a:t>
              </a:r>
            </a:p>
            <a:p>
              <a:r>
                <a:rPr sz="1600">
                  <a:latin typeface="Consolas"/>
                  <a:ea typeface="Consolas"/>
                  <a:cs typeface="Consolas"/>
                  <a:sym typeface="Consolas"/>
                </a:rPr>
                <a:t>{</a:t>
              </a:r>
            </a:p>
            <a:p>
              <a:r>
                <a:rPr sz="1600">
                  <a:latin typeface="Consolas"/>
                  <a:ea typeface="Consolas"/>
                  <a:cs typeface="Consolas"/>
                  <a:sym typeface="Consolas"/>
                </a:rPr>
                <a:t>   </a:t>
              </a:r>
              <a:r>
                <a:rPr sz="1600">
                  <a:solidFill>
                    <a:srgbClr val="0000FF"/>
                  </a:solidFill>
                  <a:latin typeface="Consolas"/>
                  <a:ea typeface="Consolas"/>
                  <a:cs typeface="Consolas"/>
                  <a:sym typeface="Consolas"/>
                </a:rPr>
                <a:t>new</a:t>
              </a:r>
              <a:r>
                <a:rPr sz="1600">
                  <a:latin typeface="Consolas"/>
                  <a:ea typeface="Consolas"/>
                  <a:cs typeface="Consolas"/>
                  <a:sym typeface="Consolas"/>
                </a:rPr>
                <a:t> </a:t>
              </a:r>
              <a:r>
                <a:rPr sz="1600">
                  <a:solidFill>
                    <a:srgbClr val="2B91AF"/>
                  </a:solidFill>
                  <a:latin typeface="Consolas"/>
                  <a:ea typeface="Consolas"/>
                  <a:cs typeface="Consolas"/>
                  <a:sym typeface="Consolas"/>
                </a:rPr>
                <a:t>Thread</a:t>
              </a:r>
              <a:r>
                <a:rPr sz="1600">
                  <a:latin typeface="Consolas"/>
                  <a:ea typeface="Consolas"/>
                  <a:cs typeface="Consolas"/>
                  <a:sym typeface="Consolas"/>
                </a:rPr>
                <a:t>(</a:t>
              </a:r>
              <a:r>
                <a:rPr sz="1600" b="1">
                  <a:latin typeface="Consolas"/>
                  <a:ea typeface="Consolas"/>
                  <a:cs typeface="Consolas"/>
                  <a:sym typeface="Consolas"/>
                </a:rPr>
                <a:t>Go</a:t>
              </a:r>
              <a:r>
                <a:rPr sz="1600">
                  <a:latin typeface="Consolas"/>
                  <a:ea typeface="Consolas"/>
                  <a:cs typeface="Consolas"/>
                  <a:sym typeface="Consolas"/>
                </a:rPr>
                <a:t>).Start(); </a:t>
              </a:r>
            </a:p>
            <a:p>
              <a:r>
                <a:rPr sz="1600">
                  <a:latin typeface="Consolas"/>
                  <a:ea typeface="Consolas"/>
                  <a:cs typeface="Consolas"/>
                  <a:sym typeface="Consolas"/>
                </a:rPr>
                <a:t>   </a:t>
              </a:r>
              <a:r>
                <a:rPr sz="1600" b="1">
                  <a:latin typeface="Consolas"/>
                  <a:ea typeface="Consolas"/>
                  <a:cs typeface="Consolas"/>
                  <a:sym typeface="Consolas"/>
                </a:rPr>
                <a:t>Go</a:t>
              </a:r>
              <a:r>
                <a:rPr sz="1600">
                  <a:latin typeface="Consolas"/>
                  <a:ea typeface="Consolas"/>
                  <a:cs typeface="Consolas"/>
                  <a:sym typeface="Consolas"/>
                </a:rPr>
                <a:t>();</a:t>
              </a:r>
            </a:p>
            <a:p>
              <a:r>
                <a:rPr sz="1600">
                  <a:latin typeface="Consolas"/>
                  <a:ea typeface="Consolas"/>
                  <a:cs typeface="Consolas"/>
                  <a:sym typeface="Consolas"/>
                </a:rPr>
                <a:t>}</a:t>
              </a:r>
            </a:p>
            <a:p>
              <a:endParaRPr sz="1600">
                <a:latin typeface="Consolas"/>
                <a:ea typeface="Consolas"/>
                <a:cs typeface="Consolas"/>
                <a:sym typeface="Consolas"/>
              </a:endParaRPr>
            </a:p>
            <a:p>
              <a:r>
                <a:rPr sz="1600">
                  <a:solidFill>
                    <a:srgbClr val="0000FF"/>
                  </a:solidFill>
                  <a:latin typeface="Consolas"/>
                  <a:ea typeface="Consolas"/>
                  <a:cs typeface="Consolas"/>
                  <a:sym typeface="Consolas"/>
                </a:rPr>
                <a:t>static</a:t>
              </a:r>
              <a:r>
                <a:rPr sz="1600">
                  <a:latin typeface="Consolas"/>
                  <a:ea typeface="Consolas"/>
                  <a:cs typeface="Consolas"/>
                  <a:sym typeface="Consolas"/>
                </a:rPr>
                <a:t> </a:t>
              </a:r>
              <a:r>
                <a:rPr sz="1600">
                  <a:solidFill>
                    <a:srgbClr val="0000FF"/>
                  </a:solidFill>
                  <a:latin typeface="Consolas"/>
                  <a:ea typeface="Consolas"/>
                  <a:cs typeface="Consolas"/>
                  <a:sym typeface="Consolas"/>
                </a:rPr>
                <a:t>void</a:t>
              </a:r>
              <a:r>
                <a:rPr sz="1600">
                  <a:latin typeface="Consolas"/>
                  <a:ea typeface="Consolas"/>
                  <a:cs typeface="Consolas"/>
                  <a:sym typeface="Consolas"/>
                </a:rPr>
                <a:t> Go()</a:t>
              </a:r>
            </a:p>
            <a:p>
              <a:r>
                <a:rPr sz="1600">
                  <a:latin typeface="Consolas"/>
                  <a:ea typeface="Consolas"/>
                  <a:cs typeface="Consolas"/>
                  <a:sym typeface="Consolas"/>
                </a:rPr>
                <a:t>{</a:t>
              </a:r>
            </a:p>
            <a:p>
              <a:r>
                <a:rPr sz="1600">
                  <a:latin typeface="Consolas"/>
                  <a:ea typeface="Consolas"/>
                  <a:cs typeface="Consolas"/>
                  <a:sym typeface="Consolas"/>
                </a:rPr>
                <a:t>    </a:t>
              </a:r>
              <a:r>
                <a:rPr sz="1600">
                  <a:solidFill>
                    <a:srgbClr val="0000FF"/>
                  </a:solidFill>
                  <a:latin typeface="Consolas"/>
                  <a:ea typeface="Consolas"/>
                  <a:cs typeface="Consolas"/>
                  <a:sym typeface="Consolas"/>
                </a:rPr>
                <a:t>for</a:t>
              </a:r>
              <a:r>
                <a:rPr sz="1600">
                  <a:latin typeface="Consolas"/>
                  <a:ea typeface="Consolas"/>
                  <a:cs typeface="Consolas"/>
                  <a:sym typeface="Consolas"/>
                </a:rPr>
                <a:t> (</a:t>
              </a:r>
              <a:r>
                <a:rPr sz="1600" b="1">
                  <a:solidFill>
                    <a:srgbClr val="0000FF"/>
                  </a:solidFill>
                  <a:latin typeface="Consolas"/>
                  <a:ea typeface="Consolas"/>
                  <a:cs typeface="Consolas"/>
                  <a:sym typeface="Consolas"/>
                </a:rPr>
                <a:t>int</a:t>
              </a:r>
              <a:r>
                <a:rPr sz="1600" b="1">
                  <a:latin typeface="Consolas"/>
                  <a:ea typeface="Consolas"/>
                  <a:cs typeface="Consolas"/>
                  <a:sym typeface="Consolas"/>
                </a:rPr>
                <a:t> cycles = 0; cycles &lt; 5; cycles++</a:t>
              </a:r>
              <a:r>
                <a:rPr sz="1600">
                  <a:latin typeface="Consolas"/>
                  <a:ea typeface="Consolas"/>
                  <a:cs typeface="Consolas"/>
                  <a:sym typeface="Consolas"/>
                </a:rPr>
                <a:t>) </a:t>
              </a:r>
            </a:p>
            <a:p>
              <a:r>
                <a:rPr sz="1600">
                  <a:latin typeface="Consolas"/>
                  <a:ea typeface="Consolas"/>
                  <a:cs typeface="Consolas"/>
                  <a:sym typeface="Consolas"/>
                </a:rPr>
                <a:t>        </a:t>
              </a:r>
              <a:r>
                <a:rPr sz="1600">
                  <a:solidFill>
                    <a:srgbClr val="2B91AF"/>
                  </a:solidFill>
                  <a:latin typeface="Consolas"/>
                  <a:ea typeface="Consolas"/>
                  <a:cs typeface="Consolas"/>
                  <a:sym typeface="Consolas"/>
                </a:rPr>
                <a:t>Console</a:t>
              </a:r>
              <a:r>
                <a:rPr sz="1600">
                  <a:latin typeface="Consolas"/>
                  <a:ea typeface="Consolas"/>
                  <a:cs typeface="Consolas"/>
                  <a:sym typeface="Consolas"/>
                </a:rPr>
                <a:t>.Write(</a:t>
              </a:r>
              <a:r>
                <a:rPr sz="1600">
                  <a:solidFill>
                    <a:srgbClr val="A31515"/>
                  </a:solidFill>
                  <a:latin typeface="Consolas"/>
                  <a:ea typeface="Consolas"/>
                  <a:cs typeface="Consolas"/>
                  <a:sym typeface="Consolas"/>
                </a:rPr>
                <a:t>'?'</a:t>
              </a:r>
              <a:r>
                <a:rPr sz="1600">
                  <a:latin typeface="Consolas"/>
                  <a:ea typeface="Consolas"/>
                  <a:cs typeface="Consolas"/>
                  <a:sym typeface="Consolas"/>
                </a:rPr>
                <a:t>);</a:t>
              </a:r>
            </a:p>
            <a:p>
              <a:r>
                <a:rPr sz="1600">
                  <a:latin typeface="Consolas"/>
                  <a:ea typeface="Consolas"/>
                  <a:cs typeface="Consolas"/>
                  <a:sym typeface="Consolas"/>
                </a:rPr>
                <a:t>}</a:t>
              </a:r>
            </a:p>
          </p:txBody>
        </p:sp>
      </p:grpSp>
      <p:sp>
        <p:nvSpPr>
          <p:cNvPr id="200" name="Shape 200"/>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rPr dirty="0"/>
              <a:t>Обзор и ключевые понятия. Локальное и разделяемое состояние</a:t>
            </a:r>
          </a:p>
        </p:txBody>
      </p:sp>
      <p:grpSp>
        <p:nvGrpSpPr>
          <p:cNvPr id="203" name="Group 203"/>
          <p:cNvGrpSpPr/>
          <p:nvPr/>
        </p:nvGrpSpPr>
        <p:grpSpPr>
          <a:xfrm>
            <a:off x="7376160" y="1774506"/>
            <a:ext cx="2388871" cy="713890"/>
            <a:chOff x="0" y="0"/>
            <a:chExt cx="2388870" cy="713888"/>
          </a:xfrm>
        </p:grpSpPr>
        <p:sp>
          <p:nvSpPr>
            <p:cNvPr id="201" name="Shape 201"/>
            <p:cNvSpPr/>
            <p:nvPr/>
          </p:nvSpPr>
          <p:spPr>
            <a:xfrm>
              <a:off x="0" y="0"/>
              <a:ext cx="2388871" cy="713889"/>
            </a:xfrm>
            <a:prstGeom prst="roundRect">
              <a:avLst>
                <a:gd name="adj" fmla="val 16667"/>
              </a:avLst>
            </a:prstGeom>
            <a:solidFill>
              <a:schemeClr val="accent1"/>
            </a:solidFill>
            <a:ln w="25400" cap="flat">
              <a:solidFill>
                <a:srgbClr val="3A5E8A"/>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lgn="ctr">
                <a:spcBef>
                  <a:spcPts val="1000"/>
                </a:spcBef>
                <a:defRPr>
                  <a:solidFill>
                    <a:srgbClr val="FFFFFF"/>
                  </a:solidFill>
                </a:defRPr>
              </a:pPr>
              <a:endParaRPr/>
            </a:p>
          </p:txBody>
        </p:sp>
        <p:sp>
          <p:nvSpPr>
            <p:cNvPr id="202" name="Shape 202"/>
            <p:cNvSpPr/>
            <p:nvPr/>
          </p:nvSpPr>
          <p:spPr>
            <a:xfrm>
              <a:off x="34848" y="31824"/>
              <a:ext cx="2319174"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a:spcBef>
                  <a:spcPts val="1000"/>
                </a:spcBef>
                <a:defRPr>
                  <a:solidFill>
                    <a:srgbClr val="FFFFFF"/>
                  </a:solidFill>
                </a:defRPr>
              </a:lvl1pPr>
            </a:lstStyle>
            <a:p>
              <a:r>
                <a:t>Выполнить Go() в новом потоке</a:t>
              </a:r>
            </a:p>
          </p:txBody>
        </p:sp>
      </p:grpSp>
      <p:grpSp>
        <p:nvGrpSpPr>
          <p:cNvPr id="206" name="Group 206"/>
          <p:cNvGrpSpPr/>
          <p:nvPr/>
        </p:nvGrpSpPr>
        <p:grpSpPr>
          <a:xfrm>
            <a:off x="7376160" y="2580477"/>
            <a:ext cx="2388871" cy="650241"/>
            <a:chOff x="0" y="0"/>
            <a:chExt cx="2388870" cy="650240"/>
          </a:xfrm>
        </p:grpSpPr>
        <p:sp>
          <p:nvSpPr>
            <p:cNvPr id="204" name="Shape 204"/>
            <p:cNvSpPr/>
            <p:nvPr/>
          </p:nvSpPr>
          <p:spPr>
            <a:xfrm>
              <a:off x="0" y="20319"/>
              <a:ext cx="2388871" cy="609601"/>
            </a:xfrm>
            <a:prstGeom prst="roundRect">
              <a:avLst>
                <a:gd name="adj" fmla="val 16667"/>
              </a:avLst>
            </a:prstGeom>
            <a:solidFill>
              <a:schemeClr val="accent1"/>
            </a:solidFill>
            <a:ln w="25400" cap="flat">
              <a:solidFill>
                <a:srgbClr val="3A5E8A"/>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lgn="ctr">
                <a:spcBef>
                  <a:spcPts val="1000"/>
                </a:spcBef>
                <a:defRPr>
                  <a:solidFill>
                    <a:srgbClr val="FFFFFF"/>
                  </a:solidFill>
                </a:defRPr>
              </a:pPr>
              <a:endParaRPr/>
            </a:p>
          </p:txBody>
        </p:sp>
        <p:sp>
          <p:nvSpPr>
            <p:cNvPr id="205" name="Shape 205"/>
            <p:cNvSpPr/>
            <p:nvPr/>
          </p:nvSpPr>
          <p:spPr>
            <a:xfrm>
              <a:off x="29758" y="-1"/>
              <a:ext cx="2329354" cy="6502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a:spcBef>
                  <a:spcPts val="1000"/>
                </a:spcBef>
                <a:defRPr>
                  <a:solidFill>
                    <a:srgbClr val="FFFFFF"/>
                  </a:solidFill>
                </a:defRPr>
              </a:lvl1pPr>
            </a:lstStyle>
            <a:p>
              <a:r>
                <a:t>Выполнить Go() в главном потоке</a:t>
              </a:r>
            </a:p>
          </p:txBody>
        </p:sp>
      </p:grpSp>
      <p:pic>
        <p:nvPicPr>
          <p:cNvPr id="207" name="image4.tif" descr="arrow03"/>
          <p:cNvPicPr>
            <a:picLocks noChangeAspect="1"/>
          </p:cNvPicPr>
          <p:nvPr/>
        </p:nvPicPr>
        <p:blipFill>
          <a:blip r:embed="rId2">
            <a:extLst/>
          </a:blip>
          <a:stretch>
            <a:fillRect/>
          </a:stretch>
        </p:blipFill>
        <p:spPr>
          <a:xfrm rot="10800000">
            <a:off x="3939540" y="2300342"/>
            <a:ext cx="2683343" cy="254805"/>
          </a:xfrm>
          <a:prstGeom prst="rect">
            <a:avLst/>
          </a:prstGeom>
          <a:ln w="12700">
            <a:miter lim="400000"/>
          </a:ln>
          <a:effectLst>
            <a:outerShdw blurRad="190500" dist="8455" dir="5400000" rotWithShape="0">
              <a:srgbClr val="000000"/>
            </a:outerShdw>
          </a:effectLst>
        </p:spPr>
      </p:pic>
      <p:grpSp>
        <p:nvGrpSpPr>
          <p:cNvPr id="210" name="Group 210"/>
          <p:cNvGrpSpPr/>
          <p:nvPr/>
        </p:nvGrpSpPr>
        <p:grpSpPr>
          <a:xfrm>
            <a:off x="293370" y="762000"/>
            <a:ext cx="9471661" cy="762000"/>
            <a:chOff x="0" y="0"/>
            <a:chExt cx="9471659" cy="762000"/>
          </a:xfrm>
        </p:grpSpPr>
        <p:sp>
          <p:nvSpPr>
            <p:cNvPr id="208" name="Shape 208"/>
            <p:cNvSpPr/>
            <p:nvPr/>
          </p:nvSpPr>
          <p:spPr>
            <a:xfrm>
              <a:off x="0" y="0"/>
              <a:ext cx="9471660" cy="7620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lgn="just">
                <a:spcBef>
                  <a:spcPts val="1000"/>
                </a:spcBef>
              </a:pPr>
              <a:endParaRPr/>
            </a:p>
          </p:txBody>
        </p:sp>
        <p:sp>
          <p:nvSpPr>
            <p:cNvPr id="209" name="Shape 209"/>
            <p:cNvSpPr/>
            <p:nvPr/>
          </p:nvSpPr>
          <p:spPr>
            <a:xfrm>
              <a:off x="37197" y="195580"/>
              <a:ext cx="9397266"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spcBef>
                  <a:spcPts val="1000"/>
                </a:spcBef>
              </a:lvl1pPr>
            </a:lstStyle>
            <a:p>
              <a:r>
                <a:t>CLR назначает каждому потоку свой стек, так что локальные переменные хранятся раздельно</a:t>
              </a:r>
            </a:p>
          </p:txBody>
        </p:sp>
      </p:grpSp>
      <p:pic>
        <p:nvPicPr>
          <p:cNvPr id="211" name="image4.tif" descr="arrow03"/>
          <p:cNvPicPr>
            <a:picLocks noChangeAspect="1"/>
          </p:cNvPicPr>
          <p:nvPr/>
        </p:nvPicPr>
        <p:blipFill>
          <a:blip r:embed="rId2">
            <a:extLst/>
          </a:blip>
          <a:stretch>
            <a:fillRect/>
          </a:stretch>
        </p:blipFill>
        <p:spPr>
          <a:xfrm rot="10800000">
            <a:off x="3939540" y="2640795"/>
            <a:ext cx="2683343" cy="254805"/>
          </a:xfrm>
          <a:prstGeom prst="rect">
            <a:avLst/>
          </a:prstGeom>
          <a:ln w="12700">
            <a:miter lim="400000"/>
          </a:ln>
          <a:effectLst>
            <a:outerShdw blurRad="190500" dist="8455" dir="5400000" rotWithShape="0">
              <a:srgbClr val="000000"/>
            </a:outerShdw>
          </a:effectLst>
        </p:spPr>
      </p:pic>
      <p:grpSp>
        <p:nvGrpSpPr>
          <p:cNvPr id="214" name="Group 214"/>
          <p:cNvGrpSpPr/>
          <p:nvPr/>
        </p:nvGrpSpPr>
        <p:grpSpPr>
          <a:xfrm>
            <a:off x="5785958" y="4991920"/>
            <a:ext cx="3099999" cy="1431806"/>
            <a:chOff x="0" y="0"/>
            <a:chExt cx="3099997" cy="1431805"/>
          </a:xfrm>
        </p:grpSpPr>
        <p:pic>
          <p:nvPicPr>
            <p:cNvPr id="213" name="image6.png"/>
            <p:cNvPicPr>
              <a:picLocks noChangeAspect="1"/>
            </p:cNvPicPr>
            <p:nvPr/>
          </p:nvPicPr>
          <p:blipFill>
            <a:blip r:embed="rId3">
              <a:extLst/>
            </a:blip>
            <a:stretch>
              <a:fillRect/>
            </a:stretch>
          </p:blipFill>
          <p:spPr>
            <a:xfrm>
              <a:off x="215900" y="139700"/>
              <a:ext cx="2668198" cy="873006"/>
            </a:xfrm>
            <a:prstGeom prst="rect">
              <a:avLst/>
            </a:prstGeom>
            <a:ln>
              <a:noFill/>
            </a:ln>
            <a:effectLst/>
          </p:spPr>
        </p:pic>
        <p:pic>
          <p:nvPicPr>
            <p:cNvPr id="212" name="Picture 211"/>
            <p:cNvPicPr>
              <a:picLocks/>
            </p:cNvPicPr>
            <p:nvPr/>
          </p:nvPicPr>
          <p:blipFill>
            <a:blip r:embed="rId4">
              <a:extLst/>
            </a:blip>
            <a:stretch>
              <a:fillRect/>
            </a:stretch>
          </p:blipFill>
          <p:spPr>
            <a:xfrm>
              <a:off x="0" y="0"/>
              <a:ext cx="3099998" cy="1431806"/>
            </a:xfrm>
            <a:prstGeom prst="rect">
              <a:avLst/>
            </a:prstGeom>
            <a:effectLst/>
          </p:spPr>
        </p:pic>
      </p:grpSp>
      <p:pic>
        <p:nvPicPr>
          <p:cNvPr id="215" name="image4.tif" descr="arrow03"/>
          <p:cNvPicPr>
            <a:picLocks noChangeAspect="1"/>
          </p:cNvPicPr>
          <p:nvPr/>
        </p:nvPicPr>
        <p:blipFill>
          <a:blip r:embed="rId2">
            <a:extLst/>
          </a:blip>
          <a:stretch>
            <a:fillRect/>
          </a:stretch>
        </p:blipFill>
        <p:spPr>
          <a:xfrm rot="1361477">
            <a:off x="4051363" y="4685424"/>
            <a:ext cx="1995837" cy="272700"/>
          </a:xfrm>
          <a:prstGeom prst="rect">
            <a:avLst/>
          </a:prstGeom>
          <a:ln w="12700">
            <a:miter lim="400000"/>
          </a:ln>
          <a:effectLst>
            <a:outerShdw blurRad="190500" dist="8455" dir="5400000" rotWithShape="0">
              <a:srgbClr val="000000"/>
            </a:outerShdw>
          </a:effectLst>
        </p:spPr>
      </p:pic>
    </p:spTree>
    <p:extLst>
      <p:ext uri="{BB962C8B-B14F-4D97-AF65-F5344CB8AC3E}">
        <p14:creationId xmlns:p14="http://schemas.microsoft.com/office/powerpoint/2010/main" val="107734713"/>
      </p:ext>
    </p:extLst>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Shape 161"/>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Обзор и ключевые понятия. Создание потока</a:t>
            </a:r>
          </a:p>
        </p:txBody>
      </p:sp>
      <p:grpSp>
        <p:nvGrpSpPr>
          <p:cNvPr id="164" name="Group 164"/>
          <p:cNvGrpSpPr/>
          <p:nvPr/>
        </p:nvGrpSpPr>
        <p:grpSpPr>
          <a:xfrm>
            <a:off x="241414" y="776407"/>
            <a:ext cx="9615736" cy="5867846"/>
            <a:chOff x="0" y="809608"/>
            <a:chExt cx="9615735" cy="5867844"/>
          </a:xfrm>
        </p:grpSpPr>
        <p:sp>
          <p:nvSpPr>
            <p:cNvPr id="162" name="Shape 162"/>
            <p:cNvSpPr/>
            <p:nvPr/>
          </p:nvSpPr>
          <p:spPr>
            <a:xfrm>
              <a:off x="0" y="809608"/>
              <a:ext cx="9471660" cy="5867846"/>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defRPr sz="1400">
                  <a:latin typeface="Consolas"/>
                  <a:ea typeface="Consolas"/>
                  <a:cs typeface="Consolas"/>
                  <a:sym typeface="Consolas"/>
                </a:defRPr>
              </a:pPr>
              <a:endParaRPr/>
            </a:p>
          </p:txBody>
        </p:sp>
        <p:sp>
          <p:nvSpPr>
            <p:cNvPr id="163" name="Shape 163"/>
            <p:cNvSpPr/>
            <p:nvPr/>
          </p:nvSpPr>
          <p:spPr>
            <a:xfrm>
              <a:off x="144075" y="940226"/>
              <a:ext cx="9471661" cy="53696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r>
                <a:rPr sz="1400" dirty="0">
                  <a:solidFill>
                    <a:srgbClr val="0000FF"/>
                  </a:solidFill>
                  <a:latin typeface="Consolas"/>
                  <a:ea typeface="Consolas"/>
                  <a:cs typeface="Consolas"/>
                  <a:sym typeface="Consolas"/>
                </a:rPr>
                <a:t>using</a:t>
              </a:r>
              <a:r>
                <a:rPr sz="1400" dirty="0">
                  <a:latin typeface="Consolas"/>
                  <a:ea typeface="Consolas"/>
                  <a:cs typeface="Consolas"/>
                  <a:sym typeface="Consolas"/>
                </a:rPr>
                <a:t> System;</a:t>
              </a:r>
            </a:p>
            <a:p>
              <a:r>
                <a:rPr sz="1400" b="1" dirty="0">
                  <a:solidFill>
                    <a:srgbClr val="0000FF"/>
                  </a:solidFill>
                  <a:latin typeface="Consolas"/>
                  <a:ea typeface="Consolas"/>
                  <a:cs typeface="Consolas"/>
                  <a:sym typeface="Consolas"/>
                </a:rPr>
                <a:t>using</a:t>
              </a:r>
              <a:r>
                <a:rPr sz="1400" b="1" dirty="0">
                  <a:latin typeface="Consolas"/>
                  <a:ea typeface="Consolas"/>
                  <a:cs typeface="Consolas"/>
                  <a:sym typeface="Consolas"/>
                </a:rPr>
                <a:t> System.Threading;</a:t>
              </a:r>
            </a:p>
            <a:p>
              <a:endParaRPr sz="1000" dirty="0">
                <a:latin typeface="Consolas"/>
                <a:ea typeface="Consolas"/>
                <a:cs typeface="Consolas"/>
                <a:sym typeface="Consolas"/>
              </a:endParaRPr>
            </a:p>
            <a:p>
              <a:r>
                <a:rPr sz="800" b="1" dirty="0">
                  <a:solidFill>
                    <a:srgbClr val="0000FF"/>
                  </a:solidFill>
                  <a:latin typeface="Consolas"/>
                  <a:ea typeface="Consolas"/>
                  <a:cs typeface="Consolas"/>
                  <a:sym typeface="Consolas"/>
                </a:rPr>
                <a:t>. . .</a:t>
              </a:r>
            </a:p>
            <a:p>
              <a:endParaRPr sz="1100" dirty="0">
                <a:solidFill>
                  <a:srgbClr val="0000FF"/>
                </a:solidFill>
                <a:latin typeface="Consolas"/>
                <a:ea typeface="Consolas"/>
                <a:cs typeface="Consolas"/>
                <a:sym typeface="Consolas"/>
              </a:endParaRPr>
            </a:p>
            <a:p>
              <a:r>
                <a:rPr sz="1400" dirty="0">
                  <a:solidFill>
                    <a:srgbClr val="0000FF"/>
                  </a:solidFill>
                  <a:latin typeface="Consolas"/>
                  <a:ea typeface="Consolas"/>
                  <a:cs typeface="Consolas"/>
                  <a:sym typeface="Consolas"/>
                </a:rPr>
                <a:t>static</a:t>
              </a:r>
              <a:r>
                <a:rPr sz="1400" dirty="0">
                  <a:latin typeface="Consolas"/>
                  <a:ea typeface="Consolas"/>
                  <a:cs typeface="Consolas"/>
                  <a:sym typeface="Consolas"/>
                </a:rPr>
                <a:t> </a:t>
              </a:r>
              <a:r>
                <a:rPr sz="1400" dirty="0">
                  <a:solidFill>
                    <a:srgbClr val="0000FF"/>
                  </a:solidFill>
                  <a:latin typeface="Consolas"/>
                  <a:ea typeface="Consolas"/>
                  <a:cs typeface="Consolas"/>
                  <a:sym typeface="Consolas"/>
                </a:rPr>
                <a:t>void</a:t>
              </a:r>
              <a:r>
                <a:rPr sz="1400" dirty="0">
                  <a:latin typeface="Consolas"/>
                  <a:ea typeface="Consolas"/>
                  <a:cs typeface="Consolas"/>
                  <a:sym typeface="Consolas"/>
                </a:rPr>
                <a:t> Main(</a:t>
              </a:r>
              <a:r>
                <a:rPr sz="1400" dirty="0">
                  <a:solidFill>
                    <a:srgbClr val="0000FF"/>
                  </a:solidFill>
                  <a:latin typeface="Consolas"/>
                  <a:ea typeface="Consolas"/>
                  <a:cs typeface="Consolas"/>
                  <a:sym typeface="Consolas"/>
                </a:rPr>
                <a:t>string</a:t>
              </a:r>
              <a:r>
                <a:rPr sz="1400" dirty="0">
                  <a:latin typeface="Consolas"/>
                  <a:ea typeface="Consolas"/>
                  <a:cs typeface="Consolas"/>
                  <a:sym typeface="Consolas"/>
                </a:rPr>
                <a:t>[] args)</a:t>
              </a:r>
            </a:p>
            <a:p>
              <a:r>
                <a:rPr sz="1400" dirty="0">
                  <a:latin typeface="Consolas"/>
                  <a:ea typeface="Consolas"/>
                  <a:cs typeface="Consolas"/>
                  <a:sym typeface="Consolas"/>
                </a:rPr>
                <a:t>{</a:t>
              </a:r>
            </a:p>
            <a:p>
              <a:r>
                <a:rPr sz="1400" b="1" dirty="0">
                  <a:latin typeface="Consolas"/>
                  <a:ea typeface="Consolas"/>
                  <a:cs typeface="Consolas"/>
                  <a:sym typeface="Consolas"/>
                </a:rPr>
                <a:t>    </a:t>
              </a:r>
              <a:r>
                <a:rPr sz="1400" b="1" dirty="0">
                  <a:solidFill>
                    <a:srgbClr val="2B91AF"/>
                  </a:solidFill>
                  <a:latin typeface="Consolas"/>
                  <a:ea typeface="Consolas"/>
                  <a:cs typeface="Consolas"/>
                  <a:sym typeface="Consolas"/>
                </a:rPr>
                <a:t>Thread</a:t>
              </a:r>
              <a:r>
                <a:rPr sz="1400" b="1" dirty="0">
                  <a:latin typeface="Consolas"/>
                  <a:ea typeface="Consolas"/>
                  <a:cs typeface="Consolas"/>
                  <a:sym typeface="Consolas"/>
                </a:rPr>
                <a:t> t = </a:t>
              </a:r>
              <a:r>
                <a:rPr sz="1400" b="1" dirty="0">
                  <a:solidFill>
                    <a:srgbClr val="0000FF"/>
                  </a:solidFill>
                  <a:latin typeface="Consolas"/>
                  <a:ea typeface="Consolas"/>
                  <a:cs typeface="Consolas"/>
                  <a:sym typeface="Consolas"/>
                </a:rPr>
                <a:t>new</a:t>
              </a:r>
              <a:r>
                <a:rPr sz="1400" b="1" dirty="0">
                  <a:latin typeface="Consolas"/>
                  <a:ea typeface="Consolas"/>
                  <a:cs typeface="Consolas"/>
                  <a:sym typeface="Consolas"/>
                </a:rPr>
                <a:t> </a:t>
              </a:r>
              <a:r>
                <a:rPr sz="1400" b="1" dirty="0">
                  <a:solidFill>
                    <a:srgbClr val="2B91AF"/>
                  </a:solidFill>
                  <a:latin typeface="Consolas"/>
                  <a:ea typeface="Consolas"/>
                  <a:cs typeface="Consolas"/>
                  <a:sym typeface="Consolas"/>
                </a:rPr>
                <a:t>Thread</a:t>
              </a:r>
              <a:r>
                <a:rPr sz="1400" b="1" dirty="0">
                  <a:latin typeface="Consolas"/>
                  <a:ea typeface="Consolas"/>
                  <a:cs typeface="Consolas"/>
                  <a:sym typeface="Consolas"/>
                </a:rPr>
                <a:t>(WriteY);</a:t>
              </a:r>
            </a:p>
            <a:p>
              <a:r>
                <a:rPr sz="1400" dirty="0">
                  <a:latin typeface="Consolas"/>
                  <a:ea typeface="Consolas"/>
                  <a:cs typeface="Consolas"/>
                  <a:sym typeface="Consolas"/>
                </a:rPr>
                <a:t>    </a:t>
              </a:r>
              <a:r>
                <a:rPr sz="1400" b="1" dirty="0">
                  <a:latin typeface="Consolas"/>
                  <a:ea typeface="Consolas"/>
                  <a:cs typeface="Consolas"/>
                  <a:sym typeface="Consolas"/>
                </a:rPr>
                <a:t>t.Start();</a:t>
              </a:r>
            </a:p>
            <a:p>
              <a:r>
                <a:rPr sz="1400" dirty="0">
                  <a:latin typeface="Consolas"/>
                  <a:ea typeface="Consolas"/>
                  <a:cs typeface="Consolas"/>
                  <a:sym typeface="Consolas"/>
                </a:rPr>
                <a:t>    </a:t>
              </a:r>
              <a:r>
                <a:rPr sz="1400" dirty="0">
                  <a:solidFill>
                    <a:srgbClr val="0000FF"/>
                  </a:solidFill>
                  <a:latin typeface="Consolas"/>
                  <a:ea typeface="Consolas"/>
                  <a:cs typeface="Consolas"/>
                  <a:sym typeface="Consolas"/>
                </a:rPr>
                <a:t>for</a:t>
              </a:r>
              <a:r>
                <a:rPr sz="1400" dirty="0">
                  <a:latin typeface="Consolas"/>
                  <a:ea typeface="Consolas"/>
                  <a:cs typeface="Consolas"/>
                  <a:sym typeface="Consolas"/>
                </a:rPr>
                <a:t> (</a:t>
              </a:r>
              <a:r>
                <a:rPr sz="1400" dirty="0">
                  <a:solidFill>
                    <a:srgbClr val="0000FF"/>
                  </a:solidFill>
                  <a:latin typeface="Consolas"/>
                  <a:ea typeface="Consolas"/>
                  <a:cs typeface="Consolas"/>
                  <a:sym typeface="Consolas"/>
                </a:rPr>
                <a:t>int</a:t>
              </a:r>
              <a:r>
                <a:rPr sz="1400" dirty="0">
                  <a:latin typeface="Consolas"/>
                  <a:ea typeface="Consolas"/>
                  <a:cs typeface="Consolas"/>
                  <a:sym typeface="Consolas"/>
                </a:rPr>
                <a:t> i = 0; i &lt; 1000; i++)</a:t>
              </a:r>
            </a:p>
            <a:p>
              <a:r>
                <a:rPr sz="1400" dirty="0">
                  <a:latin typeface="Consolas"/>
                  <a:ea typeface="Consolas"/>
                  <a:cs typeface="Consolas"/>
                  <a:sym typeface="Consolas"/>
                </a:rPr>
                <a:t>    {</a:t>
              </a:r>
            </a:p>
            <a:p>
              <a:r>
                <a:rPr sz="1400" dirty="0">
                  <a:latin typeface="Consolas"/>
                  <a:ea typeface="Consolas"/>
                  <a:cs typeface="Consolas"/>
                  <a:sym typeface="Consolas"/>
                </a:rPr>
                <a:t>        </a:t>
              </a:r>
              <a:r>
                <a:rPr sz="1400" dirty="0">
                  <a:solidFill>
                    <a:srgbClr val="0000FF"/>
                  </a:solidFill>
                  <a:latin typeface="Consolas"/>
                  <a:ea typeface="Consolas"/>
                  <a:cs typeface="Consolas"/>
                  <a:sym typeface="Consolas"/>
                </a:rPr>
                <a:t>if</a:t>
              </a:r>
              <a:r>
                <a:rPr sz="1400" dirty="0">
                  <a:latin typeface="Consolas"/>
                  <a:ea typeface="Consolas"/>
                  <a:cs typeface="Consolas"/>
                  <a:sym typeface="Consolas"/>
                </a:rPr>
                <a:t> (i % 100 == 0)</a:t>
              </a:r>
            </a:p>
            <a:p>
              <a:r>
                <a:rPr sz="1400" dirty="0">
                  <a:latin typeface="Consolas"/>
                  <a:ea typeface="Consolas"/>
                  <a:cs typeface="Consolas"/>
                  <a:sym typeface="Consolas"/>
                </a:rPr>
                <a:t>            </a:t>
              </a:r>
              <a:r>
                <a:rPr sz="1400" dirty="0">
                  <a:solidFill>
                    <a:srgbClr val="2B91AF"/>
                  </a:solidFill>
                  <a:latin typeface="Consolas"/>
                  <a:ea typeface="Consolas"/>
                  <a:cs typeface="Consolas"/>
                  <a:sym typeface="Consolas"/>
                </a:rPr>
                <a:t>Console</a:t>
              </a:r>
              <a:r>
                <a:rPr sz="1400" dirty="0">
                  <a:latin typeface="Consolas"/>
                  <a:ea typeface="Consolas"/>
                  <a:cs typeface="Consolas"/>
                  <a:sym typeface="Consolas"/>
                </a:rPr>
                <a:t>.WriteLine();</a:t>
              </a:r>
            </a:p>
            <a:p>
              <a:r>
                <a:rPr sz="1400" dirty="0">
                  <a:solidFill>
                    <a:srgbClr val="2B91AF"/>
                  </a:solidFill>
                  <a:latin typeface="Consolas"/>
                  <a:ea typeface="Consolas"/>
                  <a:cs typeface="Consolas"/>
                  <a:sym typeface="Consolas"/>
                </a:rPr>
                <a:t>        Console</a:t>
              </a:r>
              <a:r>
                <a:rPr sz="1400" dirty="0">
                  <a:latin typeface="Consolas"/>
                  <a:ea typeface="Consolas"/>
                  <a:cs typeface="Consolas"/>
                  <a:sym typeface="Consolas"/>
                </a:rPr>
                <a:t>.Write(</a:t>
              </a:r>
              <a:r>
                <a:rPr sz="1400" dirty="0">
                  <a:solidFill>
                    <a:srgbClr val="A31515"/>
                  </a:solidFill>
                  <a:latin typeface="Consolas"/>
                  <a:ea typeface="Consolas"/>
                  <a:cs typeface="Consolas"/>
                  <a:sym typeface="Consolas"/>
                </a:rPr>
                <a:t>"x"</a:t>
              </a:r>
              <a:r>
                <a:rPr sz="1400" dirty="0">
                  <a:latin typeface="Consolas"/>
                  <a:ea typeface="Consolas"/>
                  <a:cs typeface="Consolas"/>
                  <a:sym typeface="Consolas"/>
                </a:rPr>
                <a:t>);</a:t>
              </a:r>
            </a:p>
            <a:p>
              <a:r>
                <a:rPr sz="1400" dirty="0">
                  <a:latin typeface="Consolas"/>
                  <a:ea typeface="Consolas"/>
                  <a:cs typeface="Consolas"/>
                  <a:sym typeface="Consolas"/>
                </a:rPr>
                <a:t>    }</a:t>
              </a:r>
            </a:p>
            <a:p>
              <a:r>
                <a:rPr sz="1400" dirty="0">
                  <a:latin typeface="Consolas"/>
                  <a:ea typeface="Consolas"/>
                  <a:cs typeface="Consolas"/>
                  <a:sym typeface="Consolas"/>
                </a:rPr>
                <a:t>    </a:t>
              </a:r>
              <a:r>
                <a:rPr sz="1400" dirty="0">
                  <a:solidFill>
                    <a:srgbClr val="2B91AF"/>
                  </a:solidFill>
                  <a:latin typeface="Consolas"/>
                  <a:ea typeface="Consolas"/>
                  <a:cs typeface="Consolas"/>
                  <a:sym typeface="Consolas"/>
                </a:rPr>
                <a:t>Console</a:t>
              </a:r>
              <a:r>
                <a:rPr sz="1400" dirty="0">
                  <a:latin typeface="Consolas"/>
                  <a:ea typeface="Consolas"/>
                  <a:cs typeface="Consolas"/>
                  <a:sym typeface="Consolas"/>
                </a:rPr>
                <a:t>.ReadKey();</a:t>
              </a:r>
            </a:p>
            <a:p>
              <a:r>
                <a:rPr sz="1400" dirty="0">
                  <a:latin typeface="Consolas"/>
                  <a:ea typeface="Consolas"/>
                  <a:cs typeface="Consolas"/>
                  <a:sym typeface="Consolas"/>
                </a:rPr>
                <a:t>}</a:t>
              </a:r>
            </a:p>
            <a:p>
              <a:endParaRPr sz="1400" dirty="0">
                <a:solidFill>
                  <a:srgbClr val="0000FF"/>
                </a:solidFill>
                <a:latin typeface="Consolas"/>
                <a:ea typeface="Consolas"/>
                <a:cs typeface="Consolas"/>
                <a:sym typeface="Consolas"/>
              </a:endParaRPr>
            </a:p>
            <a:p>
              <a:r>
                <a:rPr sz="1400" dirty="0">
                  <a:solidFill>
                    <a:srgbClr val="0000FF"/>
                  </a:solidFill>
                  <a:latin typeface="Consolas"/>
                  <a:ea typeface="Consolas"/>
                  <a:cs typeface="Consolas"/>
                  <a:sym typeface="Consolas"/>
                </a:rPr>
                <a:t>static</a:t>
              </a:r>
              <a:r>
                <a:rPr sz="1400" dirty="0">
                  <a:latin typeface="Consolas"/>
                  <a:ea typeface="Consolas"/>
                  <a:cs typeface="Consolas"/>
                  <a:sym typeface="Consolas"/>
                </a:rPr>
                <a:t> </a:t>
              </a:r>
              <a:r>
                <a:rPr sz="1400" dirty="0">
                  <a:solidFill>
                    <a:srgbClr val="0000FF"/>
                  </a:solidFill>
                  <a:latin typeface="Consolas"/>
                  <a:ea typeface="Consolas"/>
                  <a:cs typeface="Consolas"/>
                  <a:sym typeface="Consolas"/>
                </a:rPr>
                <a:t>void</a:t>
              </a:r>
              <a:r>
                <a:rPr sz="1400" dirty="0">
                  <a:latin typeface="Consolas"/>
                  <a:ea typeface="Consolas"/>
                  <a:cs typeface="Consolas"/>
                  <a:sym typeface="Consolas"/>
                </a:rPr>
                <a:t> </a:t>
              </a:r>
              <a:r>
                <a:rPr sz="1400" b="1" dirty="0">
                  <a:latin typeface="Consolas"/>
                  <a:ea typeface="Consolas"/>
                  <a:cs typeface="Consolas"/>
                  <a:sym typeface="Consolas"/>
                </a:rPr>
                <a:t>WriteY()</a:t>
              </a:r>
            </a:p>
            <a:p>
              <a:r>
                <a:rPr sz="1400" dirty="0">
                  <a:latin typeface="Consolas"/>
                  <a:ea typeface="Consolas"/>
                  <a:cs typeface="Consolas"/>
                  <a:sym typeface="Consolas"/>
                </a:rPr>
                <a:t>{</a:t>
              </a:r>
            </a:p>
            <a:p>
              <a:r>
                <a:rPr sz="1400" dirty="0">
                  <a:latin typeface="Consolas"/>
                  <a:ea typeface="Consolas"/>
                  <a:cs typeface="Consolas"/>
                  <a:sym typeface="Consolas"/>
                </a:rPr>
                <a:t>    </a:t>
              </a:r>
              <a:r>
                <a:rPr sz="1400" dirty="0">
                  <a:solidFill>
                    <a:srgbClr val="0000FF"/>
                  </a:solidFill>
                  <a:latin typeface="Consolas"/>
                  <a:ea typeface="Consolas"/>
                  <a:cs typeface="Consolas"/>
                  <a:sym typeface="Consolas"/>
                </a:rPr>
                <a:t>for</a:t>
              </a:r>
              <a:r>
                <a:rPr sz="1400" dirty="0">
                  <a:latin typeface="Consolas"/>
                  <a:ea typeface="Consolas"/>
                  <a:cs typeface="Consolas"/>
                  <a:sym typeface="Consolas"/>
                </a:rPr>
                <a:t> (</a:t>
              </a:r>
              <a:r>
                <a:rPr sz="1400" dirty="0">
                  <a:solidFill>
                    <a:srgbClr val="0000FF"/>
                  </a:solidFill>
                  <a:latin typeface="Consolas"/>
                  <a:ea typeface="Consolas"/>
                  <a:cs typeface="Consolas"/>
                  <a:sym typeface="Consolas"/>
                </a:rPr>
                <a:t>int</a:t>
              </a:r>
              <a:r>
                <a:rPr sz="1400" dirty="0">
                  <a:latin typeface="Consolas"/>
                  <a:ea typeface="Consolas"/>
                  <a:cs typeface="Consolas"/>
                  <a:sym typeface="Consolas"/>
                </a:rPr>
                <a:t> i = 0; i &lt; 1000; i++)</a:t>
              </a:r>
            </a:p>
            <a:p>
              <a:r>
                <a:rPr sz="1400" dirty="0">
                  <a:latin typeface="Consolas"/>
                  <a:ea typeface="Consolas"/>
                  <a:cs typeface="Consolas"/>
                  <a:sym typeface="Consolas"/>
                </a:rPr>
                <a:t>    {</a:t>
              </a:r>
            </a:p>
            <a:p>
              <a:r>
                <a:rPr sz="1400" dirty="0">
                  <a:latin typeface="Consolas"/>
                  <a:ea typeface="Consolas"/>
                  <a:cs typeface="Consolas"/>
                  <a:sym typeface="Consolas"/>
                </a:rPr>
                <a:t>        </a:t>
              </a:r>
              <a:r>
                <a:rPr sz="1400" dirty="0">
                  <a:solidFill>
                    <a:srgbClr val="0000FF"/>
                  </a:solidFill>
                  <a:latin typeface="Consolas"/>
                  <a:ea typeface="Consolas"/>
                  <a:cs typeface="Consolas"/>
                  <a:sym typeface="Consolas"/>
                </a:rPr>
                <a:t>if</a:t>
              </a:r>
              <a:r>
                <a:rPr sz="1400" dirty="0">
                  <a:latin typeface="Consolas"/>
                  <a:ea typeface="Consolas"/>
                  <a:cs typeface="Consolas"/>
                  <a:sym typeface="Consolas"/>
                </a:rPr>
                <a:t> (i % 100 == 0)</a:t>
              </a:r>
            </a:p>
            <a:p>
              <a:r>
                <a:rPr sz="1400" dirty="0">
                  <a:solidFill>
                    <a:srgbClr val="2B91AF"/>
                  </a:solidFill>
                  <a:latin typeface="Consolas"/>
                  <a:ea typeface="Consolas"/>
                  <a:cs typeface="Consolas"/>
                  <a:sym typeface="Consolas"/>
                </a:rPr>
                <a:t>            Console</a:t>
              </a:r>
              <a:r>
                <a:rPr sz="1400" dirty="0">
                  <a:latin typeface="Consolas"/>
                  <a:ea typeface="Consolas"/>
                  <a:cs typeface="Consolas"/>
                  <a:sym typeface="Consolas"/>
                </a:rPr>
                <a:t>.WriteLine();</a:t>
              </a:r>
            </a:p>
            <a:p>
              <a:r>
                <a:rPr sz="1400" dirty="0">
                  <a:solidFill>
                    <a:srgbClr val="2B91AF"/>
                  </a:solidFill>
                  <a:latin typeface="Consolas"/>
                  <a:ea typeface="Consolas"/>
                  <a:cs typeface="Consolas"/>
                  <a:sym typeface="Consolas"/>
                </a:rPr>
                <a:t>        Console</a:t>
              </a:r>
              <a:r>
                <a:rPr sz="1400" dirty="0">
                  <a:latin typeface="Consolas"/>
                  <a:ea typeface="Consolas"/>
                  <a:cs typeface="Consolas"/>
                  <a:sym typeface="Consolas"/>
                </a:rPr>
                <a:t>.Write(</a:t>
              </a:r>
              <a:r>
                <a:rPr sz="1400" dirty="0">
                  <a:solidFill>
                    <a:srgbClr val="A31515"/>
                  </a:solidFill>
                  <a:latin typeface="Consolas"/>
                  <a:ea typeface="Consolas"/>
                  <a:cs typeface="Consolas"/>
                  <a:sym typeface="Consolas"/>
                </a:rPr>
                <a:t>"y"</a:t>
              </a:r>
              <a:r>
                <a:rPr sz="1400" dirty="0">
                  <a:latin typeface="Consolas"/>
                  <a:ea typeface="Consolas"/>
                  <a:cs typeface="Consolas"/>
                  <a:sym typeface="Consolas"/>
                </a:rPr>
                <a:t>);</a:t>
              </a:r>
            </a:p>
            <a:p>
              <a:r>
                <a:rPr sz="1400" dirty="0">
                  <a:latin typeface="Consolas"/>
                  <a:ea typeface="Consolas"/>
                  <a:cs typeface="Consolas"/>
                  <a:sym typeface="Consolas"/>
                </a:rPr>
                <a:t>    }</a:t>
              </a:r>
            </a:p>
            <a:p>
              <a:r>
                <a:rPr sz="1400" dirty="0">
                  <a:latin typeface="Consolas"/>
                  <a:ea typeface="Consolas"/>
                  <a:cs typeface="Consolas"/>
                  <a:sym typeface="Consolas"/>
                </a:rPr>
                <a:t>}</a:t>
              </a:r>
            </a:p>
          </p:txBody>
        </p:sp>
      </p:grpSp>
      <p:grpSp>
        <p:nvGrpSpPr>
          <p:cNvPr id="169" name="Group 169"/>
          <p:cNvGrpSpPr/>
          <p:nvPr/>
        </p:nvGrpSpPr>
        <p:grpSpPr>
          <a:xfrm>
            <a:off x="5947495" y="2292520"/>
            <a:ext cx="2778761" cy="4673601"/>
            <a:chOff x="-215899" y="-139700"/>
            <a:chExt cx="2778760" cy="4673600"/>
          </a:xfrm>
        </p:grpSpPr>
        <p:grpSp>
          <p:nvGrpSpPr>
            <p:cNvPr id="167" name="Group 167"/>
            <p:cNvGrpSpPr/>
            <p:nvPr/>
          </p:nvGrpSpPr>
          <p:grpSpPr>
            <a:xfrm>
              <a:off x="-215900" y="-139700"/>
              <a:ext cx="2778761" cy="4673600"/>
              <a:chOff x="0" y="0"/>
              <a:chExt cx="2778760" cy="4673600"/>
            </a:xfrm>
          </p:grpSpPr>
          <p:sp>
            <p:nvSpPr>
              <p:cNvPr id="166" name="Shape 166"/>
              <p:cNvSpPr/>
              <p:nvPr/>
            </p:nvSpPr>
            <p:spPr>
              <a:xfrm>
                <a:off x="215900" y="139700"/>
                <a:ext cx="2346961" cy="4114800"/>
              </a:xfrm>
              <a:prstGeom prst="roundRect">
                <a:avLst>
                  <a:gd name="adj" fmla="val 16667"/>
                </a:avLst>
              </a:prstGeom>
              <a:solidFill>
                <a:srgbClr val="FFFFFF"/>
              </a:solidFill>
              <a:ln>
                <a:noFill/>
              </a:ln>
              <a:effectLst/>
            </p:spPr>
            <p:txBody>
              <a:bodyPr wrap="square" lIns="45719" tIns="45719" rIns="45719" bIns="45719" numCol="1" anchor="ctr">
                <a:noAutofit/>
              </a:bodyPr>
              <a:lstStyle/>
              <a:p>
                <a:pPr algn="ctr">
                  <a:spcBef>
                    <a:spcPts val="1000"/>
                  </a:spcBef>
                </a:pPr>
                <a:endParaRPr/>
              </a:p>
            </p:txBody>
          </p:sp>
          <p:pic>
            <p:nvPicPr>
              <p:cNvPr id="165" name="Picture 164"/>
              <p:cNvPicPr>
                <a:picLocks/>
              </p:cNvPicPr>
              <p:nvPr/>
            </p:nvPicPr>
            <p:blipFill>
              <a:blip r:embed="rId3">
                <a:extLst/>
              </a:blip>
              <a:stretch>
                <a:fillRect/>
              </a:stretch>
            </p:blipFill>
            <p:spPr>
              <a:xfrm>
                <a:off x="0" y="0"/>
                <a:ext cx="2778761" cy="4673600"/>
              </a:xfrm>
              <a:prstGeom prst="rect">
                <a:avLst/>
              </a:prstGeom>
              <a:effectLst/>
            </p:spPr>
          </p:pic>
        </p:grpSp>
        <p:pic>
          <p:nvPicPr>
            <p:cNvPr id="168" name="image3.png"/>
            <p:cNvPicPr>
              <a:picLocks noChangeAspect="1"/>
            </p:cNvPicPr>
            <p:nvPr/>
          </p:nvPicPr>
          <p:blipFill>
            <a:blip r:embed="rId4">
              <a:extLst/>
            </a:blip>
            <a:stretch>
              <a:fillRect/>
            </a:stretch>
          </p:blipFill>
          <p:spPr>
            <a:xfrm>
              <a:off x="188768" y="281361"/>
              <a:ext cx="1890608" cy="3552078"/>
            </a:xfrm>
            <a:prstGeom prst="rect">
              <a:avLst/>
            </a:prstGeom>
            <a:ln w="12700" cap="flat">
              <a:noFill/>
              <a:miter lim="400000"/>
            </a:ln>
            <a:effectLst/>
          </p:spPr>
        </p:pic>
      </p:grpSp>
      <p:pic>
        <p:nvPicPr>
          <p:cNvPr id="170" name="image4.png" descr="arrow03"/>
          <p:cNvPicPr>
            <a:picLocks noChangeAspect="1"/>
          </p:cNvPicPr>
          <p:nvPr/>
        </p:nvPicPr>
        <p:blipFill>
          <a:blip r:embed="rId5">
            <a:extLst/>
          </a:blip>
          <a:stretch>
            <a:fillRect/>
          </a:stretch>
        </p:blipFill>
        <p:spPr>
          <a:xfrm rot="2093465">
            <a:off x="3520401" y="3411178"/>
            <a:ext cx="2468651" cy="337302"/>
          </a:xfrm>
          <a:prstGeom prst="rect">
            <a:avLst/>
          </a:prstGeom>
          <a:ln w="12700">
            <a:miter lim="400000"/>
          </a:ln>
          <a:effectLst>
            <a:outerShdw blurRad="190500" dist="8455" dir="5400000" rotWithShape="0">
              <a:srgbClr val="000000"/>
            </a:outerShdw>
          </a:effectLst>
        </p:spPr>
      </p:pic>
      <p:grpSp>
        <p:nvGrpSpPr>
          <p:cNvPr id="173" name="Group 173"/>
          <p:cNvGrpSpPr/>
          <p:nvPr/>
        </p:nvGrpSpPr>
        <p:grpSpPr>
          <a:xfrm>
            <a:off x="5031825" y="1087909"/>
            <a:ext cx="4610101" cy="457201"/>
            <a:chOff x="0" y="0"/>
            <a:chExt cx="4610100" cy="457200"/>
          </a:xfrm>
        </p:grpSpPr>
        <p:sp>
          <p:nvSpPr>
            <p:cNvPr id="171" name="Shape 171"/>
            <p:cNvSpPr/>
            <p:nvPr/>
          </p:nvSpPr>
          <p:spPr>
            <a:xfrm>
              <a:off x="0" y="0"/>
              <a:ext cx="4610100" cy="457200"/>
            </a:xfrm>
            <a:prstGeom prst="roundRect">
              <a:avLst>
                <a:gd name="adj" fmla="val 16667"/>
              </a:avLst>
            </a:prstGeom>
            <a:solidFill>
              <a:srgbClr val="FFFFFF"/>
            </a:solidFill>
            <a:ln w="25400" cap="flat">
              <a:solidFill>
                <a:schemeClr val="accent1"/>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lgn="ctr">
                <a:spcBef>
                  <a:spcPts val="1000"/>
                </a:spcBef>
              </a:pPr>
              <a:endParaRPr/>
            </a:p>
          </p:txBody>
        </p:sp>
        <p:sp>
          <p:nvSpPr>
            <p:cNvPr id="172" name="Shape 172"/>
            <p:cNvSpPr/>
            <p:nvPr/>
          </p:nvSpPr>
          <p:spPr>
            <a:xfrm>
              <a:off x="22318" y="43180"/>
              <a:ext cx="4565464"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spcBef>
                  <a:spcPts val="1000"/>
                </a:spcBef>
              </a:pPr>
              <a:r>
                <a:t>public delegate void </a:t>
              </a:r>
              <a:r>
                <a:rPr b="1"/>
                <a:t>ThreadStart</a:t>
              </a:r>
              <a:r>
                <a:t>();</a:t>
              </a:r>
            </a:p>
          </p:txBody>
        </p:sp>
      </p:grpSp>
      <p:pic>
        <p:nvPicPr>
          <p:cNvPr id="174" name="image4.tif" descr="arrow03"/>
          <p:cNvPicPr>
            <a:picLocks noChangeAspect="1"/>
          </p:cNvPicPr>
          <p:nvPr/>
        </p:nvPicPr>
        <p:blipFill>
          <a:blip r:embed="rId5">
            <a:extLst/>
          </a:blip>
          <a:stretch>
            <a:fillRect/>
          </a:stretch>
        </p:blipFill>
        <p:spPr>
          <a:xfrm rot="8882237">
            <a:off x="3832695" y="1627080"/>
            <a:ext cx="1210830" cy="312703"/>
          </a:xfrm>
          <a:prstGeom prst="rect">
            <a:avLst/>
          </a:prstGeom>
          <a:ln w="12700">
            <a:miter lim="400000"/>
          </a:ln>
          <a:effectLst>
            <a:outerShdw blurRad="190500" dist="8455" dir="5400000" rotWithShape="0">
              <a:srgbClr val="000000"/>
            </a:outerShdw>
          </a:effectLst>
        </p:spPr>
      </p:pic>
    </p:spTree>
    <p:extLst>
      <p:ext uri="{BB962C8B-B14F-4D97-AF65-F5344CB8AC3E}">
        <p14:creationId xmlns:p14="http://schemas.microsoft.com/office/powerpoint/2010/main" val="19485054"/>
      </p:ext>
    </p:extLst>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Обзор и ключевые понятия. Создание потока</a:t>
            </a:r>
          </a:p>
        </p:txBody>
      </p:sp>
      <p:grpSp>
        <p:nvGrpSpPr>
          <p:cNvPr id="181" name="Group 181" descr="Starting a new Thread"/>
          <p:cNvGrpSpPr/>
          <p:nvPr/>
        </p:nvGrpSpPr>
        <p:grpSpPr>
          <a:xfrm>
            <a:off x="229565" y="769784"/>
            <a:ext cx="9599270" cy="2689941"/>
            <a:chOff x="0" y="0"/>
            <a:chExt cx="9599268" cy="2689940"/>
          </a:xfrm>
        </p:grpSpPr>
        <p:pic>
          <p:nvPicPr>
            <p:cNvPr id="180" name="image5.png" descr="Starting a new Thread"/>
            <p:cNvPicPr>
              <a:picLocks noChangeAspect="1"/>
            </p:cNvPicPr>
            <p:nvPr/>
          </p:nvPicPr>
          <p:blipFill>
            <a:blip r:embed="rId2">
              <a:extLst/>
            </a:blip>
            <a:stretch>
              <a:fillRect/>
            </a:stretch>
          </p:blipFill>
          <p:spPr>
            <a:xfrm>
              <a:off x="215900" y="139700"/>
              <a:ext cx="9167469" cy="2131141"/>
            </a:xfrm>
            <a:prstGeom prst="rect">
              <a:avLst/>
            </a:prstGeom>
            <a:ln>
              <a:noFill/>
            </a:ln>
            <a:effectLst/>
          </p:spPr>
        </p:pic>
        <p:pic>
          <p:nvPicPr>
            <p:cNvPr id="179" name="Picture 178"/>
            <p:cNvPicPr>
              <a:picLocks/>
            </p:cNvPicPr>
            <p:nvPr/>
          </p:nvPicPr>
          <p:blipFill>
            <a:blip r:embed="rId3">
              <a:extLst/>
            </a:blip>
            <a:stretch>
              <a:fillRect/>
            </a:stretch>
          </p:blipFill>
          <p:spPr>
            <a:xfrm>
              <a:off x="0" y="0"/>
              <a:ext cx="9599269" cy="2689941"/>
            </a:xfrm>
            <a:prstGeom prst="rect">
              <a:avLst/>
            </a:prstGeom>
            <a:effectLst/>
          </p:spPr>
        </p:pic>
      </p:grpSp>
      <p:grpSp>
        <p:nvGrpSpPr>
          <p:cNvPr id="186" name="Group 186"/>
          <p:cNvGrpSpPr/>
          <p:nvPr/>
        </p:nvGrpSpPr>
        <p:grpSpPr>
          <a:xfrm>
            <a:off x="7524403" y="2856752"/>
            <a:ext cx="2359662" cy="4217711"/>
            <a:chOff x="-215900" y="-139700"/>
            <a:chExt cx="2359661" cy="4217709"/>
          </a:xfrm>
        </p:grpSpPr>
        <p:grpSp>
          <p:nvGrpSpPr>
            <p:cNvPr id="184" name="Group 184"/>
            <p:cNvGrpSpPr/>
            <p:nvPr/>
          </p:nvGrpSpPr>
          <p:grpSpPr>
            <a:xfrm>
              <a:off x="-215900" y="-139700"/>
              <a:ext cx="2359662" cy="4217710"/>
              <a:chOff x="0" y="0"/>
              <a:chExt cx="2359661" cy="4217709"/>
            </a:xfrm>
          </p:grpSpPr>
          <p:sp>
            <p:nvSpPr>
              <p:cNvPr id="183" name="Shape 183"/>
              <p:cNvSpPr/>
              <p:nvPr/>
            </p:nvSpPr>
            <p:spPr>
              <a:xfrm>
                <a:off x="215900" y="139700"/>
                <a:ext cx="1927862" cy="3658910"/>
              </a:xfrm>
              <a:prstGeom prst="roundRect">
                <a:avLst>
                  <a:gd name="adj" fmla="val 16667"/>
                </a:avLst>
              </a:prstGeom>
              <a:solidFill>
                <a:srgbClr val="FFFFFF"/>
              </a:solidFill>
              <a:ln>
                <a:noFill/>
              </a:ln>
              <a:effectLst/>
            </p:spPr>
            <p:txBody>
              <a:bodyPr wrap="square" lIns="45719" tIns="45719" rIns="45719" bIns="45719" numCol="1" anchor="ctr">
                <a:noAutofit/>
              </a:bodyPr>
              <a:lstStyle/>
              <a:p>
                <a:pPr algn="ctr">
                  <a:spcBef>
                    <a:spcPts val="1000"/>
                  </a:spcBef>
                </a:pPr>
                <a:endParaRPr/>
              </a:p>
            </p:txBody>
          </p:sp>
          <p:pic>
            <p:nvPicPr>
              <p:cNvPr id="182" name="Picture 181"/>
              <p:cNvPicPr>
                <a:picLocks/>
              </p:cNvPicPr>
              <p:nvPr/>
            </p:nvPicPr>
            <p:blipFill>
              <a:blip r:embed="rId4">
                <a:extLst/>
              </a:blip>
              <a:stretch>
                <a:fillRect/>
              </a:stretch>
            </p:blipFill>
            <p:spPr>
              <a:xfrm>
                <a:off x="0" y="0"/>
                <a:ext cx="2359662" cy="4217710"/>
              </a:xfrm>
              <a:prstGeom prst="rect">
                <a:avLst/>
              </a:prstGeom>
              <a:effectLst/>
            </p:spPr>
          </p:pic>
        </p:grpSp>
        <p:pic>
          <p:nvPicPr>
            <p:cNvPr id="185" name="image3.png"/>
            <p:cNvPicPr>
              <a:picLocks noChangeAspect="1"/>
            </p:cNvPicPr>
            <p:nvPr/>
          </p:nvPicPr>
          <p:blipFill>
            <a:blip r:embed="rId5">
              <a:extLst/>
            </a:blip>
            <a:stretch>
              <a:fillRect/>
            </a:stretch>
          </p:blipFill>
          <p:spPr>
            <a:xfrm>
              <a:off x="167641" y="220791"/>
              <a:ext cx="1592581" cy="3064528"/>
            </a:xfrm>
            <a:prstGeom prst="rect">
              <a:avLst/>
            </a:prstGeom>
            <a:ln w="12700" cap="flat">
              <a:noFill/>
              <a:miter lim="400000"/>
            </a:ln>
            <a:effectLst/>
          </p:spPr>
        </p:pic>
      </p:grpSp>
      <p:grpSp>
        <p:nvGrpSpPr>
          <p:cNvPr id="189" name="Group 189"/>
          <p:cNvGrpSpPr/>
          <p:nvPr/>
        </p:nvGrpSpPr>
        <p:grpSpPr>
          <a:xfrm>
            <a:off x="746885" y="3895306"/>
            <a:ext cx="5901396" cy="1486607"/>
            <a:chOff x="0" y="0"/>
            <a:chExt cx="5901395" cy="1486606"/>
          </a:xfrm>
        </p:grpSpPr>
        <p:sp>
          <p:nvSpPr>
            <p:cNvPr id="187" name="Shape 187"/>
            <p:cNvSpPr/>
            <p:nvPr/>
          </p:nvSpPr>
          <p:spPr>
            <a:xfrm>
              <a:off x="-1" y="0"/>
              <a:ext cx="5901396" cy="1486607"/>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339" y="0"/>
                    <a:pt x="757" y="0"/>
                  </a:cubicBezTo>
                  <a:lnTo>
                    <a:pt x="20843" y="0"/>
                  </a:lnTo>
                  <a:cubicBezTo>
                    <a:pt x="21261" y="0"/>
                    <a:pt x="21600" y="1612"/>
                    <a:pt x="21600" y="3600"/>
                  </a:cubicBezTo>
                  <a:lnTo>
                    <a:pt x="21600" y="18000"/>
                  </a:lnTo>
                  <a:cubicBezTo>
                    <a:pt x="21600" y="19988"/>
                    <a:pt x="21261" y="21600"/>
                    <a:pt x="20843" y="21600"/>
                  </a:cubicBezTo>
                  <a:lnTo>
                    <a:pt x="757" y="21600"/>
                  </a:lnTo>
                  <a:cubicBezTo>
                    <a:pt x="339" y="21600"/>
                    <a:pt x="0" y="19988"/>
                    <a:pt x="0" y="18000"/>
                  </a:cubicBezTo>
                  <a:close/>
                </a:path>
              </a:pathLst>
            </a:cu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lgn="just"/>
              <a:endParaRPr/>
            </a:p>
          </p:txBody>
        </p:sp>
        <p:sp>
          <p:nvSpPr>
            <p:cNvPr id="188" name="Shape 188"/>
            <p:cNvSpPr/>
            <p:nvPr/>
          </p:nvSpPr>
          <p:spPr>
            <a:xfrm>
              <a:off x="123883" y="153615"/>
              <a:ext cx="5668036" cy="11793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r>
                <a:t>Говорят, что поток </a:t>
              </a:r>
              <a:r>
                <a:rPr b="1" i="1"/>
                <a:t>вытесняется,</a:t>
              </a:r>
              <a:r>
                <a:t> когда его выполнение приостанавливается из-за внешних факторов типа квантования времени. В большинстве случаев поток не может контролировать, когда и где он будет вытеснен</a:t>
              </a:r>
            </a:p>
          </p:txBody>
        </p:sp>
      </p:grpSp>
      <p:pic>
        <p:nvPicPr>
          <p:cNvPr id="190" name="image4.tif" descr="arrow03"/>
          <p:cNvPicPr>
            <a:picLocks noChangeAspect="1"/>
          </p:cNvPicPr>
          <p:nvPr/>
        </p:nvPicPr>
        <p:blipFill>
          <a:blip r:embed="rId6">
            <a:extLst/>
          </a:blip>
          <a:stretch>
            <a:fillRect/>
          </a:stretch>
        </p:blipFill>
        <p:spPr>
          <a:xfrm rot="1499987">
            <a:off x="5835780" y="3179311"/>
            <a:ext cx="1995837" cy="272700"/>
          </a:xfrm>
          <a:prstGeom prst="rect">
            <a:avLst/>
          </a:prstGeom>
          <a:ln w="12700">
            <a:miter lim="400000"/>
          </a:ln>
          <a:effectLst>
            <a:outerShdw blurRad="190500" dist="8455" dir="5400000" rotWithShape="0">
              <a:srgbClr val="000000"/>
            </a:outerShdw>
          </a:effectLst>
        </p:spPr>
      </p:pic>
    </p:spTree>
    <p:extLst>
      <p:ext uri="{BB962C8B-B14F-4D97-AF65-F5344CB8AC3E}">
        <p14:creationId xmlns:p14="http://schemas.microsoft.com/office/powerpoint/2010/main" val="1291554098"/>
      </p:ext>
    </p:extLst>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hape 192"/>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Обзор и ключевые понятия. Локальное и разделяемое состояние</a:t>
            </a:r>
          </a:p>
        </p:txBody>
      </p:sp>
      <p:grpSp>
        <p:nvGrpSpPr>
          <p:cNvPr id="195" name="Group 195"/>
          <p:cNvGrpSpPr/>
          <p:nvPr/>
        </p:nvGrpSpPr>
        <p:grpSpPr>
          <a:xfrm>
            <a:off x="216326" y="1276233"/>
            <a:ext cx="9421138" cy="4610334"/>
            <a:chOff x="0" y="0"/>
            <a:chExt cx="9421136" cy="4610332"/>
          </a:xfrm>
        </p:grpSpPr>
        <p:pic>
          <p:nvPicPr>
            <p:cNvPr id="194" name="pasted-image.tif"/>
            <p:cNvPicPr>
              <a:picLocks noChangeAspect="1"/>
            </p:cNvPicPr>
            <p:nvPr/>
          </p:nvPicPr>
          <p:blipFill>
            <a:blip r:embed="rId2">
              <a:extLst/>
            </a:blip>
            <a:srcRect/>
            <a:stretch>
              <a:fillRect/>
            </a:stretch>
          </p:blipFill>
          <p:spPr>
            <a:xfrm>
              <a:off x="215900" y="139700"/>
              <a:ext cx="8989337" cy="4051533"/>
            </a:xfrm>
            <a:prstGeom prst="rect">
              <a:avLst/>
            </a:prstGeom>
            <a:ln>
              <a:noFill/>
            </a:ln>
            <a:effectLst/>
          </p:spPr>
        </p:pic>
        <p:pic>
          <p:nvPicPr>
            <p:cNvPr id="193" name="Picture 192"/>
            <p:cNvPicPr>
              <a:picLocks/>
            </p:cNvPicPr>
            <p:nvPr/>
          </p:nvPicPr>
          <p:blipFill>
            <a:blip r:embed="rId3">
              <a:extLst/>
            </a:blip>
            <a:stretch>
              <a:fillRect/>
            </a:stretch>
          </p:blipFill>
          <p:spPr>
            <a:xfrm>
              <a:off x="0" y="0"/>
              <a:ext cx="9421137" cy="4610333"/>
            </a:xfrm>
            <a:prstGeom prst="rect">
              <a:avLst/>
            </a:prstGeom>
            <a:effectLst/>
          </p:spPr>
        </p:pic>
      </p:grpSp>
    </p:spTree>
    <p:extLst>
      <p:ext uri="{BB962C8B-B14F-4D97-AF65-F5344CB8AC3E}">
        <p14:creationId xmlns:p14="http://schemas.microsoft.com/office/powerpoint/2010/main" val="328298285"/>
      </p:ext>
    </p:extLst>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hape 217"/>
          <p:cNvSpPr/>
          <p:nvPr/>
        </p:nvSpPr>
        <p:spPr>
          <a:xfrm>
            <a:off x="246291" y="1616621"/>
            <a:ext cx="7543801" cy="5035455"/>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a:solidFill>
              <a:srgbClr val="4A7EBB"/>
            </a:solidFill>
            <a:bevel/>
          </a:ln>
          <a:effectLst>
            <a:outerShdw blurRad="190500" dist="8455" dir="5400000" rotWithShape="0">
              <a:srgbClr val="000000"/>
            </a:outerShdw>
          </a:effectLst>
        </p:spPr>
        <p:txBody>
          <a:bodyPr lIns="45719" rIns="45719" anchor="ctr"/>
          <a:lstStyle/>
          <a:p>
            <a:pPr>
              <a:defRPr sz="1600">
                <a:latin typeface="Consolas"/>
                <a:ea typeface="Consolas"/>
                <a:cs typeface="Consolas"/>
                <a:sym typeface="Consolas"/>
              </a:defRPr>
            </a:pPr>
            <a:endParaRPr/>
          </a:p>
        </p:txBody>
      </p:sp>
      <p:sp>
        <p:nvSpPr>
          <p:cNvPr id="218" name="Shape 218"/>
          <p:cNvSpPr/>
          <p:nvPr/>
        </p:nvSpPr>
        <p:spPr>
          <a:xfrm>
            <a:off x="361552" y="1691902"/>
            <a:ext cx="7543801" cy="464141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r>
              <a:rPr sz="1600">
                <a:solidFill>
                  <a:srgbClr val="0000FF"/>
                </a:solidFill>
                <a:latin typeface="Consolas"/>
                <a:ea typeface="Consolas"/>
                <a:cs typeface="Consolas"/>
                <a:sym typeface="Consolas"/>
              </a:rPr>
              <a:t>class</a:t>
            </a:r>
            <a:r>
              <a:rPr sz="1600">
                <a:latin typeface="Consolas"/>
                <a:ea typeface="Consolas"/>
                <a:cs typeface="Consolas"/>
                <a:sym typeface="Consolas"/>
              </a:rPr>
              <a:t> </a:t>
            </a:r>
            <a:r>
              <a:rPr sz="1600">
                <a:solidFill>
                  <a:srgbClr val="2B91AF"/>
                </a:solidFill>
                <a:latin typeface="Consolas"/>
                <a:ea typeface="Consolas"/>
                <a:cs typeface="Consolas"/>
                <a:sym typeface="Consolas"/>
              </a:rPr>
              <a:t>ThreadTest</a:t>
            </a:r>
            <a:endParaRPr sz="1600">
              <a:latin typeface="Consolas"/>
              <a:ea typeface="Consolas"/>
              <a:cs typeface="Consolas"/>
              <a:sym typeface="Consolas"/>
            </a:endParaRPr>
          </a:p>
          <a:p>
            <a:r>
              <a:rPr sz="1600">
                <a:latin typeface="Consolas"/>
                <a:ea typeface="Consolas"/>
                <a:cs typeface="Consolas"/>
                <a:sym typeface="Consolas"/>
              </a:rPr>
              <a:t>{</a:t>
            </a:r>
          </a:p>
          <a:p>
            <a:r>
              <a:rPr sz="1600">
                <a:latin typeface="Consolas"/>
                <a:ea typeface="Consolas"/>
                <a:cs typeface="Consolas"/>
                <a:sym typeface="Consolas"/>
              </a:rPr>
              <a:t>    </a:t>
            </a:r>
            <a:r>
              <a:rPr sz="1600" b="1">
                <a:solidFill>
                  <a:srgbClr val="0000FF"/>
                </a:solidFill>
                <a:latin typeface="Consolas"/>
                <a:ea typeface="Consolas"/>
                <a:cs typeface="Consolas"/>
                <a:sym typeface="Consolas"/>
              </a:rPr>
              <a:t>private</a:t>
            </a:r>
            <a:r>
              <a:rPr sz="1600" b="1">
                <a:latin typeface="Consolas"/>
                <a:ea typeface="Consolas"/>
                <a:cs typeface="Consolas"/>
                <a:sym typeface="Consolas"/>
              </a:rPr>
              <a:t> </a:t>
            </a:r>
            <a:r>
              <a:rPr sz="1600" b="1">
                <a:solidFill>
                  <a:srgbClr val="0000FF"/>
                </a:solidFill>
                <a:latin typeface="Consolas"/>
                <a:ea typeface="Consolas"/>
                <a:cs typeface="Consolas"/>
                <a:sym typeface="Consolas"/>
              </a:rPr>
              <a:t>bool</a:t>
            </a:r>
            <a:r>
              <a:rPr sz="1600" b="1">
                <a:latin typeface="Consolas"/>
                <a:ea typeface="Consolas"/>
                <a:cs typeface="Consolas"/>
                <a:sym typeface="Consolas"/>
              </a:rPr>
              <a:t> done</a:t>
            </a:r>
            <a:r>
              <a:rPr sz="1600">
                <a:latin typeface="Consolas"/>
                <a:ea typeface="Consolas"/>
                <a:cs typeface="Consolas"/>
                <a:sym typeface="Consolas"/>
              </a:rPr>
              <a:t>;</a:t>
            </a:r>
          </a:p>
          <a:p>
            <a:r>
              <a:rPr sz="1600">
                <a:latin typeface="Consolas"/>
                <a:ea typeface="Consolas"/>
                <a:cs typeface="Consolas"/>
                <a:sym typeface="Consolas"/>
              </a:rPr>
              <a:t>    </a:t>
            </a:r>
            <a:r>
              <a:rPr sz="1600">
                <a:solidFill>
                  <a:srgbClr val="0000FF"/>
                </a:solidFill>
                <a:latin typeface="Consolas"/>
                <a:ea typeface="Consolas"/>
                <a:cs typeface="Consolas"/>
                <a:sym typeface="Consolas"/>
              </a:rPr>
              <a:t>static</a:t>
            </a:r>
            <a:r>
              <a:rPr sz="1600">
                <a:latin typeface="Consolas"/>
                <a:ea typeface="Consolas"/>
                <a:cs typeface="Consolas"/>
                <a:sym typeface="Consolas"/>
              </a:rPr>
              <a:t> </a:t>
            </a:r>
            <a:r>
              <a:rPr sz="1600">
                <a:solidFill>
                  <a:srgbClr val="0000FF"/>
                </a:solidFill>
                <a:latin typeface="Consolas"/>
                <a:ea typeface="Consolas"/>
                <a:cs typeface="Consolas"/>
                <a:sym typeface="Consolas"/>
              </a:rPr>
              <a:t>void</a:t>
            </a:r>
            <a:r>
              <a:rPr sz="1600">
                <a:latin typeface="Consolas"/>
                <a:ea typeface="Consolas"/>
                <a:cs typeface="Consolas"/>
                <a:sym typeface="Consolas"/>
              </a:rPr>
              <a:t> Main(</a:t>
            </a:r>
            <a:r>
              <a:rPr sz="1600">
                <a:solidFill>
                  <a:srgbClr val="0000FF"/>
                </a:solidFill>
                <a:latin typeface="Consolas"/>
                <a:ea typeface="Consolas"/>
                <a:cs typeface="Consolas"/>
                <a:sym typeface="Consolas"/>
              </a:rPr>
              <a:t>string</a:t>
            </a:r>
            <a:r>
              <a:rPr sz="1600">
                <a:latin typeface="Consolas"/>
                <a:ea typeface="Consolas"/>
                <a:cs typeface="Consolas"/>
                <a:sym typeface="Consolas"/>
              </a:rPr>
              <a:t>[] args)</a:t>
            </a:r>
          </a:p>
          <a:p>
            <a:r>
              <a:rPr sz="1600">
                <a:latin typeface="Consolas"/>
                <a:ea typeface="Consolas"/>
                <a:cs typeface="Consolas"/>
                <a:sym typeface="Consolas"/>
              </a:rPr>
              <a:t>    {</a:t>
            </a:r>
          </a:p>
          <a:p>
            <a:r>
              <a:rPr sz="1600">
                <a:latin typeface="Consolas"/>
                <a:ea typeface="Consolas"/>
                <a:cs typeface="Consolas"/>
                <a:sym typeface="Consolas"/>
              </a:rPr>
              <a:t>       </a:t>
            </a:r>
            <a:r>
              <a:rPr sz="1600">
                <a:solidFill>
                  <a:srgbClr val="2B91AF"/>
                </a:solidFill>
                <a:latin typeface="Consolas"/>
                <a:ea typeface="Consolas"/>
                <a:cs typeface="Consolas"/>
                <a:sym typeface="Consolas"/>
              </a:rPr>
              <a:t>ThreadTest</a:t>
            </a:r>
            <a:r>
              <a:rPr sz="1600">
                <a:latin typeface="Consolas"/>
                <a:ea typeface="Consolas"/>
                <a:cs typeface="Consolas"/>
                <a:sym typeface="Consolas"/>
              </a:rPr>
              <a:t> tt = </a:t>
            </a:r>
            <a:r>
              <a:rPr sz="1600">
                <a:solidFill>
                  <a:srgbClr val="0000FF"/>
                </a:solidFill>
                <a:latin typeface="Consolas"/>
                <a:ea typeface="Consolas"/>
                <a:cs typeface="Consolas"/>
                <a:sym typeface="Consolas"/>
              </a:rPr>
              <a:t>new</a:t>
            </a:r>
            <a:r>
              <a:rPr sz="1600">
                <a:latin typeface="Consolas"/>
                <a:ea typeface="Consolas"/>
                <a:cs typeface="Consolas"/>
                <a:sym typeface="Consolas"/>
              </a:rPr>
              <a:t> </a:t>
            </a:r>
            <a:r>
              <a:rPr sz="1600">
                <a:solidFill>
                  <a:srgbClr val="2B91AF"/>
                </a:solidFill>
                <a:latin typeface="Consolas"/>
                <a:ea typeface="Consolas"/>
                <a:cs typeface="Consolas"/>
                <a:sym typeface="Consolas"/>
              </a:rPr>
              <a:t>ThreadTest</a:t>
            </a:r>
            <a:r>
              <a:rPr sz="1600">
                <a:latin typeface="Consolas"/>
                <a:ea typeface="Consolas"/>
                <a:cs typeface="Consolas"/>
                <a:sym typeface="Consolas"/>
              </a:rPr>
              <a:t>();//общий экземпляр </a:t>
            </a:r>
          </a:p>
          <a:p>
            <a:r>
              <a:rPr sz="1600">
                <a:latin typeface="Consolas"/>
                <a:ea typeface="Consolas"/>
                <a:cs typeface="Consolas"/>
                <a:sym typeface="Consolas"/>
              </a:rPr>
              <a:t>       </a:t>
            </a:r>
            <a:r>
              <a:rPr sz="1600" b="1">
                <a:solidFill>
                  <a:srgbClr val="0000FF"/>
                </a:solidFill>
                <a:latin typeface="Consolas"/>
                <a:ea typeface="Consolas"/>
                <a:cs typeface="Consolas"/>
                <a:sym typeface="Consolas"/>
              </a:rPr>
              <a:t>new</a:t>
            </a:r>
            <a:r>
              <a:rPr sz="1600" b="1">
                <a:latin typeface="Consolas"/>
                <a:ea typeface="Consolas"/>
                <a:cs typeface="Consolas"/>
                <a:sym typeface="Consolas"/>
              </a:rPr>
              <a:t> </a:t>
            </a:r>
            <a:r>
              <a:rPr sz="1600" b="1">
                <a:solidFill>
                  <a:srgbClr val="2B91AF"/>
                </a:solidFill>
                <a:latin typeface="Consolas"/>
                <a:ea typeface="Consolas"/>
                <a:cs typeface="Consolas"/>
                <a:sym typeface="Consolas"/>
              </a:rPr>
              <a:t>Thread</a:t>
            </a:r>
            <a:r>
              <a:rPr sz="1600" b="1">
                <a:latin typeface="Consolas"/>
                <a:ea typeface="Consolas"/>
                <a:cs typeface="Consolas"/>
                <a:sym typeface="Consolas"/>
              </a:rPr>
              <a:t>(tt.Go).Start();</a:t>
            </a:r>
          </a:p>
          <a:p>
            <a:r>
              <a:rPr sz="1600" b="1">
                <a:latin typeface="Consolas"/>
                <a:ea typeface="Consolas"/>
                <a:cs typeface="Consolas"/>
                <a:sym typeface="Consolas"/>
              </a:rPr>
              <a:t>       tt.Go();</a:t>
            </a:r>
          </a:p>
          <a:p>
            <a:r>
              <a:rPr sz="1600">
                <a:latin typeface="Consolas"/>
                <a:ea typeface="Consolas"/>
                <a:cs typeface="Consolas"/>
                <a:sym typeface="Consolas"/>
              </a:rPr>
              <a:t>    }</a:t>
            </a:r>
          </a:p>
          <a:p>
            <a:endParaRPr sz="1600">
              <a:latin typeface="Consolas"/>
              <a:ea typeface="Consolas"/>
              <a:cs typeface="Consolas"/>
              <a:sym typeface="Consolas"/>
            </a:endParaRPr>
          </a:p>
          <a:p>
            <a:r>
              <a:rPr sz="1600">
                <a:solidFill>
                  <a:srgbClr val="0000FF"/>
                </a:solidFill>
                <a:latin typeface="Consolas"/>
                <a:ea typeface="Consolas"/>
                <a:cs typeface="Consolas"/>
                <a:sym typeface="Consolas"/>
              </a:rPr>
              <a:t>    private</a:t>
            </a:r>
            <a:r>
              <a:rPr sz="1600">
                <a:latin typeface="Consolas"/>
                <a:ea typeface="Consolas"/>
                <a:cs typeface="Consolas"/>
                <a:sym typeface="Consolas"/>
              </a:rPr>
              <a:t> </a:t>
            </a:r>
            <a:r>
              <a:rPr sz="1600">
                <a:solidFill>
                  <a:srgbClr val="0000FF"/>
                </a:solidFill>
                <a:latin typeface="Consolas"/>
                <a:ea typeface="Consolas"/>
                <a:cs typeface="Consolas"/>
                <a:sym typeface="Consolas"/>
              </a:rPr>
              <a:t>void</a:t>
            </a:r>
            <a:r>
              <a:rPr sz="1600">
                <a:latin typeface="Consolas"/>
                <a:ea typeface="Consolas"/>
                <a:cs typeface="Consolas"/>
                <a:sym typeface="Consolas"/>
              </a:rPr>
              <a:t> Go()</a:t>
            </a:r>
          </a:p>
          <a:p>
            <a:r>
              <a:rPr sz="1600">
                <a:latin typeface="Consolas"/>
                <a:ea typeface="Consolas"/>
                <a:cs typeface="Consolas"/>
                <a:sym typeface="Consolas"/>
              </a:rPr>
              <a:t>    {</a:t>
            </a:r>
          </a:p>
          <a:p>
            <a:r>
              <a:rPr sz="1600">
                <a:solidFill>
                  <a:srgbClr val="0000FF"/>
                </a:solidFill>
                <a:latin typeface="Consolas"/>
                <a:ea typeface="Consolas"/>
                <a:cs typeface="Consolas"/>
                <a:sym typeface="Consolas"/>
              </a:rPr>
              <a:t>        if</a:t>
            </a:r>
            <a:r>
              <a:rPr sz="1600">
                <a:latin typeface="Consolas"/>
                <a:ea typeface="Consolas"/>
                <a:cs typeface="Consolas"/>
                <a:sym typeface="Consolas"/>
              </a:rPr>
              <a:t> (!</a:t>
            </a:r>
            <a:r>
              <a:rPr sz="1600" b="1">
                <a:latin typeface="Consolas"/>
                <a:ea typeface="Consolas"/>
                <a:cs typeface="Consolas"/>
                <a:sym typeface="Consolas"/>
              </a:rPr>
              <a:t>done</a:t>
            </a:r>
            <a:r>
              <a:rPr sz="1600">
                <a:latin typeface="Consolas"/>
                <a:ea typeface="Consolas"/>
                <a:cs typeface="Consolas"/>
                <a:sym typeface="Consolas"/>
              </a:rPr>
              <a:t>)</a:t>
            </a:r>
          </a:p>
          <a:p>
            <a:r>
              <a:rPr sz="1600">
                <a:latin typeface="Consolas"/>
                <a:ea typeface="Consolas"/>
                <a:cs typeface="Consolas"/>
                <a:sym typeface="Consolas"/>
              </a:rPr>
              <a:t>        {</a:t>
            </a:r>
          </a:p>
          <a:p>
            <a:r>
              <a:rPr sz="1600">
                <a:latin typeface="Consolas"/>
                <a:ea typeface="Consolas"/>
                <a:cs typeface="Consolas"/>
                <a:sym typeface="Consolas"/>
              </a:rPr>
              <a:t>            </a:t>
            </a:r>
            <a:r>
              <a:rPr sz="1600" b="1">
                <a:latin typeface="Consolas"/>
                <a:ea typeface="Consolas"/>
                <a:cs typeface="Consolas"/>
                <a:sym typeface="Consolas"/>
              </a:rPr>
              <a:t>done</a:t>
            </a:r>
            <a:r>
              <a:rPr sz="1600">
                <a:latin typeface="Consolas"/>
                <a:ea typeface="Consolas"/>
                <a:cs typeface="Consolas"/>
                <a:sym typeface="Consolas"/>
              </a:rPr>
              <a:t> = </a:t>
            </a:r>
            <a:r>
              <a:rPr sz="1600">
                <a:solidFill>
                  <a:srgbClr val="0000FF"/>
                </a:solidFill>
                <a:latin typeface="Consolas"/>
                <a:ea typeface="Consolas"/>
                <a:cs typeface="Consolas"/>
                <a:sym typeface="Consolas"/>
              </a:rPr>
              <a:t>true</a:t>
            </a:r>
            <a:r>
              <a:rPr sz="1600">
                <a:latin typeface="Consolas"/>
                <a:ea typeface="Consolas"/>
                <a:cs typeface="Consolas"/>
                <a:sym typeface="Consolas"/>
              </a:rPr>
              <a:t>;</a:t>
            </a:r>
          </a:p>
          <a:p>
            <a:r>
              <a:rPr sz="1600">
                <a:latin typeface="Consolas"/>
                <a:ea typeface="Consolas"/>
                <a:cs typeface="Consolas"/>
                <a:sym typeface="Consolas"/>
              </a:rPr>
              <a:t>            </a:t>
            </a:r>
            <a:r>
              <a:rPr sz="1600">
                <a:solidFill>
                  <a:srgbClr val="2B91AF"/>
                </a:solidFill>
                <a:latin typeface="Consolas"/>
                <a:ea typeface="Consolas"/>
                <a:cs typeface="Consolas"/>
                <a:sym typeface="Consolas"/>
              </a:rPr>
              <a:t>Console</a:t>
            </a:r>
            <a:r>
              <a:rPr sz="1600">
                <a:latin typeface="Consolas"/>
                <a:ea typeface="Consolas"/>
                <a:cs typeface="Consolas"/>
                <a:sym typeface="Consolas"/>
              </a:rPr>
              <a:t>.WriteLine(</a:t>
            </a:r>
            <a:r>
              <a:rPr sz="1600">
                <a:solidFill>
                  <a:srgbClr val="A31515"/>
                </a:solidFill>
                <a:latin typeface="Consolas"/>
                <a:ea typeface="Consolas"/>
                <a:cs typeface="Consolas"/>
                <a:sym typeface="Consolas"/>
              </a:rPr>
              <a:t>"Done"</a:t>
            </a:r>
            <a:r>
              <a:rPr sz="1600">
                <a:latin typeface="Consolas"/>
                <a:ea typeface="Consolas"/>
                <a:cs typeface="Consolas"/>
                <a:sym typeface="Consolas"/>
              </a:rPr>
              <a:t>);</a:t>
            </a:r>
          </a:p>
          <a:p>
            <a:r>
              <a:rPr sz="1600">
                <a:latin typeface="Consolas"/>
                <a:ea typeface="Consolas"/>
                <a:cs typeface="Consolas"/>
                <a:sym typeface="Consolas"/>
              </a:rPr>
              <a:t>        }</a:t>
            </a:r>
          </a:p>
          <a:p>
            <a:r>
              <a:rPr sz="1600">
                <a:latin typeface="Consolas"/>
                <a:ea typeface="Consolas"/>
                <a:cs typeface="Consolas"/>
                <a:sym typeface="Consolas"/>
              </a:rPr>
              <a:t>    }</a:t>
            </a:r>
          </a:p>
          <a:p>
            <a:r>
              <a:rPr sz="1600">
                <a:latin typeface="Consolas"/>
                <a:ea typeface="Consolas"/>
                <a:cs typeface="Consolas"/>
                <a:sym typeface="Consolas"/>
              </a:rPr>
              <a:t>}</a:t>
            </a:r>
          </a:p>
        </p:txBody>
      </p:sp>
      <p:sp>
        <p:nvSpPr>
          <p:cNvPr id="219" name="Shape 219"/>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Обзор и ключевые понятия . Локальное и разделяемое состояние</a:t>
            </a:r>
          </a:p>
        </p:txBody>
      </p:sp>
      <p:grpSp>
        <p:nvGrpSpPr>
          <p:cNvPr id="222" name="Group 222"/>
          <p:cNvGrpSpPr/>
          <p:nvPr/>
        </p:nvGrpSpPr>
        <p:grpSpPr>
          <a:xfrm>
            <a:off x="229657" y="756874"/>
            <a:ext cx="9599086" cy="772252"/>
            <a:chOff x="0" y="0"/>
            <a:chExt cx="9599084" cy="772251"/>
          </a:xfrm>
        </p:grpSpPr>
        <p:sp>
          <p:nvSpPr>
            <p:cNvPr id="220" name="Shape 220"/>
            <p:cNvSpPr/>
            <p:nvPr/>
          </p:nvSpPr>
          <p:spPr>
            <a:xfrm>
              <a:off x="0" y="0"/>
              <a:ext cx="9599085" cy="772252"/>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lgn="just">
                <a:spcBef>
                  <a:spcPts val="1000"/>
                </a:spcBef>
              </a:pPr>
              <a:endParaRPr/>
            </a:p>
          </p:txBody>
        </p:sp>
        <p:sp>
          <p:nvSpPr>
            <p:cNvPr id="221" name="Shape 221"/>
            <p:cNvSpPr/>
            <p:nvPr/>
          </p:nvSpPr>
          <p:spPr>
            <a:xfrm>
              <a:off x="37698" y="198211"/>
              <a:ext cx="9523689" cy="3758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just">
                <a:spcBef>
                  <a:spcPts val="1000"/>
                </a:spcBef>
              </a:lvl1pPr>
            </a:lstStyle>
            <a:p>
              <a:r>
                <a:t>Потоки разделяют данные, относящиеся к тому же экземпляру объекта, что и сами потоки</a:t>
              </a:r>
            </a:p>
          </p:txBody>
        </p:sp>
      </p:grpSp>
      <p:grpSp>
        <p:nvGrpSpPr>
          <p:cNvPr id="227" name="Group 227"/>
          <p:cNvGrpSpPr/>
          <p:nvPr/>
        </p:nvGrpSpPr>
        <p:grpSpPr>
          <a:xfrm>
            <a:off x="5117227" y="4564267"/>
            <a:ext cx="2349705" cy="1559136"/>
            <a:chOff x="-23198" y="-139700"/>
            <a:chExt cx="2349704" cy="1559135"/>
          </a:xfrm>
        </p:grpSpPr>
        <p:grpSp>
          <p:nvGrpSpPr>
            <p:cNvPr id="225" name="Group 225"/>
            <p:cNvGrpSpPr/>
            <p:nvPr/>
          </p:nvGrpSpPr>
          <p:grpSpPr>
            <a:xfrm>
              <a:off x="-23199" y="-139701"/>
              <a:ext cx="2349705" cy="1559137"/>
              <a:chOff x="0" y="0"/>
              <a:chExt cx="2349704" cy="1559135"/>
            </a:xfrm>
          </p:grpSpPr>
          <p:sp>
            <p:nvSpPr>
              <p:cNvPr id="224" name="Shape 224"/>
              <p:cNvSpPr/>
              <p:nvPr/>
            </p:nvSpPr>
            <p:spPr>
              <a:xfrm>
                <a:off x="215900" y="139700"/>
                <a:ext cx="1917905" cy="1000336"/>
              </a:xfrm>
              <a:prstGeom prst="roundRect">
                <a:avLst>
                  <a:gd name="adj" fmla="val 17615"/>
                </a:avLst>
              </a:prstGeom>
              <a:solidFill>
                <a:srgbClr val="FFFFFF"/>
              </a:solidFill>
              <a:ln>
                <a:noFill/>
              </a:ln>
              <a:effectLst/>
            </p:spPr>
            <p:txBody>
              <a:bodyPr wrap="square" lIns="45719" tIns="45719" rIns="45719" bIns="45719" numCol="1" anchor="ctr">
                <a:noAutofit/>
              </a:bodyPr>
              <a:lstStyle/>
              <a:p>
                <a:pPr algn="ctr">
                  <a:spcBef>
                    <a:spcPts val="1000"/>
                  </a:spcBef>
                </a:pPr>
                <a:endParaRPr/>
              </a:p>
            </p:txBody>
          </p:sp>
          <p:pic>
            <p:nvPicPr>
              <p:cNvPr id="223" name="Picture 222"/>
              <p:cNvPicPr>
                <a:picLocks/>
              </p:cNvPicPr>
              <p:nvPr/>
            </p:nvPicPr>
            <p:blipFill>
              <a:blip r:embed="rId2">
                <a:extLst/>
              </a:blip>
              <a:stretch>
                <a:fillRect/>
              </a:stretch>
            </p:blipFill>
            <p:spPr>
              <a:xfrm>
                <a:off x="0" y="0"/>
                <a:ext cx="2349705" cy="1559136"/>
              </a:xfrm>
              <a:prstGeom prst="rect">
                <a:avLst/>
              </a:prstGeom>
              <a:effectLst/>
            </p:spPr>
          </p:pic>
        </p:grpSp>
        <p:pic>
          <p:nvPicPr>
            <p:cNvPr id="226" name="image7.png"/>
            <p:cNvPicPr>
              <a:picLocks noChangeAspect="1"/>
            </p:cNvPicPr>
            <p:nvPr/>
          </p:nvPicPr>
          <p:blipFill>
            <a:blip r:embed="rId3">
              <a:extLst/>
            </a:blip>
            <a:stretch>
              <a:fillRect/>
            </a:stretch>
          </p:blipFill>
          <p:spPr>
            <a:xfrm>
              <a:off x="354781" y="96782"/>
              <a:ext cx="1593745" cy="642109"/>
            </a:xfrm>
            <a:prstGeom prst="rect">
              <a:avLst/>
            </a:prstGeom>
            <a:ln w="12700" cap="flat">
              <a:noFill/>
              <a:miter lim="400000"/>
            </a:ln>
            <a:effectLst/>
          </p:spPr>
        </p:pic>
      </p:grpSp>
      <p:pic>
        <p:nvPicPr>
          <p:cNvPr id="228" name="image4.tif" descr="arrow03"/>
          <p:cNvPicPr>
            <a:picLocks noChangeAspect="1"/>
          </p:cNvPicPr>
          <p:nvPr/>
        </p:nvPicPr>
        <p:blipFill>
          <a:blip r:embed="rId4">
            <a:extLst/>
          </a:blip>
          <a:stretch>
            <a:fillRect/>
          </a:stretch>
        </p:blipFill>
        <p:spPr>
          <a:xfrm rot="2093465">
            <a:off x="3831264" y="3876259"/>
            <a:ext cx="1995837" cy="272700"/>
          </a:xfrm>
          <a:prstGeom prst="rect">
            <a:avLst/>
          </a:prstGeom>
          <a:ln w="12700">
            <a:miter lim="400000"/>
          </a:ln>
          <a:effectLst>
            <a:outerShdw blurRad="190500" dist="8455" dir="5400000" rotWithShape="0">
              <a:srgbClr val="000000"/>
            </a:outerShdw>
          </a:effectLst>
        </p:spPr>
      </p:pic>
    </p:spTree>
    <p:extLst>
      <p:ext uri="{BB962C8B-B14F-4D97-AF65-F5344CB8AC3E}">
        <p14:creationId xmlns:p14="http://schemas.microsoft.com/office/powerpoint/2010/main" val="136495343"/>
      </p:ext>
    </p:extLst>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2" name="Group 232"/>
          <p:cNvGrpSpPr/>
          <p:nvPr/>
        </p:nvGrpSpPr>
        <p:grpSpPr>
          <a:xfrm>
            <a:off x="260699" y="1589265"/>
            <a:ext cx="7716691" cy="4809769"/>
            <a:chOff x="-43222" y="50258"/>
            <a:chExt cx="7716690" cy="4809768"/>
          </a:xfrm>
        </p:grpSpPr>
        <p:sp>
          <p:nvSpPr>
            <p:cNvPr id="230" name="Shape 230"/>
            <p:cNvSpPr/>
            <p:nvPr/>
          </p:nvSpPr>
          <p:spPr>
            <a:xfrm>
              <a:off x="-43223" y="50258"/>
              <a:ext cx="7543801" cy="4809769"/>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defRPr sz="1600">
                  <a:latin typeface="Consolas"/>
                  <a:ea typeface="Consolas"/>
                  <a:cs typeface="Consolas"/>
                  <a:sym typeface="Consolas"/>
                </a:defRPr>
              </a:pPr>
              <a:endParaRPr/>
            </a:p>
          </p:txBody>
        </p:sp>
        <p:sp>
          <p:nvSpPr>
            <p:cNvPr id="231" name="Shape 231"/>
            <p:cNvSpPr/>
            <p:nvPr/>
          </p:nvSpPr>
          <p:spPr>
            <a:xfrm>
              <a:off x="129668" y="212484"/>
              <a:ext cx="7543801" cy="41588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r>
                <a:rPr sz="1600">
                  <a:solidFill>
                    <a:srgbClr val="0000FF"/>
                  </a:solidFill>
                  <a:latin typeface="Consolas"/>
                  <a:ea typeface="Consolas"/>
                  <a:cs typeface="Consolas"/>
                  <a:sym typeface="Consolas"/>
                </a:rPr>
                <a:t>class</a:t>
              </a:r>
              <a:r>
                <a:rPr sz="1600">
                  <a:latin typeface="Consolas"/>
                  <a:ea typeface="Consolas"/>
                  <a:cs typeface="Consolas"/>
                  <a:sym typeface="Consolas"/>
                </a:rPr>
                <a:t> ThreadTest</a:t>
              </a:r>
            </a:p>
            <a:p>
              <a:r>
                <a:rPr sz="1600">
                  <a:latin typeface="Consolas"/>
                  <a:ea typeface="Consolas"/>
                  <a:cs typeface="Consolas"/>
                  <a:sym typeface="Consolas"/>
                </a:rPr>
                <a:t>{</a:t>
              </a:r>
            </a:p>
            <a:p>
              <a:r>
                <a:rPr sz="1600">
                  <a:solidFill>
                    <a:srgbClr val="0000FF"/>
                  </a:solidFill>
                  <a:latin typeface="Consolas"/>
                  <a:ea typeface="Consolas"/>
                  <a:cs typeface="Consolas"/>
                  <a:sym typeface="Consolas"/>
                </a:rPr>
                <a:t>    static</a:t>
              </a:r>
              <a:r>
                <a:rPr sz="1600">
                  <a:latin typeface="Consolas"/>
                  <a:ea typeface="Consolas"/>
                  <a:cs typeface="Consolas"/>
                  <a:sym typeface="Consolas"/>
                </a:rPr>
                <a:t> </a:t>
              </a:r>
              <a:r>
                <a:rPr sz="1600">
                  <a:solidFill>
                    <a:srgbClr val="0000FF"/>
                  </a:solidFill>
                  <a:latin typeface="Consolas"/>
                  <a:ea typeface="Consolas"/>
                  <a:cs typeface="Consolas"/>
                  <a:sym typeface="Consolas"/>
                </a:rPr>
                <a:t>void</a:t>
              </a:r>
              <a:r>
                <a:rPr sz="1600">
                  <a:latin typeface="Consolas"/>
                  <a:ea typeface="Consolas"/>
                  <a:cs typeface="Consolas"/>
                  <a:sym typeface="Consolas"/>
                </a:rPr>
                <a:t> Main()</a:t>
              </a:r>
            </a:p>
            <a:p>
              <a:r>
                <a:rPr sz="1600">
                  <a:solidFill>
                    <a:srgbClr val="0000FF"/>
                  </a:solidFill>
                  <a:latin typeface="Consolas"/>
                  <a:ea typeface="Consolas"/>
                  <a:cs typeface="Consolas"/>
                  <a:sym typeface="Consolas"/>
                </a:rPr>
                <a:t>    </a:t>
              </a:r>
              <a:r>
                <a:rPr sz="1600">
                  <a:latin typeface="Consolas"/>
                  <a:ea typeface="Consolas"/>
                  <a:cs typeface="Consolas"/>
                  <a:sym typeface="Consolas"/>
                </a:rPr>
                <a:t>{</a:t>
              </a:r>
            </a:p>
            <a:p>
              <a:r>
                <a:rPr sz="1600">
                  <a:solidFill>
                    <a:srgbClr val="0000FF"/>
                  </a:solidFill>
                  <a:latin typeface="Consolas"/>
                  <a:ea typeface="Consolas"/>
                  <a:cs typeface="Consolas"/>
                  <a:sym typeface="Consolas"/>
                </a:rPr>
                <a:t>         bool</a:t>
              </a:r>
              <a:r>
                <a:rPr sz="1600">
                  <a:latin typeface="Consolas"/>
                  <a:ea typeface="Consolas"/>
                  <a:cs typeface="Consolas"/>
                  <a:sym typeface="Consolas"/>
                </a:rPr>
                <a:t> </a:t>
              </a:r>
              <a:r>
                <a:rPr sz="1600" b="1">
                  <a:latin typeface="Consolas"/>
                  <a:ea typeface="Consolas"/>
                  <a:cs typeface="Consolas"/>
                  <a:sym typeface="Consolas"/>
                </a:rPr>
                <a:t>done</a:t>
              </a:r>
              <a:r>
                <a:rPr sz="1600">
                  <a:latin typeface="Consolas"/>
                  <a:ea typeface="Consolas"/>
                  <a:cs typeface="Consolas"/>
                  <a:sym typeface="Consolas"/>
                </a:rPr>
                <a:t> = </a:t>
              </a:r>
              <a:r>
                <a:rPr sz="1600">
                  <a:solidFill>
                    <a:srgbClr val="0000FF"/>
                  </a:solidFill>
                  <a:latin typeface="Consolas"/>
                  <a:ea typeface="Consolas"/>
                  <a:cs typeface="Consolas"/>
                  <a:sym typeface="Consolas"/>
                </a:rPr>
                <a:t>false</a:t>
              </a:r>
              <a:r>
                <a:rPr sz="1600">
                  <a:latin typeface="Consolas"/>
                  <a:ea typeface="Consolas"/>
                  <a:cs typeface="Consolas"/>
                  <a:sym typeface="Consolas"/>
                </a:rPr>
                <a:t>;</a:t>
              </a:r>
            </a:p>
            <a:p>
              <a:r>
                <a:rPr sz="1600">
                  <a:latin typeface="Consolas"/>
                  <a:ea typeface="Consolas"/>
                  <a:cs typeface="Consolas"/>
                  <a:sym typeface="Consolas"/>
                </a:rPr>
                <a:t>         ThreadStart action = () =&gt;</a:t>
              </a:r>
            </a:p>
            <a:p>
              <a:r>
                <a:rPr sz="1600">
                  <a:latin typeface="Consolas"/>
                  <a:ea typeface="Consolas"/>
                  <a:cs typeface="Consolas"/>
                  <a:sym typeface="Consolas"/>
                </a:rPr>
                <a:t>                   {</a:t>
              </a:r>
            </a:p>
            <a:p>
              <a:r>
                <a:rPr sz="1600">
                  <a:solidFill>
                    <a:srgbClr val="0000FF"/>
                  </a:solidFill>
                  <a:latin typeface="Consolas"/>
                  <a:ea typeface="Consolas"/>
                  <a:cs typeface="Consolas"/>
                  <a:sym typeface="Consolas"/>
                </a:rPr>
                <a:t>                        if</a:t>
              </a:r>
              <a:r>
                <a:rPr sz="1600">
                  <a:latin typeface="Consolas"/>
                  <a:ea typeface="Consolas"/>
                  <a:cs typeface="Consolas"/>
                  <a:sym typeface="Consolas"/>
                </a:rPr>
                <a:t> (!</a:t>
              </a:r>
              <a:r>
                <a:rPr sz="1600" b="1">
                  <a:latin typeface="Consolas"/>
                  <a:ea typeface="Consolas"/>
                  <a:cs typeface="Consolas"/>
                  <a:sym typeface="Consolas"/>
                </a:rPr>
                <a:t>done</a:t>
              </a:r>
              <a:r>
                <a:rPr sz="1600">
                  <a:latin typeface="Consolas"/>
                  <a:ea typeface="Consolas"/>
                  <a:cs typeface="Consolas"/>
                  <a:sym typeface="Consolas"/>
                </a:rPr>
                <a:t>) </a:t>
              </a:r>
            </a:p>
            <a:p>
              <a:r>
                <a:rPr sz="1600">
                  <a:latin typeface="Consolas"/>
                  <a:ea typeface="Consolas"/>
                  <a:cs typeface="Consolas"/>
                  <a:sym typeface="Consolas"/>
                </a:rPr>
                <a:t>                        { </a:t>
              </a:r>
            </a:p>
            <a:p>
              <a:r>
                <a:rPr sz="1600">
                  <a:latin typeface="Consolas"/>
                  <a:ea typeface="Consolas"/>
                  <a:cs typeface="Consolas"/>
                  <a:sym typeface="Consolas"/>
                </a:rPr>
                <a:t>                             </a:t>
              </a:r>
              <a:r>
                <a:rPr sz="1600" b="1">
                  <a:latin typeface="Consolas"/>
                  <a:ea typeface="Consolas"/>
                  <a:cs typeface="Consolas"/>
                  <a:sym typeface="Consolas"/>
                </a:rPr>
                <a:t>done</a:t>
              </a:r>
              <a:r>
                <a:rPr sz="1600">
                  <a:latin typeface="Consolas"/>
                  <a:ea typeface="Consolas"/>
                  <a:cs typeface="Consolas"/>
                  <a:sym typeface="Consolas"/>
                </a:rPr>
                <a:t> = </a:t>
              </a:r>
              <a:r>
                <a:rPr sz="1600">
                  <a:solidFill>
                    <a:srgbClr val="0000FF"/>
                  </a:solidFill>
                  <a:latin typeface="Consolas"/>
                  <a:ea typeface="Consolas"/>
                  <a:cs typeface="Consolas"/>
                  <a:sym typeface="Consolas"/>
                </a:rPr>
                <a:t>true</a:t>
              </a:r>
              <a:r>
                <a:rPr sz="1600">
                  <a:latin typeface="Consolas"/>
                  <a:ea typeface="Consolas"/>
                  <a:cs typeface="Consolas"/>
                  <a:sym typeface="Consolas"/>
                </a:rPr>
                <a:t>; </a:t>
              </a:r>
            </a:p>
            <a:p>
              <a:r>
                <a:rPr sz="1600">
                  <a:latin typeface="Consolas"/>
                  <a:ea typeface="Consolas"/>
                  <a:cs typeface="Consolas"/>
                  <a:sym typeface="Consolas"/>
                </a:rPr>
                <a:t>                             Console.WriteLine (</a:t>
              </a:r>
              <a:r>
                <a:rPr sz="1600">
                  <a:solidFill>
                    <a:srgbClr val="DC1414"/>
                  </a:solidFill>
                  <a:latin typeface="Consolas"/>
                  <a:ea typeface="Consolas"/>
                  <a:cs typeface="Consolas"/>
                  <a:sym typeface="Consolas"/>
                </a:rPr>
                <a:t>"Done"</a:t>
              </a:r>
              <a:r>
                <a:rPr sz="1600">
                  <a:latin typeface="Consolas"/>
                  <a:ea typeface="Consolas"/>
                  <a:cs typeface="Consolas"/>
                  <a:sym typeface="Consolas"/>
                </a:rPr>
                <a:t>); </a:t>
              </a:r>
            </a:p>
            <a:p>
              <a:r>
                <a:rPr sz="1600">
                  <a:latin typeface="Consolas"/>
                  <a:ea typeface="Consolas"/>
                  <a:cs typeface="Consolas"/>
                  <a:sym typeface="Consolas"/>
                </a:rPr>
                <a:t>                        }</a:t>
              </a:r>
            </a:p>
            <a:p>
              <a:r>
                <a:rPr sz="1600">
                  <a:latin typeface="Consolas"/>
                  <a:ea typeface="Consolas"/>
                  <a:cs typeface="Consolas"/>
                  <a:sym typeface="Consolas"/>
                </a:rPr>
                <a:t>                   };</a:t>
              </a:r>
            </a:p>
            <a:p>
              <a:r>
                <a:rPr sz="1600">
                  <a:solidFill>
                    <a:srgbClr val="0000FF"/>
                  </a:solidFill>
                  <a:latin typeface="Consolas"/>
                  <a:ea typeface="Consolas"/>
                  <a:cs typeface="Consolas"/>
                  <a:sym typeface="Consolas"/>
                </a:rPr>
                <a:t>         new</a:t>
              </a:r>
              <a:r>
                <a:rPr sz="1600">
                  <a:latin typeface="Consolas"/>
                  <a:ea typeface="Consolas"/>
                  <a:cs typeface="Consolas"/>
                  <a:sym typeface="Consolas"/>
                </a:rPr>
                <a:t> Thread (action).Start();</a:t>
              </a:r>
            </a:p>
            <a:p>
              <a:r>
                <a:rPr sz="1600">
                  <a:latin typeface="Consolas"/>
                  <a:ea typeface="Consolas"/>
                  <a:cs typeface="Consolas"/>
                  <a:sym typeface="Consolas"/>
                </a:rPr>
                <a:t>         action();</a:t>
              </a:r>
            </a:p>
            <a:p>
              <a:r>
                <a:rPr sz="1600">
                  <a:latin typeface="Consolas"/>
                  <a:ea typeface="Consolas"/>
                  <a:cs typeface="Consolas"/>
                  <a:sym typeface="Consolas"/>
                </a:rPr>
                <a:t>    }</a:t>
              </a:r>
            </a:p>
            <a:p>
              <a:r>
                <a:rPr sz="1600">
                  <a:latin typeface="Consolas"/>
                  <a:ea typeface="Consolas"/>
                  <a:cs typeface="Consolas"/>
                  <a:sym typeface="Consolas"/>
                </a:rPr>
                <a:t>}</a:t>
              </a:r>
            </a:p>
          </p:txBody>
        </p:sp>
      </p:grpSp>
      <p:sp>
        <p:nvSpPr>
          <p:cNvPr id="233" name="Shape 233"/>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Обзор и ключевые понятия. Локальное и разделяемое состояние</a:t>
            </a:r>
          </a:p>
        </p:txBody>
      </p:sp>
      <p:grpSp>
        <p:nvGrpSpPr>
          <p:cNvPr id="236" name="Group 236"/>
          <p:cNvGrpSpPr/>
          <p:nvPr/>
        </p:nvGrpSpPr>
        <p:grpSpPr>
          <a:xfrm>
            <a:off x="229565" y="655606"/>
            <a:ext cx="9599270" cy="772267"/>
            <a:chOff x="0" y="0"/>
            <a:chExt cx="9599268" cy="772266"/>
          </a:xfrm>
        </p:grpSpPr>
        <p:sp>
          <p:nvSpPr>
            <p:cNvPr id="234" name="Shape 234"/>
            <p:cNvSpPr/>
            <p:nvPr/>
          </p:nvSpPr>
          <p:spPr>
            <a:xfrm>
              <a:off x="0" y="0"/>
              <a:ext cx="9599269" cy="772267"/>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lgn="just">
                <a:spcBef>
                  <a:spcPts val="1000"/>
                </a:spcBef>
              </a:pPr>
              <a:endParaRPr/>
            </a:p>
          </p:txBody>
        </p:sp>
        <p:sp>
          <p:nvSpPr>
            <p:cNvPr id="235" name="Shape 235"/>
            <p:cNvSpPr/>
            <p:nvPr/>
          </p:nvSpPr>
          <p:spPr>
            <a:xfrm>
              <a:off x="37698" y="56632"/>
              <a:ext cx="9523872" cy="65900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just">
                <a:spcBef>
                  <a:spcPts val="1000"/>
                </a:spcBef>
              </a:lvl1pPr>
            </a:lstStyle>
            <a:p>
              <a:r>
                <a:t>Локальные переменные, захваченные лямбда-выражением или анонимным методом, могут быть также разделяемыми</a:t>
              </a:r>
            </a:p>
          </p:txBody>
        </p:sp>
      </p:grpSp>
      <p:grpSp>
        <p:nvGrpSpPr>
          <p:cNvPr id="241" name="Group 241"/>
          <p:cNvGrpSpPr/>
          <p:nvPr/>
        </p:nvGrpSpPr>
        <p:grpSpPr>
          <a:xfrm>
            <a:off x="6589275" y="4985730"/>
            <a:ext cx="2311827" cy="1534789"/>
            <a:chOff x="-215900" y="-139700"/>
            <a:chExt cx="2311826" cy="1534788"/>
          </a:xfrm>
        </p:grpSpPr>
        <p:grpSp>
          <p:nvGrpSpPr>
            <p:cNvPr id="239" name="Group 239"/>
            <p:cNvGrpSpPr/>
            <p:nvPr/>
          </p:nvGrpSpPr>
          <p:grpSpPr>
            <a:xfrm>
              <a:off x="-215900" y="-139701"/>
              <a:ext cx="2311827" cy="1534790"/>
              <a:chOff x="0" y="0"/>
              <a:chExt cx="2311826" cy="1534788"/>
            </a:xfrm>
          </p:grpSpPr>
          <p:sp>
            <p:nvSpPr>
              <p:cNvPr id="238" name="Shape 238"/>
              <p:cNvSpPr/>
              <p:nvPr/>
            </p:nvSpPr>
            <p:spPr>
              <a:xfrm>
                <a:off x="215900" y="139700"/>
                <a:ext cx="1880027" cy="975989"/>
              </a:xfrm>
              <a:prstGeom prst="roundRect">
                <a:avLst>
                  <a:gd name="adj" fmla="val 17697"/>
                </a:avLst>
              </a:prstGeom>
              <a:solidFill>
                <a:srgbClr val="FFFFFF"/>
              </a:solidFill>
              <a:ln>
                <a:noFill/>
              </a:ln>
              <a:effectLst/>
            </p:spPr>
            <p:txBody>
              <a:bodyPr wrap="square" lIns="45719" tIns="45719" rIns="45719" bIns="45719" numCol="1" anchor="ctr">
                <a:noAutofit/>
              </a:bodyPr>
              <a:lstStyle/>
              <a:p>
                <a:pPr algn="ctr">
                  <a:spcBef>
                    <a:spcPts val="1000"/>
                  </a:spcBef>
                </a:pPr>
                <a:endParaRPr/>
              </a:p>
            </p:txBody>
          </p:sp>
          <p:pic>
            <p:nvPicPr>
              <p:cNvPr id="237" name="Picture 236"/>
              <p:cNvPicPr>
                <a:picLocks/>
              </p:cNvPicPr>
              <p:nvPr/>
            </p:nvPicPr>
            <p:blipFill>
              <a:blip r:embed="rId2">
                <a:extLst/>
              </a:blip>
              <a:stretch>
                <a:fillRect/>
              </a:stretch>
            </p:blipFill>
            <p:spPr>
              <a:xfrm>
                <a:off x="0" y="0"/>
                <a:ext cx="2311827" cy="1534789"/>
              </a:xfrm>
              <a:prstGeom prst="rect">
                <a:avLst/>
              </a:prstGeom>
              <a:effectLst/>
            </p:spPr>
          </p:pic>
        </p:grpSp>
        <p:pic>
          <p:nvPicPr>
            <p:cNvPr id="240" name="image7.png"/>
            <p:cNvPicPr>
              <a:picLocks noChangeAspect="1"/>
            </p:cNvPicPr>
            <p:nvPr/>
          </p:nvPicPr>
          <p:blipFill>
            <a:blip r:embed="rId3">
              <a:extLst/>
            </a:blip>
            <a:stretch>
              <a:fillRect/>
            </a:stretch>
          </p:blipFill>
          <p:spPr>
            <a:xfrm>
              <a:off x="202651" y="190916"/>
              <a:ext cx="1474725" cy="594156"/>
            </a:xfrm>
            <a:prstGeom prst="rect">
              <a:avLst/>
            </a:prstGeom>
            <a:ln w="12700" cap="flat">
              <a:noFill/>
              <a:miter lim="400000"/>
            </a:ln>
            <a:effectLst/>
          </p:spPr>
        </p:pic>
      </p:grpSp>
      <p:pic>
        <p:nvPicPr>
          <p:cNvPr id="242" name="image4.tif" descr="arrow03"/>
          <p:cNvPicPr>
            <a:picLocks noChangeAspect="1"/>
          </p:cNvPicPr>
          <p:nvPr/>
        </p:nvPicPr>
        <p:blipFill>
          <a:blip r:embed="rId4">
            <a:extLst/>
          </a:blip>
          <a:stretch>
            <a:fillRect/>
          </a:stretch>
        </p:blipFill>
        <p:spPr>
          <a:xfrm rot="2093465">
            <a:off x="5128557" y="4806057"/>
            <a:ext cx="1995837" cy="272700"/>
          </a:xfrm>
          <a:prstGeom prst="rect">
            <a:avLst/>
          </a:prstGeom>
          <a:ln w="12700">
            <a:miter lim="400000"/>
          </a:ln>
          <a:effectLst>
            <a:outerShdw blurRad="190500" dist="8455" dir="5400000" rotWithShape="0">
              <a:srgbClr val="000000"/>
            </a:outerShdw>
          </a:effectLst>
        </p:spPr>
      </p:pic>
    </p:spTree>
    <p:extLst>
      <p:ext uri="{BB962C8B-B14F-4D97-AF65-F5344CB8AC3E}">
        <p14:creationId xmlns:p14="http://schemas.microsoft.com/office/powerpoint/2010/main" val="1472576335"/>
      </p:ext>
    </p:extLst>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260699" y="1521557"/>
            <a:ext cx="7687876" cy="5190787"/>
            <a:chOff x="461042" y="358311"/>
            <a:chExt cx="7687875" cy="5190786"/>
          </a:xfrm>
        </p:grpSpPr>
        <p:sp>
          <p:nvSpPr>
            <p:cNvPr id="244" name="Shape 244"/>
            <p:cNvSpPr/>
            <p:nvPr/>
          </p:nvSpPr>
          <p:spPr>
            <a:xfrm>
              <a:off x="461042" y="358311"/>
              <a:ext cx="7543801" cy="5190787"/>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defRPr sz="1600">
                  <a:latin typeface="Consolas"/>
                  <a:ea typeface="Consolas"/>
                  <a:cs typeface="Consolas"/>
                  <a:sym typeface="Consolas"/>
                </a:defRPr>
              </a:pPr>
              <a:endParaRPr/>
            </a:p>
          </p:txBody>
        </p:sp>
        <p:sp>
          <p:nvSpPr>
            <p:cNvPr id="245" name="Shape 245"/>
            <p:cNvSpPr/>
            <p:nvPr/>
          </p:nvSpPr>
          <p:spPr>
            <a:xfrm>
              <a:off x="605117" y="477210"/>
              <a:ext cx="7543801" cy="46414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r>
                <a:rPr sz="1600">
                  <a:solidFill>
                    <a:srgbClr val="0000FF"/>
                  </a:solidFill>
                  <a:latin typeface="Consolas"/>
                  <a:ea typeface="Consolas"/>
                  <a:cs typeface="Consolas"/>
                  <a:sym typeface="Consolas"/>
                </a:rPr>
                <a:t>class</a:t>
              </a:r>
              <a:r>
                <a:rPr sz="1600">
                  <a:latin typeface="Consolas"/>
                  <a:ea typeface="Consolas"/>
                  <a:cs typeface="Consolas"/>
                  <a:sym typeface="Consolas"/>
                </a:rPr>
                <a:t> </a:t>
              </a:r>
              <a:r>
                <a:rPr sz="1600">
                  <a:solidFill>
                    <a:srgbClr val="2B91AF"/>
                  </a:solidFill>
                  <a:latin typeface="Consolas"/>
                  <a:ea typeface="Consolas"/>
                  <a:cs typeface="Consolas"/>
                  <a:sym typeface="Consolas"/>
                </a:rPr>
                <a:t>ThreadTest</a:t>
              </a:r>
              <a:endParaRPr sz="1600">
                <a:latin typeface="Consolas"/>
                <a:ea typeface="Consolas"/>
                <a:cs typeface="Consolas"/>
                <a:sym typeface="Consolas"/>
              </a:endParaRPr>
            </a:p>
            <a:p>
              <a:r>
                <a:rPr sz="1600">
                  <a:latin typeface="Consolas"/>
                  <a:ea typeface="Consolas"/>
                  <a:cs typeface="Consolas"/>
                  <a:sym typeface="Consolas"/>
                </a:rPr>
                <a:t>{</a:t>
              </a:r>
            </a:p>
            <a:p>
              <a:r>
                <a:rPr sz="1600">
                  <a:latin typeface="Consolas"/>
                  <a:ea typeface="Consolas"/>
                  <a:cs typeface="Consolas"/>
                  <a:sym typeface="Consolas"/>
                </a:rPr>
                <a:t>    </a:t>
              </a:r>
              <a:r>
                <a:rPr sz="1600" b="1">
                  <a:solidFill>
                    <a:srgbClr val="0000FF"/>
                  </a:solidFill>
                  <a:latin typeface="Consolas"/>
                  <a:ea typeface="Consolas"/>
                  <a:cs typeface="Consolas"/>
                  <a:sym typeface="Consolas"/>
                </a:rPr>
                <a:t>private static</a:t>
              </a:r>
              <a:r>
                <a:rPr sz="1600" b="1">
                  <a:latin typeface="Consolas"/>
                  <a:ea typeface="Consolas"/>
                  <a:cs typeface="Consolas"/>
                  <a:sym typeface="Consolas"/>
                </a:rPr>
                <a:t> </a:t>
              </a:r>
              <a:r>
                <a:rPr sz="1600" b="1">
                  <a:solidFill>
                    <a:srgbClr val="0000FF"/>
                  </a:solidFill>
                  <a:latin typeface="Consolas"/>
                  <a:ea typeface="Consolas"/>
                  <a:cs typeface="Consolas"/>
                  <a:sym typeface="Consolas"/>
                </a:rPr>
                <a:t>bool</a:t>
              </a:r>
              <a:r>
                <a:rPr sz="1600" b="1">
                  <a:latin typeface="Consolas"/>
                  <a:ea typeface="Consolas"/>
                  <a:cs typeface="Consolas"/>
                  <a:sym typeface="Consolas"/>
                </a:rPr>
                <a:t> done;</a:t>
              </a:r>
            </a:p>
            <a:p>
              <a:r>
                <a:rPr sz="1600">
                  <a:latin typeface="Consolas"/>
                  <a:ea typeface="Consolas"/>
                  <a:cs typeface="Consolas"/>
                  <a:sym typeface="Consolas"/>
                </a:rPr>
                <a:t>    </a:t>
              </a:r>
              <a:r>
                <a:rPr sz="1600">
                  <a:solidFill>
                    <a:srgbClr val="0000FF"/>
                  </a:solidFill>
                  <a:latin typeface="Consolas"/>
                  <a:ea typeface="Consolas"/>
                  <a:cs typeface="Consolas"/>
                  <a:sym typeface="Consolas"/>
                </a:rPr>
                <a:t>static</a:t>
              </a:r>
              <a:r>
                <a:rPr sz="1600">
                  <a:latin typeface="Consolas"/>
                  <a:ea typeface="Consolas"/>
                  <a:cs typeface="Consolas"/>
                  <a:sym typeface="Consolas"/>
                </a:rPr>
                <a:t> </a:t>
              </a:r>
              <a:r>
                <a:rPr sz="1600">
                  <a:solidFill>
                    <a:srgbClr val="0000FF"/>
                  </a:solidFill>
                  <a:latin typeface="Consolas"/>
                  <a:ea typeface="Consolas"/>
                  <a:cs typeface="Consolas"/>
                  <a:sym typeface="Consolas"/>
                </a:rPr>
                <a:t>void</a:t>
              </a:r>
              <a:r>
                <a:rPr sz="1600">
                  <a:latin typeface="Consolas"/>
                  <a:ea typeface="Consolas"/>
                  <a:cs typeface="Consolas"/>
                  <a:sym typeface="Consolas"/>
                </a:rPr>
                <a:t> Main(</a:t>
              </a:r>
              <a:r>
                <a:rPr sz="1600">
                  <a:solidFill>
                    <a:srgbClr val="0000FF"/>
                  </a:solidFill>
                  <a:latin typeface="Consolas"/>
                  <a:ea typeface="Consolas"/>
                  <a:cs typeface="Consolas"/>
                  <a:sym typeface="Consolas"/>
                </a:rPr>
                <a:t>string</a:t>
              </a:r>
              <a:r>
                <a:rPr sz="1600">
                  <a:latin typeface="Consolas"/>
                  <a:ea typeface="Consolas"/>
                  <a:cs typeface="Consolas"/>
                  <a:sym typeface="Consolas"/>
                </a:rPr>
                <a:t>[] args)</a:t>
              </a:r>
            </a:p>
            <a:p>
              <a:r>
                <a:rPr sz="1600">
                  <a:latin typeface="Consolas"/>
                  <a:ea typeface="Consolas"/>
                  <a:cs typeface="Consolas"/>
                  <a:sym typeface="Consolas"/>
                </a:rPr>
                <a:t>    {</a:t>
              </a:r>
            </a:p>
            <a:p>
              <a:r>
                <a:rPr sz="1600">
                  <a:latin typeface="Consolas"/>
                  <a:ea typeface="Consolas"/>
                  <a:cs typeface="Consolas"/>
                  <a:sym typeface="Consolas"/>
                </a:rPr>
                <a:t>       </a:t>
              </a:r>
              <a:r>
                <a:rPr sz="1600">
                  <a:solidFill>
                    <a:srgbClr val="2B91AF"/>
                  </a:solidFill>
                  <a:latin typeface="Consolas"/>
                  <a:ea typeface="Consolas"/>
                  <a:cs typeface="Consolas"/>
                  <a:sym typeface="Consolas"/>
                </a:rPr>
                <a:t>ThreadTest</a:t>
              </a:r>
              <a:r>
                <a:rPr sz="1600">
                  <a:latin typeface="Consolas"/>
                  <a:ea typeface="Consolas"/>
                  <a:cs typeface="Consolas"/>
                  <a:sym typeface="Consolas"/>
                </a:rPr>
                <a:t> tt = </a:t>
              </a:r>
              <a:r>
                <a:rPr sz="1600">
                  <a:solidFill>
                    <a:srgbClr val="0000FF"/>
                  </a:solidFill>
                  <a:latin typeface="Consolas"/>
                  <a:ea typeface="Consolas"/>
                  <a:cs typeface="Consolas"/>
                  <a:sym typeface="Consolas"/>
                </a:rPr>
                <a:t>new</a:t>
              </a:r>
              <a:r>
                <a:rPr sz="1600">
                  <a:latin typeface="Consolas"/>
                  <a:ea typeface="Consolas"/>
                  <a:cs typeface="Consolas"/>
                  <a:sym typeface="Consolas"/>
                </a:rPr>
                <a:t> </a:t>
              </a:r>
              <a:r>
                <a:rPr sz="1600">
                  <a:solidFill>
                    <a:srgbClr val="2B91AF"/>
                  </a:solidFill>
                  <a:latin typeface="Consolas"/>
                  <a:ea typeface="Consolas"/>
                  <a:cs typeface="Consolas"/>
                  <a:sym typeface="Consolas"/>
                </a:rPr>
                <a:t>ThreadTest</a:t>
              </a:r>
              <a:r>
                <a:rPr sz="1600">
                  <a:latin typeface="Consolas"/>
                  <a:ea typeface="Consolas"/>
                  <a:cs typeface="Consolas"/>
                  <a:sym typeface="Consolas"/>
                </a:rPr>
                <a:t>(); </a:t>
              </a:r>
            </a:p>
            <a:p>
              <a:r>
                <a:rPr sz="1600">
                  <a:latin typeface="Consolas"/>
                  <a:ea typeface="Consolas"/>
                  <a:cs typeface="Consolas"/>
                  <a:sym typeface="Consolas"/>
                </a:rPr>
                <a:t>       </a:t>
              </a:r>
              <a:r>
                <a:rPr sz="1600">
                  <a:solidFill>
                    <a:srgbClr val="0000FF"/>
                  </a:solidFill>
                  <a:latin typeface="Consolas"/>
                  <a:ea typeface="Consolas"/>
                  <a:cs typeface="Consolas"/>
                  <a:sym typeface="Consolas"/>
                </a:rPr>
                <a:t>new</a:t>
              </a:r>
              <a:r>
                <a:rPr sz="1600">
                  <a:latin typeface="Consolas"/>
                  <a:ea typeface="Consolas"/>
                  <a:cs typeface="Consolas"/>
                  <a:sym typeface="Consolas"/>
                </a:rPr>
                <a:t> </a:t>
              </a:r>
              <a:r>
                <a:rPr sz="1600">
                  <a:solidFill>
                    <a:srgbClr val="2B91AF"/>
                  </a:solidFill>
                  <a:latin typeface="Consolas"/>
                  <a:ea typeface="Consolas"/>
                  <a:cs typeface="Consolas"/>
                  <a:sym typeface="Consolas"/>
                </a:rPr>
                <a:t>Thread</a:t>
              </a:r>
              <a:r>
                <a:rPr sz="1600">
                  <a:latin typeface="Consolas"/>
                  <a:ea typeface="Consolas"/>
                  <a:cs typeface="Consolas"/>
                  <a:sym typeface="Consolas"/>
                </a:rPr>
                <a:t>(tt.Go).Start();</a:t>
              </a:r>
            </a:p>
            <a:p>
              <a:r>
                <a:rPr sz="1600">
                  <a:latin typeface="Consolas"/>
                  <a:ea typeface="Consolas"/>
                  <a:cs typeface="Consolas"/>
                  <a:sym typeface="Consolas"/>
                </a:rPr>
                <a:t>       tt.Go();</a:t>
              </a:r>
            </a:p>
            <a:p>
              <a:r>
                <a:rPr sz="1600">
                  <a:latin typeface="Consolas"/>
                  <a:ea typeface="Consolas"/>
                  <a:cs typeface="Consolas"/>
                  <a:sym typeface="Consolas"/>
                </a:rPr>
                <a:t>    }</a:t>
              </a:r>
            </a:p>
            <a:p>
              <a:endParaRPr sz="1600">
                <a:latin typeface="Consolas"/>
                <a:ea typeface="Consolas"/>
                <a:cs typeface="Consolas"/>
                <a:sym typeface="Consolas"/>
              </a:endParaRPr>
            </a:p>
            <a:p>
              <a:r>
                <a:rPr sz="1600">
                  <a:solidFill>
                    <a:srgbClr val="0000FF"/>
                  </a:solidFill>
                  <a:latin typeface="Consolas"/>
                  <a:ea typeface="Consolas"/>
                  <a:cs typeface="Consolas"/>
                  <a:sym typeface="Consolas"/>
                </a:rPr>
                <a:t>    private</a:t>
              </a:r>
              <a:r>
                <a:rPr sz="1600">
                  <a:latin typeface="Consolas"/>
                  <a:ea typeface="Consolas"/>
                  <a:cs typeface="Consolas"/>
                  <a:sym typeface="Consolas"/>
                </a:rPr>
                <a:t> </a:t>
              </a:r>
              <a:r>
                <a:rPr sz="1600">
                  <a:solidFill>
                    <a:srgbClr val="0000FF"/>
                  </a:solidFill>
                  <a:latin typeface="Consolas"/>
                  <a:ea typeface="Consolas"/>
                  <a:cs typeface="Consolas"/>
                  <a:sym typeface="Consolas"/>
                </a:rPr>
                <a:t>void</a:t>
              </a:r>
              <a:r>
                <a:rPr sz="1600">
                  <a:latin typeface="Consolas"/>
                  <a:ea typeface="Consolas"/>
                  <a:cs typeface="Consolas"/>
                  <a:sym typeface="Consolas"/>
                </a:rPr>
                <a:t> Go()</a:t>
              </a:r>
            </a:p>
            <a:p>
              <a:r>
                <a:rPr sz="1600">
                  <a:latin typeface="Consolas"/>
                  <a:ea typeface="Consolas"/>
                  <a:cs typeface="Consolas"/>
                  <a:sym typeface="Consolas"/>
                </a:rPr>
                <a:t>    {</a:t>
              </a:r>
            </a:p>
            <a:p>
              <a:r>
                <a:rPr sz="1600">
                  <a:solidFill>
                    <a:srgbClr val="0000FF"/>
                  </a:solidFill>
                  <a:latin typeface="Consolas"/>
                  <a:ea typeface="Consolas"/>
                  <a:cs typeface="Consolas"/>
                  <a:sym typeface="Consolas"/>
                </a:rPr>
                <a:t>        if</a:t>
              </a:r>
              <a:r>
                <a:rPr sz="1600">
                  <a:latin typeface="Consolas"/>
                  <a:ea typeface="Consolas"/>
                  <a:cs typeface="Consolas"/>
                  <a:sym typeface="Consolas"/>
                </a:rPr>
                <a:t> (!</a:t>
              </a:r>
              <a:r>
                <a:rPr sz="1600" b="1">
                  <a:latin typeface="Consolas"/>
                  <a:ea typeface="Consolas"/>
                  <a:cs typeface="Consolas"/>
                  <a:sym typeface="Consolas"/>
                </a:rPr>
                <a:t>done</a:t>
              </a:r>
              <a:r>
                <a:rPr sz="1600">
                  <a:latin typeface="Consolas"/>
                  <a:ea typeface="Consolas"/>
                  <a:cs typeface="Consolas"/>
                  <a:sym typeface="Consolas"/>
                </a:rPr>
                <a:t>)</a:t>
              </a:r>
            </a:p>
            <a:p>
              <a:r>
                <a:rPr sz="1600">
                  <a:latin typeface="Consolas"/>
                  <a:ea typeface="Consolas"/>
                  <a:cs typeface="Consolas"/>
                  <a:sym typeface="Consolas"/>
                </a:rPr>
                <a:t>        {</a:t>
              </a:r>
            </a:p>
            <a:p>
              <a:r>
                <a:rPr sz="1600">
                  <a:latin typeface="Consolas"/>
                  <a:ea typeface="Consolas"/>
                  <a:cs typeface="Consolas"/>
                  <a:sym typeface="Consolas"/>
                </a:rPr>
                <a:t>            </a:t>
              </a:r>
              <a:r>
                <a:rPr sz="1600" b="1">
                  <a:latin typeface="Consolas"/>
                  <a:ea typeface="Consolas"/>
                  <a:cs typeface="Consolas"/>
                  <a:sym typeface="Consolas"/>
                </a:rPr>
                <a:t>done</a:t>
              </a:r>
              <a:r>
                <a:rPr sz="1600">
                  <a:latin typeface="Consolas"/>
                  <a:ea typeface="Consolas"/>
                  <a:cs typeface="Consolas"/>
                  <a:sym typeface="Consolas"/>
                </a:rPr>
                <a:t> = </a:t>
              </a:r>
              <a:r>
                <a:rPr sz="1600">
                  <a:solidFill>
                    <a:srgbClr val="0000FF"/>
                  </a:solidFill>
                  <a:latin typeface="Consolas"/>
                  <a:ea typeface="Consolas"/>
                  <a:cs typeface="Consolas"/>
                  <a:sym typeface="Consolas"/>
                </a:rPr>
                <a:t>true</a:t>
              </a:r>
              <a:r>
                <a:rPr sz="1600">
                  <a:latin typeface="Consolas"/>
                  <a:ea typeface="Consolas"/>
                  <a:cs typeface="Consolas"/>
                  <a:sym typeface="Consolas"/>
                </a:rPr>
                <a:t>;</a:t>
              </a:r>
            </a:p>
            <a:p>
              <a:r>
                <a:rPr sz="1600">
                  <a:latin typeface="Consolas"/>
                  <a:ea typeface="Consolas"/>
                  <a:cs typeface="Consolas"/>
                  <a:sym typeface="Consolas"/>
                </a:rPr>
                <a:t>            </a:t>
              </a:r>
              <a:r>
                <a:rPr sz="1600">
                  <a:solidFill>
                    <a:srgbClr val="2B91AF"/>
                  </a:solidFill>
                  <a:latin typeface="Consolas"/>
                  <a:ea typeface="Consolas"/>
                  <a:cs typeface="Consolas"/>
                  <a:sym typeface="Consolas"/>
                </a:rPr>
                <a:t>Console</a:t>
              </a:r>
              <a:r>
                <a:rPr sz="1600">
                  <a:latin typeface="Consolas"/>
                  <a:ea typeface="Consolas"/>
                  <a:cs typeface="Consolas"/>
                  <a:sym typeface="Consolas"/>
                </a:rPr>
                <a:t>.WriteLine(</a:t>
              </a:r>
              <a:r>
                <a:rPr sz="1600">
                  <a:solidFill>
                    <a:srgbClr val="A31515"/>
                  </a:solidFill>
                  <a:latin typeface="Consolas"/>
                  <a:ea typeface="Consolas"/>
                  <a:cs typeface="Consolas"/>
                  <a:sym typeface="Consolas"/>
                </a:rPr>
                <a:t>"Done"</a:t>
              </a:r>
              <a:r>
                <a:rPr sz="1600">
                  <a:latin typeface="Consolas"/>
                  <a:ea typeface="Consolas"/>
                  <a:cs typeface="Consolas"/>
                  <a:sym typeface="Consolas"/>
                </a:rPr>
                <a:t>);</a:t>
              </a:r>
            </a:p>
            <a:p>
              <a:r>
                <a:rPr sz="1600">
                  <a:latin typeface="Consolas"/>
                  <a:ea typeface="Consolas"/>
                  <a:cs typeface="Consolas"/>
                  <a:sym typeface="Consolas"/>
                </a:rPr>
                <a:t>        }</a:t>
              </a:r>
            </a:p>
            <a:p>
              <a:r>
                <a:rPr sz="1600">
                  <a:latin typeface="Consolas"/>
                  <a:ea typeface="Consolas"/>
                  <a:cs typeface="Consolas"/>
                  <a:sym typeface="Consolas"/>
                </a:rPr>
                <a:t>    }</a:t>
              </a:r>
            </a:p>
            <a:p>
              <a:r>
                <a:rPr sz="1600">
                  <a:latin typeface="Consolas"/>
                  <a:ea typeface="Consolas"/>
                  <a:cs typeface="Consolas"/>
                  <a:sym typeface="Consolas"/>
                </a:rPr>
                <a:t>}</a:t>
              </a:r>
            </a:p>
          </p:txBody>
        </p:sp>
      </p:grpSp>
      <p:sp>
        <p:nvSpPr>
          <p:cNvPr id="247" name="Shape 247"/>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Обзор и ключевые понятия . Локальное и разделяемое состояние</a:t>
            </a:r>
          </a:p>
        </p:txBody>
      </p:sp>
      <p:grpSp>
        <p:nvGrpSpPr>
          <p:cNvPr id="250" name="Group 250"/>
          <p:cNvGrpSpPr/>
          <p:nvPr/>
        </p:nvGrpSpPr>
        <p:grpSpPr>
          <a:xfrm>
            <a:off x="229565" y="776407"/>
            <a:ext cx="9599270" cy="617814"/>
            <a:chOff x="0" y="0"/>
            <a:chExt cx="9599268" cy="617812"/>
          </a:xfrm>
        </p:grpSpPr>
        <p:sp>
          <p:nvSpPr>
            <p:cNvPr id="248" name="Shape 248"/>
            <p:cNvSpPr/>
            <p:nvPr/>
          </p:nvSpPr>
          <p:spPr>
            <a:xfrm>
              <a:off x="0" y="0"/>
              <a:ext cx="9599269" cy="617813"/>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lgn="just">
                <a:spcBef>
                  <a:spcPts val="1000"/>
                </a:spcBef>
              </a:pPr>
              <a:endParaRPr/>
            </a:p>
          </p:txBody>
        </p:sp>
        <p:sp>
          <p:nvSpPr>
            <p:cNvPr id="249" name="Shape 249"/>
            <p:cNvSpPr/>
            <p:nvPr/>
          </p:nvSpPr>
          <p:spPr>
            <a:xfrm>
              <a:off x="30158" y="120988"/>
              <a:ext cx="9538952" cy="3758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just">
                <a:spcBef>
                  <a:spcPts val="1000"/>
                </a:spcBef>
              </a:lvl1pPr>
            </a:lstStyle>
            <a:p>
              <a:r>
                <a:t>Для статических полей работает другой способ разделения данных между потоками</a:t>
              </a:r>
            </a:p>
          </p:txBody>
        </p:sp>
      </p:grpSp>
      <p:grpSp>
        <p:nvGrpSpPr>
          <p:cNvPr id="255" name="Group 255"/>
          <p:cNvGrpSpPr/>
          <p:nvPr/>
        </p:nvGrpSpPr>
        <p:grpSpPr>
          <a:xfrm>
            <a:off x="6474062" y="5041899"/>
            <a:ext cx="2333497" cy="1604160"/>
            <a:chOff x="-215900" y="-139700"/>
            <a:chExt cx="2333495" cy="1604158"/>
          </a:xfrm>
        </p:grpSpPr>
        <p:grpSp>
          <p:nvGrpSpPr>
            <p:cNvPr id="253" name="Group 253"/>
            <p:cNvGrpSpPr/>
            <p:nvPr/>
          </p:nvGrpSpPr>
          <p:grpSpPr>
            <a:xfrm>
              <a:off x="-215900" y="-139701"/>
              <a:ext cx="2333496" cy="1604160"/>
              <a:chOff x="0" y="0"/>
              <a:chExt cx="2333495" cy="1604158"/>
            </a:xfrm>
          </p:grpSpPr>
          <p:sp>
            <p:nvSpPr>
              <p:cNvPr id="252" name="Shape 252"/>
              <p:cNvSpPr/>
              <p:nvPr/>
            </p:nvSpPr>
            <p:spPr>
              <a:xfrm>
                <a:off x="215900" y="139700"/>
                <a:ext cx="1901696" cy="1045360"/>
              </a:xfrm>
              <a:prstGeom prst="roundRect">
                <a:avLst>
                  <a:gd name="adj" fmla="val 16714"/>
                </a:avLst>
              </a:prstGeom>
              <a:solidFill>
                <a:srgbClr val="FFFFFF"/>
              </a:solidFill>
              <a:ln>
                <a:noFill/>
              </a:ln>
              <a:effectLst/>
            </p:spPr>
            <p:txBody>
              <a:bodyPr wrap="square" lIns="45719" tIns="45719" rIns="45719" bIns="45719" numCol="1" anchor="ctr">
                <a:noAutofit/>
              </a:bodyPr>
              <a:lstStyle/>
              <a:p>
                <a:pPr algn="ctr">
                  <a:spcBef>
                    <a:spcPts val="1000"/>
                  </a:spcBef>
                </a:pPr>
                <a:endParaRPr/>
              </a:p>
            </p:txBody>
          </p:sp>
          <p:pic>
            <p:nvPicPr>
              <p:cNvPr id="251" name="Picture 250"/>
              <p:cNvPicPr>
                <a:picLocks/>
              </p:cNvPicPr>
              <p:nvPr/>
            </p:nvPicPr>
            <p:blipFill>
              <a:blip r:embed="rId2">
                <a:extLst/>
              </a:blip>
              <a:stretch>
                <a:fillRect/>
              </a:stretch>
            </p:blipFill>
            <p:spPr>
              <a:xfrm>
                <a:off x="0" y="0"/>
                <a:ext cx="2333496" cy="1604159"/>
              </a:xfrm>
              <a:prstGeom prst="rect">
                <a:avLst/>
              </a:prstGeom>
              <a:effectLst/>
            </p:spPr>
          </p:pic>
        </p:grpSp>
        <p:pic>
          <p:nvPicPr>
            <p:cNvPr id="254" name="image7.png"/>
            <p:cNvPicPr>
              <a:picLocks noChangeAspect="1"/>
            </p:cNvPicPr>
            <p:nvPr/>
          </p:nvPicPr>
          <p:blipFill>
            <a:blip r:embed="rId3">
              <a:extLst/>
            </a:blip>
            <a:stretch>
              <a:fillRect/>
            </a:stretch>
          </p:blipFill>
          <p:spPr>
            <a:xfrm>
              <a:off x="153975" y="212042"/>
              <a:ext cx="1593746" cy="642109"/>
            </a:xfrm>
            <a:prstGeom prst="rect">
              <a:avLst/>
            </a:prstGeom>
            <a:ln w="12700" cap="flat">
              <a:noFill/>
              <a:miter lim="400000"/>
            </a:ln>
            <a:effectLst/>
          </p:spPr>
        </p:pic>
      </p:grpSp>
      <p:pic>
        <p:nvPicPr>
          <p:cNvPr id="256" name="image4.tif" descr="arrow03"/>
          <p:cNvPicPr>
            <a:picLocks noChangeAspect="1"/>
          </p:cNvPicPr>
          <p:nvPr/>
        </p:nvPicPr>
        <p:blipFill>
          <a:blip r:embed="rId4">
            <a:extLst/>
          </a:blip>
          <a:stretch>
            <a:fillRect/>
          </a:stretch>
        </p:blipFill>
        <p:spPr>
          <a:xfrm rot="846436">
            <a:off x="4538697" y="5542909"/>
            <a:ext cx="1995837" cy="272700"/>
          </a:xfrm>
          <a:prstGeom prst="rect">
            <a:avLst/>
          </a:prstGeom>
          <a:ln w="12700">
            <a:miter lim="400000"/>
          </a:ln>
          <a:effectLst>
            <a:outerShdw blurRad="190500" dist="8455" dir="5400000" rotWithShape="0">
              <a:srgbClr val="000000"/>
            </a:outerShdw>
          </a:effectLst>
        </p:spPr>
      </p:pic>
      <p:grpSp>
        <p:nvGrpSpPr>
          <p:cNvPr id="259" name="Group 259"/>
          <p:cNvGrpSpPr/>
          <p:nvPr/>
        </p:nvGrpSpPr>
        <p:grpSpPr>
          <a:xfrm>
            <a:off x="6400448" y="1626155"/>
            <a:ext cx="3436621" cy="1488440"/>
            <a:chOff x="0" y="0"/>
            <a:chExt cx="3436620" cy="1488439"/>
          </a:xfrm>
        </p:grpSpPr>
        <p:sp>
          <p:nvSpPr>
            <p:cNvPr id="257" name="Shape 257"/>
            <p:cNvSpPr/>
            <p:nvPr/>
          </p:nvSpPr>
          <p:spPr>
            <a:xfrm>
              <a:off x="0" y="1269"/>
              <a:ext cx="3436621" cy="1485902"/>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lgn="just">
                <a:spcBef>
                  <a:spcPts val="1000"/>
                </a:spcBef>
              </a:pPr>
              <a:endParaRPr/>
            </a:p>
          </p:txBody>
        </p:sp>
        <p:sp>
          <p:nvSpPr>
            <p:cNvPr id="258" name="Shape 258"/>
            <p:cNvSpPr/>
            <p:nvPr/>
          </p:nvSpPr>
          <p:spPr>
            <a:xfrm>
              <a:off x="174205" y="0"/>
              <a:ext cx="3088211" cy="1488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spcBef>
                  <a:spcPts val="1000"/>
                </a:spcBef>
              </a:lvl1pPr>
            </a:lstStyle>
            <a:p>
              <a:r>
                <a:t>Фактически результат исполнения программы не определен: возможно (хотя и маловероятно), "Done" будет напечатано дважды</a:t>
              </a:r>
            </a:p>
          </p:txBody>
        </p:sp>
      </p:grpSp>
    </p:spTree>
    <p:extLst>
      <p:ext uri="{BB962C8B-B14F-4D97-AF65-F5344CB8AC3E}">
        <p14:creationId xmlns:p14="http://schemas.microsoft.com/office/powerpoint/2010/main" val="402903177"/>
      </p:ext>
    </p:extLst>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3" name="Group 263"/>
          <p:cNvGrpSpPr/>
          <p:nvPr/>
        </p:nvGrpSpPr>
        <p:grpSpPr>
          <a:xfrm>
            <a:off x="233909" y="800117"/>
            <a:ext cx="7757889" cy="5257766"/>
            <a:chOff x="0" y="581836"/>
            <a:chExt cx="7757887" cy="5257764"/>
          </a:xfrm>
        </p:grpSpPr>
        <p:sp>
          <p:nvSpPr>
            <p:cNvPr id="261" name="Shape 261"/>
            <p:cNvSpPr/>
            <p:nvPr/>
          </p:nvSpPr>
          <p:spPr>
            <a:xfrm>
              <a:off x="0" y="581836"/>
              <a:ext cx="7641141" cy="5257766"/>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defRPr sz="1600">
                  <a:latin typeface="Consolas"/>
                  <a:ea typeface="Consolas"/>
                  <a:cs typeface="Consolas"/>
                  <a:sym typeface="Consolas"/>
                </a:defRPr>
              </a:pPr>
              <a:endParaRPr/>
            </a:p>
          </p:txBody>
        </p:sp>
        <p:sp>
          <p:nvSpPr>
            <p:cNvPr id="262" name="Shape 262"/>
            <p:cNvSpPr/>
            <p:nvPr/>
          </p:nvSpPr>
          <p:spPr>
            <a:xfrm>
              <a:off x="116747" y="687676"/>
              <a:ext cx="7641141" cy="47013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r>
                <a:rPr sz="1600">
                  <a:solidFill>
                    <a:srgbClr val="0000FF"/>
                  </a:solidFill>
                  <a:latin typeface="Consolas"/>
                  <a:ea typeface="Consolas"/>
                  <a:cs typeface="Consolas"/>
                  <a:sym typeface="Consolas"/>
                </a:rPr>
                <a:t>class</a:t>
              </a:r>
              <a:r>
                <a:rPr sz="1600">
                  <a:latin typeface="Consolas"/>
                  <a:ea typeface="Consolas"/>
                  <a:cs typeface="Consolas"/>
                  <a:sym typeface="Consolas"/>
                </a:rPr>
                <a:t> </a:t>
              </a:r>
              <a:r>
                <a:rPr sz="1600">
                  <a:solidFill>
                    <a:srgbClr val="2B91AF"/>
                  </a:solidFill>
                  <a:latin typeface="Consolas"/>
                  <a:ea typeface="Consolas"/>
                  <a:cs typeface="Consolas"/>
                  <a:sym typeface="Consolas"/>
                </a:rPr>
                <a:t>ThreadTest</a:t>
              </a:r>
              <a:endParaRPr sz="1600">
                <a:latin typeface="Consolas"/>
                <a:ea typeface="Consolas"/>
                <a:cs typeface="Consolas"/>
                <a:sym typeface="Consolas"/>
              </a:endParaRPr>
            </a:p>
            <a:p>
              <a:r>
                <a:rPr sz="1600">
                  <a:latin typeface="Consolas"/>
                  <a:ea typeface="Consolas"/>
                  <a:cs typeface="Consolas"/>
                  <a:sym typeface="Consolas"/>
                </a:rPr>
                <a:t>{</a:t>
              </a:r>
            </a:p>
            <a:p>
              <a:r>
                <a:rPr sz="1600">
                  <a:latin typeface="Consolas"/>
                  <a:ea typeface="Consolas"/>
                  <a:cs typeface="Consolas"/>
                  <a:sym typeface="Consolas"/>
                </a:rPr>
                <a:t>    </a:t>
              </a:r>
              <a:r>
                <a:rPr sz="1600">
                  <a:solidFill>
                    <a:srgbClr val="0000FF"/>
                  </a:solidFill>
                  <a:latin typeface="Consolas"/>
                  <a:ea typeface="Consolas"/>
                  <a:cs typeface="Consolas"/>
                  <a:sym typeface="Consolas"/>
                </a:rPr>
                <a:t>private </a:t>
              </a:r>
              <a:r>
                <a:rPr sz="1600" b="1">
                  <a:solidFill>
                    <a:srgbClr val="0000FF"/>
                  </a:solidFill>
                  <a:latin typeface="Consolas"/>
                  <a:ea typeface="Consolas"/>
                  <a:cs typeface="Consolas"/>
                  <a:sym typeface="Consolas"/>
                </a:rPr>
                <a:t>static</a:t>
              </a:r>
              <a:r>
                <a:rPr sz="1600">
                  <a:latin typeface="Consolas"/>
                  <a:ea typeface="Consolas"/>
                  <a:cs typeface="Consolas"/>
                  <a:sym typeface="Consolas"/>
                </a:rPr>
                <a:t> </a:t>
              </a:r>
              <a:r>
                <a:rPr sz="1600">
                  <a:solidFill>
                    <a:srgbClr val="0000FF"/>
                  </a:solidFill>
                  <a:latin typeface="Consolas"/>
                  <a:ea typeface="Consolas"/>
                  <a:cs typeface="Consolas"/>
                  <a:sym typeface="Consolas"/>
                </a:rPr>
                <a:t>bool</a:t>
              </a:r>
              <a:r>
                <a:rPr sz="1600">
                  <a:latin typeface="Consolas"/>
                  <a:ea typeface="Consolas"/>
                  <a:cs typeface="Consolas"/>
                  <a:sym typeface="Consolas"/>
                </a:rPr>
                <a:t> done;</a:t>
              </a:r>
            </a:p>
            <a:p>
              <a:r>
                <a:rPr sz="1600">
                  <a:latin typeface="Consolas"/>
                  <a:ea typeface="Consolas"/>
                  <a:cs typeface="Consolas"/>
                  <a:sym typeface="Consolas"/>
                </a:rPr>
                <a:t>    </a:t>
              </a:r>
              <a:r>
                <a:rPr sz="1600">
                  <a:solidFill>
                    <a:srgbClr val="0000FF"/>
                  </a:solidFill>
                  <a:latin typeface="Consolas"/>
                  <a:ea typeface="Consolas"/>
                  <a:cs typeface="Consolas"/>
                  <a:sym typeface="Consolas"/>
                </a:rPr>
                <a:t>static</a:t>
              </a:r>
              <a:r>
                <a:rPr sz="1600">
                  <a:latin typeface="Consolas"/>
                  <a:ea typeface="Consolas"/>
                  <a:cs typeface="Consolas"/>
                  <a:sym typeface="Consolas"/>
                </a:rPr>
                <a:t> </a:t>
              </a:r>
              <a:r>
                <a:rPr sz="1600">
                  <a:solidFill>
                    <a:srgbClr val="0000FF"/>
                  </a:solidFill>
                  <a:latin typeface="Consolas"/>
                  <a:ea typeface="Consolas"/>
                  <a:cs typeface="Consolas"/>
                  <a:sym typeface="Consolas"/>
                </a:rPr>
                <a:t>void</a:t>
              </a:r>
              <a:r>
                <a:rPr sz="1600">
                  <a:latin typeface="Consolas"/>
                  <a:ea typeface="Consolas"/>
                  <a:cs typeface="Consolas"/>
                  <a:sym typeface="Consolas"/>
                </a:rPr>
                <a:t> Main(</a:t>
              </a:r>
              <a:r>
                <a:rPr sz="1600">
                  <a:solidFill>
                    <a:srgbClr val="0000FF"/>
                  </a:solidFill>
                  <a:latin typeface="Consolas"/>
                  <a:ea typeface="Consolas"/>
                  <a:cs typeface="Consolas"/>
                  <a:sym typeface="Consolas"/>
                </a:rPr>
                <a:t>string</a:t>
              </a:r>
              <a:r>
                <a:rPr sz="1600">
                  <a:latin typeface="Consolas"/>
                  <a:ea typeface="Consolas"/>
                  <a:cs typeface="Consolas"/>
                  <a:sym typeface="Consolas"/>
                </a:rPr>
                <a:t>[] args)</a:t>
              </a:r>
            </a:p>
            <a:p>
              <a:r>
                <a:rPr sz="1600">
                  <a:latin typeface="Consolas"/>
                  <a:ea typeface="Consolas"/>
                  <a:cs typeface="Consolas"/>
                  <a:sym typeface="Consolas"/>
                </a:rPr>
                <a:t>    {</a:t>
              </a:r>
            </a:p>
            <a:p>
              <a:r>
                <a:rPr sz="1600">
                  <a:latin typeface="Consolas"/>
                  <a:ea typeface="Consolas"/>
                  <a:cs typeface="Consolas"/>
                  <a:sym typeface="Consolas"/>
                </a:rPr>
                <a:t>       </a:t>
              </a:r>
              <a:r>
                <a:rPr sz="1600">
                  <a:solidFill>
                    <a:srgbClr val="2B91AF"/>
                  </a:solidFill>
                  <a:latin typeface="Consolas"/>
                  <a:ea typeface="Consolas"/>
                  <a:cs typeface="Consolas"/>
                  <a:sym typeface="Consolas"/>
                </a:rPr>
                <a:t>ThreadTest</a:t>
              </a:r>
              <a:r>
                <a:rPr sz="1600">
                  <a:latin typeface="Consolas"/>
                  <a:ea typeface="Consolas"/>
                  <a:cs typeface="Consolas"/>
                  <a:sym typeface="Consolas"/>
                </a:rPr>
                <a:t> tt = </a:t>
              </a:r>
              <a:r>
                <a:rPr sz="1600">
                  <a:solidFill>
                    <a:srgbClr val="0000FF"/>
                  </a:solidFill>
                  <a:latin typeface="Consolas"/>
                  <a:ea typeface="Consolas"/>
                  <a:cs typeface="Consolas"/>
                  <a:sym typeface="Consolas"/>
                </a:rPr>
                <a:t>new</a:t>
              </a:r>
              <a:r>
                <a:rPr sz="1600">
                  <a:latin typeface="Consolas"/>
                  <a:ea typeface="Consolas"/>
                  <a:cs typeface="Consolas"/>
                  <a:sym typeface="Consolas"/>
                </a:rPr>
                <a:t> </a:t>
              </a:r>
              <a:r>
                <a:rPr sz="1600">
                  <a:solidFill>
                    <a:srgbClr val="2B91AF"/>
                  </a:solidFill>
                  <a:latin typeface="Consolas"/>
                  <a:ea typeface="Consolas"/>
                  <a:cs typeface="Consolas"/>
                  <a:sym typeface="Consolas"/>
                </a:rPr>
                <a:t>ThreadTest</a:t>
              </a:r>
              <a:r>
                <a:rPr sz="1600">
                  <a:latin typeface="Consolas"/>
                  <a:ea typeface="Consolas"/>
                  <a:cs typeface="Consolas"/>
                  <a:sym typeface="Consolas"/>
                </a:rPr>
                <a:t>(); </a:t>
              </a:r>
            </a:p>
            <a:p>
              <a:r>
                <a:rPr sz="1600">
                  <a:latin typeface="Consolas"/>
                  <a:ea typeface="Consolas"/>
                  <a:cs typeface="Consolas"/>
                  <a:sym typeface="Consolas"/>
                </a:rPr>
                <a:t>       </a:t>
              </a:r>
              <a:r>
                <a:rPr sz="1600">
                  <a:solidFill>
                    <a:srgbClr val="0000FF"/>
                  </a:solidFill>
                  <a:latin typeface="Consolas"/>
                  <a:ea typeface="Consolas"/>
                  <a:cs typeface="Consolas"/>
                  <a:sym typeface="Consolas"/>
                </a:rPr>
                <a:t>new</a:t>
              </a:r>
              <a:r>
                <a:rPr sz="1600">
                  <a:latin typeface="Consolas"/>
                  <a:ea typeface="Consolas"/>
                  <a:cs typeface="Consolas"/>
                  <a:sym typeface="Consolas"/>
                </a:rPr>
                <a:t> </a:t>
              </a:r>
              <a:r>
                <a:rPr sz="1600">
                  <a:solidFill>
                    <a:srgbClr val="2B91AF"/>
                  </a:solidFill>
                  <a:latin typeface="Consolas"/>
                  <a:ea typeface="Consolas"/>
                  <a:cs typeface="Consolas"/>
                  <a:sym typeface="Consolas"/>
                </a:rPr>
                <a:t>Thread</a:t>
              </a:r>
              <a:r>
                <a:rPr sz="1600">
                  <a:latin typeface="Consolas"/>
                  <a:ea typeface="Consolas"/>
                  <a:cs typeface="Consolas"/>
                  <a:sym typeface="Consolas"/>
                </a:rPr>
                <a:t>(tt.Go).Start();</a:t>
              </a:r>
            </a:p>
            <a:p>
              <a:r>
                <a:rPr sz="1600">
                  <a:latin typeface="Consolas"/>
                  <a:ea typeface="Consolas"/>
                  <a:cs typeface="Consolas"/>
                  <a:sym typeface="Consolas"/>
                </a:rPr>
                <a:t>       tt.Go();</a:t>
              </a:r>
            </a:p>
            <a:p>
              <a:r>
                <a:rPr sz="1600">
                  <a:latin typeface="Consolas"/>
                  <a:ea typeface="Consolas"/>
                  <a:cs typeface="Consolas"/>
                  <a:sym typeface="Consolas"/>
                </a:rPr>
                <a:t>    }</a:t>
              </a:r>
            </a:p>
            <a:p>
              <a:endParaRPr sz="1600">
                <a:latin typeface="Consolas"/>
                <a:ea typeface="Consolas"/>
                <a:cs typeface="Consolas"/>
                <a:sym typeface="Consolas"/>
              </a:endParaRPr>
            </a:p>
            <a:p>
              <a:r>
                <a:rPr sz="1600">
                  <a:solidFill>
                    <a:srgbClr val="0000FF"/>
                  </a:solidFill>
                  <a:latin typeface="Consolas"/>
                  <a:ea typeface="Consolas"/>
                  <a:cs typeface="Consolas"/>
                  <a:sym typeface="Consolas"/>
                </a:rPr>
                <a:t>    private</a:t>
              </a:r>
              <a:r>
                <a:rPr sz="1600">
                  <a:latin typeface="Consolas"/>
                  <a:ea typeface="Consolas"/>
                  <a:cs typeface="Consolas"/>
                  <a:sym typeface="Consolas"/>
                </a:rPr>
                <a:t> </a:t>
              </a:r>
              <a:r>
                <a:rPr sz="1600">
                  <a:solidFill>
                    <a:srgbClr val="0000FF"/>
                  </a:solidFill>
                  <a:latin typeface="Consolas"/>
                  <a:ea typeface="Consolas"/>
                  <a:cs typeface="Consolas"/>
                  <a:sym typeface="Consolas"/>
                </a:rPr>
                <a:t>void</a:t>
              </a:r>
              <a:r>
                <a:rPr sz="1600">
                  <a:latin typeface="Consolas"/>
                  <a:ea typeface="Consolas"/>
                  <a:cs typeface="Consolas"/>
                  <a:sym typeface="Consolas"/>
                </a:rPr>
                <a:t> Go()</a:t>
              </a:r>
            </a:p>
            <a:p>
              <a:r>
                <a:rPr sz="1600">
                  <a:latin typeface="Consolas"/>
                  <a:ea typeface="Consolas"/>
                  <a:cs typeface="Consolas"/>
                  <a:sym typeface="Consolas"/>
                </a:rPr>
                <a:t>    {</a:t>
              </a:r>
            </a:p>
            <a:p>
              <a:r>
                <a:rPr sz="1600">
                  <a:solidFill>
                    <a:srgbClr val="0000FF"/>
                  </a:solidFill>
                  <a:latin typeface="Consolas"/>
                  <a:ea typeface="Consolas"/>
                  <a:cs typeface="Consolas"/>
                  <a:sym typeface="Consolas"/>
                </a:rPr>
                <a:t>        if</a:t>
              </a:r>
              <a:r>
                <a:rPr sz="1600">
                  <a:latin typeface="Consolas"/>
                  <a:ea typeface="Consolas"/>
                  <a:cs typeface="Consolas"/>
                  <a:sym typeface="Consolas"/>
                </a:rPr>
                <a:t> (!</a:t>
              </a:r>
              <a:r>
                <a:rPr sz="1600" b="1">
                  <a:latin typeface="Consolas"/>
                  <a:ea typeface="Consolas"/>
                  <a:cs typeface="Consolas"/>
                  <a:sym typeface="Consolas"/>
                </a:rPr>
                <a:t>done</a:t>
              </a:r>
              <a:r>
                <a:rPr sz="1600">
                  <a:latin typeface="Consolas"/>
                  <a:ea typeface="Consolas"/>
                  <a:cs typeface="Consolas"/>
                  <a:sym typeface="Consolas"/>
                </a:rPr>
                <a:t>)</a:t>
              </a:r>
            </a:p>
            <a:p>
              <a:r>
                <a:rPr sz="1600">
                  <a:latin typeface="Consolas"/>
                  <a:ea typeface="Consolas"/>
                  <a:cs typeface="Consolas"/>
                  <a:sym typeface="Consolas"/>
                </a:rPr>
                <a:t>        {</a:t>
              </a:r>
            </a:p>
            <a:p>
              <a:r>
                <a:rPr sz="1600">
                  <a:solidFill>
                    <a:srgbClr val="2B91AF"/>
                  </a:solidFill>
                  <a:latin typeface="Consolas"/>
                  <a:ea typeface="Consolas"/>
                  <a:cs typeface="Consolas"/>
                  <a:sym typeface="Consolas"/>
                </a:rPr>
                <a:t>            Console</a:t>
              </a:r>
              <a:r>
                <a:rPr sz="1600">
                  <a:latin typeface="Consolas"/>
                  <a:ea typeface="Consolas"/>
                  <a:cs typeface="Consolas"/>
                  <a:sym typeface="Consolas"/>
                </a:rPr>
                <a:t>.WriteLine(</a:t>
              </a:r>
              <a:r>
                <a:rPr sz="1600">
                  <a:solidFill>
                    <a:srgbClr val="A31515"/>
                  </a:solidFill>
                  <a:latin typeface="Consolas"/>
                  <a:ea typeface="Consolas"/>
                  <a:cs typeface="Consolas"/>
                  <a:sym typeface="Consolas"/>
                </a:rPr>
                <a:t>"Done"</a:t>
              </a:r>
              <a:r>
                <a:rPr sz="1600">
                  <a:latin typeface="Consolas"/>
                  <a:ea typeface="Consolas"/>
                  <a:cs typeface="Consolas"/>
                  <a:sym typeface="Consolas"/>
                </a:rPr>
                <a:t>);</a:t>
              </a:r>
            </a:p>
            <a:p>
              <a:r>
                <a:rPr sz="1600" b="1">
                  <a:latin typeface="Consolas"/>
                  <a:ea typeface="Consolas"/>
                  <a:cs typeface="Consolas"/>
                  <a:sym typeface="Consolas"/>
                </a:rPr>
                <a:t>            done</a:t>
              </a:r>
              <a:r>
                <a:rPr sz="1600">
                  <a:latin typeface="Consolas"/>
                  <a:ea typeface="Consolas"/>
                  <a:cs typeface="Consolas"/>
                  <a:sym typeface="Consolas"/>
                </a:rPr>
                <a:t> = </a:t>
              </a:r>
              <a:r>
                <a:rPr sz="1600">
                  <a:solidFill>
                    <a:srgbClr val="0000FF"/>
                  </a:solidFill>
                  <a:latin typeface="Consolas"/>
                  <a:ea typeface="Consolas"/>
                  <a:cs typeface="Consolas"/>
                  <a:sym typeface="Consolas"/>
                </a:rPr>
                <a:t>true</a:t>
              </a:r>
              <a:r>
                <a:rPr sz="1600">
                  <a:latin typeface="Consolas"/>
                  <a:ea typeface="Consolas"/>
                  <a:cs typeface="Consolas"/>
                  <a:sym typeface="Consolas"/>
                </a:rPr>
                <a:t>;</a:t>
              </a:r>
            </a:p>
            <a:p>
              <a:r>
                <a:rPr sz="1600">
                  <a:latin typeface="Consolas"/>
                  <a:ea typeface="Consolas"/>
                  <a:cs typeface="Consolas"/>
                  <a:sym typeface="Consolas"/>
                </a:rPr>
                <a:t>        }</a:t>
              </a:r>
            </a:p>
            <a:p>
              <a:r>
                <a:rPr sz="1600">
                  <a:latin typeface="Consolas"/>
                  <a:ea typeface="Consolas"/>
                  <a:cs typeface="Consolas"/>
                  <a:sym typeface="Consolas"/>
                </a:rPr>
                <a:t>    }</a:t>
              </a:r>
            </a:p>
            <a:p>
              <a:r>
                <a:rPr sz="1600">
                  <a:latin typeface="Consolas"/>
                  <a:ea typeface="Consolas"/>
                  <a:cs typeface="Consolas"/>
                  <a:sym typeface="Consolas"/>
                </a:rPr>
                <a:t>}</a:t>
              </a:r>
            </a:p>
          </p:txBody>
        </p:sp>
      </p:grpSp>
      <p:sp>
        <p:nvSpPr>
          <p:cNvPr id="264" name="Shape 264"/>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Обзор и ключевые понятия. Локальное и разделяемое состояние</a:t>
            </a:r>
          </a:p>
        </p:txBody>
      </p:sp>
      <p:grpSp>
        <p:nvGrpSpPr>
          <p:cNvPr id="267" name="Group 267"/>
          <p:cNvGrpSpPr/>
          <p:nvPr/>
        </p:nvGrpSpPr>
        <p:grpSpPr>
          <a:xfrm>
            <a:off x="6959755" y="1641106"/>
            <a:ext cx="2962579" cy="1488441"/>
            <a:chOff x="14407" y="0"/>
            <a:chExt cx="2962577" cy="1488439"/>
          </a:xfrm>
        </p:grpSpPr>
        <p:sp>
          <p:nvSpPr>
            <p:cNvPr id="265" name="Shape 265"/>
            <p:cNvSpPr/>
            <p:nvPr/>
          </p:nvSpPr>
          <p:spPr>
            <a:xfrm>
              <a:off x="14407" y="1269"/>
              <a:ext cx="2962579" cy="1485902"/>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lgn="just">
                <a:spcBef>
                  <a:spcPts val="1000"/>
                </a:spcBef>
              </a:pPr>
              <a:endParaRPr/>
            </a:p>
          </p:txBody>
        </p:sp>
        <p:sp>
          <p:nvSpPr>
            <p:cNvPr id="266" name="Shape 266"/>
            <p:cNvSpPr/>
            <p:nvPr/>
          </p:nvSpPr>
          <p:spPr>
            <a:xfrm>
              <a:off x="111762" y="0"/>
              <a:ext cx="2767868" cy="1488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spcBef>
                  <a:spcPts val="1000"/>
                </a:spcBef>
              </a:pPr>
              <a:r>
                <a:t>При изменении порядка вызовов в методе </a:t>
              </a:r>
              <a:r>
                <a:rPr b="1"/>
                <a:t>Go()</a:t>
              </a:r>
              <a:r>
                <a:t>, шансы увидеть “Done” напечатанным два раза повышаются радикально!</a:t>
              </a:r>
            </a:p>
          </p:txBody>
        </p:sp>
      </p:grpSp>
      <p:grpSp>
        <p:nvGrpSpPr>
          <p:cNvPr id="272" name="Group 272"/>
          <p:cNvGrpSpPr/>
          <p:nvPr/>
        </p:nvGrpSpPr>
        <p:grpSpPr>
          <a:xfrm>
            <a:off x="7138567" y="3540817"/>
            <a:ext cx="2604955" cy="1792303"/>
            <a:chOff x="-200796" y="-249053"/>
            <a:chExt cx="2604954" cy="1792301"/>
          </a:xfrm>
        </p:grpSpPr>
        <p:grpSp>
          <p:nvGrpSpPr>
            <p:cNvPr id="270" name="Group 270"/>
            <p:cNvGrpSpPr/>
            <p:nvPr/>
          </p:nvGrpSpPr>
          <p:grpSpPr>
            <a:xfrm>
              <a:off x="-200797" y="-249054"/>
              <a:ext cx="2604955" cy="1792303"/>
              <a:chOff x="0" y="0"/>
              <a:chExt cx="2604954" cy="1792301"/>
            </a:xfrm>
          </p:grpSpPr>
          <p:sp>
            <p:nvSpPr>
              <p:cNvPr id="269" name="Shape 269"/>
              <p:cNvSpPr/>
              <p:nvPr/>
            </p:nvSpPr>
            <p:spPr>
              <a:xfrm>
                <a:off x="215900" y="139700"/>
                <a:ext cx="2173155" cy="1233502"/>
              </a:xfrm>
              <a:prstGeom prst="roundRect">
                <a:avLst>
                  <a:gd name="adj" fmla="val 16667"/>
                </a:avLst>
              </a:prstGeom>
              <a:solidFill>
                <a:srgbClr val="FFFFFF"/>
              </a:solidFill>
              <a:ln>
                <a:noFill/>
              </a:ln>
              <a:effectLst/>
            </p:spPr>
            <p:txBody>
              <a:bodyPr wrap="square" lIns="45719" tIns="45719" rIns="45719" bIns="45719" numCol="1" anchor="ctr">
                <a:noAutofit/>
              </a:bodyPr>
              <a:lstStyle/>
              <a:p>
                <a:pPr algn="ctr">
                  <a:spcBef>
                    <a:spcPts val="1000"/>
                  </a:spcBef>
                </a:pPr>
                <a:endParaRPr/>
              </a:p>
            </p:txBody>
          </p:sp>
          <p:pic>
            <p:nvPicPr>
              <p:cNvPr id="268" name="Picture 267"/>
              <p:cNvPicPr>
                <a:picLocks/>
              </p:cNvPicPr>
              <p:nvPr/>
            </p:nvPicPr>
            <p:blipFill>
              <a:blip r:embed="rId2">
                <a:extLst/>
              </a:blip>
              <a:stretch>
                <a:fillRect/>
              </a:stretch>
            </p:blipFill>
            <p:spPr>
              <a:xfrm>
                <a:off x="0" y="0"/>
                <a:ext cx="2604955" cy="1792302"/>
              </a:xfrm>
              <a:prstGeom prst="rect">
                <a:avLst/>
              </a:prstGeom>
              <a:effectLst/>
            </p:spPr>
          </p:pic>
        </p:grpSp>
        <p:pic>
          <p:nvPicPr>
            <p:cNvPr id="271" name="image8.png"/>
            <p:cNvPicPr>
              <a:picLocks noChangeAspect="1"/>
            </p:cNvPicPr>
            <p:nvPr/>
          </p:nvPicPr>
          <p:blipFill>
            <a:blip r:embed="rId3">
              <a:extLst/>
            </a:blip>
            <a:stretch>
              <a:fillRect/>
            </a:stretch>
          </p:blipFill>
          <p:spPr>
            <a:xfrm>
              <a:off x="192131" y="189083"/>
              <a:ext cx="1405908" cy="929526"/>
            </a:xfrm>
            <a:prstGeom prst="rect">
              <a:avLst/>
            </a:prstGeom>
            <a:ln w="12700" cap="flat">
              <a:noFill/>
              <a:miter lim="400000"/>
            </a:ln>
            <a:effectLst/>
          </p:spPr>
        </p:pic>
      </p:grpSp>
      <p:pic>
        <p:nvPicPr>
          <p:cNvPr id="273" name="image4.tif" descr="arrow03"/>
          <p:cNvPicPr>
            <a:picLocks noChangeAspect="1"/>
          </p:cNvPicPr>
          <p:nvPr/>
        </p:nvPicPr>
        <p:blipFill>
          <a:blip r:embed="rId4">
            <a:extLst/>
          </a:blip>
          <a:stretch>
            <a:fillRect/>
          </a:stretch>
        </p:blipFill>
        <p:spPr>
          <a:xfrm>
            <a:off x="4965120" y="4375287"/>
            <a:ext cx="1995837" cy="272700"/>
          </a:xfrm>
          <a:prstGeom prst="rect">
            <a:avLst/>
          </a:prstGeom>
          <a:ln w="12700">
            <a:miter lim="400000"/>
          </a:ln>
          <a:effectLst>
            <a:outerShdw blurRad="190500" dist="8455" dir="5400000" rotWithShape="0">
              <a:srgbClr val="000000"/>
            </a:outerShdw>
          </a:effectLst>
        </p:spPr>
      </p:pic>
      <p:grpSp>
        <p:nvGrpSpPr>
          <p:cNvPr id="276" name="Group 276"/>
          <p:cNvGrpSpPr/>
          <p:nvPr/>
        </p:nvGrpSpPr>
        <p:grpSpPr>
          <a:xfrm>
            <a:off x="5151761" y="749889"/>
            <a:ext cx="4728531" cy="685801"/>
            <a:chOff x="0" y="0"/>
            <a:chExt cx="4728529" cy="685800"/>
          </a:xfrm>
        </p:grpSpPr>
        <p:sp>
          <p:nvSpPr>
            <p:cNvPr id="274" name="Shape 274"/>
            <p:cNvSpPr/>
            <p:nvPr/>
          </p:nvSpPr>
          <p:spPr>
            <a:xfrm>
              <a:off x="0" y="0"/>
              <a:ext cx="4728530" cy="6858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lgn="ctr">
                <a:spcBef>
                  <a:spcPts val="1000"/>
                </a:spcBef>
              </a:pPr>
              <a:endParaRPr/>
            </a:p>
          </p:txBody>
        </p:sp>
        <p:sp>
          <p:nvSpPr>
            <p:cNvPr id="275" name="Shape 275"/>
            <p:cNvSpPr/>
            <p:nvPr/>
          </p:nvSpPr>
          <p:spPr>
            <a:xfrm>
              <a:off x="33478" y="157480"/>
              <a:ext cx="4661574" cy="370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spcBef>
                  <a:spcPts val="1000"/>
                </a:spcBef>
              </a:lvl1pPr>
            </a:lstStyle>
            <a:p>
              <a:r>
                <a:t>Отсутствие потоковой безопасности</a:t>
              </a:r>
            </a:p>
          </p:txBody>
        </p:sp>
      </p:grpSp>
      <p:grpSp>
        <p:nvGrpSpPr>
          <p:cNvPr id="279" name="Group 279"/>
          <p:cNvGrpSpPr/>
          <p:nvPr/>
        </p:nvGrpSpPr>
        <p:grpSpPr>
          <a:xfrm>
            <a:off x="228907" y="5893727"/>
            <a:ext cx="9600586" cy="696040"/>
            <a:chOff x="0" y="0"/>
            <a:chExt cx="9600585" cy="696038"/>
          </a:xfrm>
        </p:grpSpPr>
        <p:sp>
          <p:nvSpPr>
            <p:cNvPr id="277" name="Shape 277"/>
            <p:cNvSpPr/>
            <p:nvPr/>
          </p:nvSpPr>
          <p:spPr>
            <a:xfrm>
              <a:off x="0" y="0"/>
              <a:ext cx="9600586" cy="696039"/>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lgn="just">
                <a:spcBef>
                  <a:spcPts val="1000"/>
                </a:spcBef>
              </a:pPr>
              <a:endParaRPr/>
            </a:p>
          </p:txBody>
        </p:sp>
        <p:sp>
          <p:nvSpPr>
            <p:cNvPr id="278" name="Shape 278"/>
            <p:cNvSpPr/>
            <p:nvPr/>
          </p:nvSpPr>
          <p:spPr>
            <a:xfrm>
              <a:off x="33977" y="18045"/>
              <a:ext cx="9532631" cy="659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just">
                <a:spcBef>
                  <a:spcPts val="1000"/>
                </a:spcBef>
              </a:lvl1pPr>
            </a:lstStyle>
            <a:p>
              <a:r>
                <a:t>Разделяемое записываемое состояние может привести к разновидности не систематичных ошибок, характерных для многопоточности</a:t>
              </a:r>
            </a:p>
          </p:txBody>
        </p:sp>
      </p:grpSp>
    </p:spTree>
    <p:extLst>
      <p:ext uri="{BB962C8B-B14F-4D97-AF65-F5344CB8AC3E}">
        <p14:creationId xmlns:p14="http://schemas.microsoft.com/office/powerpoint/2010/main" val="1329202900"/>
      </p:ext>
    </p:extLst>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3" name="Group 283"/>
          <p:cNvGrpSpPr/>
          <p:nvPr/>
        </p:nvGrpSpPr>
        <p:grpSpPr>
          <a:xfrm>
            <a:off x="165762" y="1127839"/>
            <a:ext cx="9743345" cy="5723350"/>
            <a:chOff x="0" y="360189"/>
            <a:chExt cx="9743344" cy="5723348"/>
          </a:xfrm>
        </p:grpSpPr>
        <p:sp>
          <p:nvSpPr>
            <p:cNvPr id="281" name="Shape 281"/>
            <p:cNvSpPr/>
            <p:nvPr/>
          </p:nvSpPr>
          <p:spPr>
            <a:xfrm>
              <a:off x="0" y="709546"/>
              <a:ext cx="9599269" cy="5298865"/>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defRPr sz="1600">
                  <a:latin typeface="Consolas"/>
                  <a:ea typeface="Consolas"/>
                  <a:cs typeface="Consolas"/>
                  <a:sym typeface="Consolas"/>
                </a:defRPr>
              </a:pPr>
              <a:endParaRPr/>
            </a:p>
          </p:txBody>
        </p:sp>
        <p:sp>
          <p:nvSpPr>
            <p:cNvPr id="282" name="Shape 282"/>
            <p:cNvSpPr/>
            <p:nvPr/>
          </p:nvSpPr>
          <p:spPr>
            <a:xfrm>
              <a:off x="144075" y="360189"/>
              <a:ext cx="9599269" cy="57233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r>
                <a:rPr sz="1600">
                  <a:solidFill>
                    <a:srgbClr val="0000FF"/>
                  </a:solidFill>
                  <a:latin typeface="Consolas"/>
                  <a:ea typeface="Consolas"/>
                  <a:cs typeface="Consolas"/>
                  <a:sym typeface="Consolas"/>
                </a:rPr>
                <a:t>class</a:t>
              </a:r>
              <a:r>
                <a:rPr sz="1600">
                  <a:latin typeface="Consolas"/>
                  <a:ea typeface="Consolas"/>
                  <a:cs typeface="Consolas"/>
                  <a:sym typeface="Consolas"/>
                </a:rPr>
                <a:t> </a:t>
              </a:r>
              <a:r>
                <a:rPr sz="1600">
                  <a:solidFill>
                    <a:srgbClr val="2B91AF"/>
                  </a:solidFill>
                  <a:latin typeface="Consolas"/>
                  <a:ea typeface="Consolas"/>
                  <a:cs typeface="Consolas"/>
                  <a:sym typeface="Consolas"/>
                </a:rPr>
                <a:t>ThreadSafe</a:t>
              </a:r>
              <a:endParaRPr sz="1600">
                <a:latin typeface="Consolas"/>
                <a:ea typeface="Consolas"/>
                <a:cs typeface="Consolas"/>
                <a:sym typeface="Consolas"/>
              </a:endParaRPr>
            </a:p>
            <a:p>
              <a:r>
                <a:rPr sz="1600">
                  <a:latin typeface="Consolas"/>
                  <a:ea typeface="Consolas"/>
                  <a:cs typeface="Consolas"/>
                  <a:sym typeface="Consolas"/>
                </a:rPr>
                <a:t>{</a:t>
              </a:r>
            </a:p>
            <a:p>
              <a:r>
                <a:rPr sz="1600">
                  <a:solidFill>
                    <a:srgbClr val="0000FF"/>
                  </a:solidFill>
                  <a:latin typeface="Consolas"/>
                  <a:ea typeface="Consolas"/>
                  <a:cs typeface="Consolas"/>
                  <a:sym typeface="Consolas"/>
                </a:rPr>
                <a:t>    static</a:t>
              </a:r>
              <a:r>
                <a:rPr sz="1600">
                  <a:latin typeface="Consolas"/>
                  <a:ea typeface="Consolas"/>
                  <a:cs typeface="Consolas"/>
                  <a:sym typeface="Consolas"/>
                </a:rPr>
                <a:t> </a:t>
              </a:r>
              <a:r>
                <a:rPr sz="1600">
                  <a:solidFill>
                    <a:srgbClr val="0000FF"/>
                  </a:solidFill>
                  <a:latin typeface="Consolas"/>
                  <a:ea typeface="Consolas"/>
                  <a:cs typeface="Consolas"/>
                  <a:sym typeface="Consolas"/>
                </a:rPr>
                <a:t>bool</a:t>
              </a:r>
              <a:r>
                <a:rPr sz="1600">
                  <a:latin typeface="Consolas"/>
                  <a:ea typeface="Consolas"/>
                  <a:cs typeface="Consolas"/>
                  <a:sym typeface="Consolas"/>
                </a:rPr>
                <a:t> done;</a:t>
              </a:r>
            </a:p>
            <a:p>
              <a:r>
                <a:rPr sz="1600">
                  <a:latin typeface="Consolas"/>
                  <a:ea typeface="Consolas"/>
                  <a:cs typeface="Consolas"/>
                  <a:sym typeface="Consolas"/>
                </a:rPr>
                <a:t>    </a:t>
              </a:r>
              <a:r>
                <a:rPr sz="1600" b="1">
                  <a:solidFill>
                    <a:srgbClr val="0000FF"/>
                  </a:solidFill>
                  <a:latin typeface="Consolas"/>
                  <a:ea typeface="Consolas"/>
                  <a:cs typeface="Consolas"/>
                  <a:sym typeface="Consolas"/>
                </a:rPr>
                <a:t>static</a:t>
              </a:r>
              <a:r>
                <a:rPr sz="1600" b="1">
                  <a:latin typeface="Consolas"/>
                  <a:ea typeface="Consolas"/>
                  <a:cs typeface="Consolas"/>
                  <a:sym typeface="Consolas"/>
                </a:rPr>
                <a:t> </a:t>
              </a:r>
              <a:r>
                <a:rPr sz="1600" b="1">
                  <a:solidFill>
                    <a:srgbClr val="0000FF"/>
                  </a:solidFill>
                  <a:latin typeface="Consolas"/>
                  <a:ea typeface="Consolas"/>
                  <a:cs typeface="Consolas"/>
                  <a:sym typeface="Consolas"/>
                </a:rPr>
                <a:t>object</a:t>
              </a:r>
              <a:r>
                <a:rPr sz="1600" b="1">
                  <a:latin typeface="Consolas"/>
                  <a:ea typeface="Consolas"/>
                  <a:cs typeface="Consolas"/>
                  <a:sym typeface="Consolas"/>
                </a:rPr>
                <a:t> locker = </a:t>
              </a:r>
              <a:r>
                <a:rPr sz="1600" b="1">
                  <a:solidFill>
                    <a:srgbClr val="0000FF"/>
                  </a:solidFill>
                  <a:latin typeface="Consolas"/>
                  <a:ea typeface="Consolas"/>
                  <a:cs typeface="Consolas"/>
                  <a:sym typeface="Consolas"/>
                </a:rPr>
                <a:t>new</a:t>
              </a:r>
              <a:r>
                <a:rPr sz="1600" b="1">
                  <a:latin typeface="Consolas"/>
                  <a:ea typeface="Consolas"/>
                  <a:cs typeface="Consolas"/>
                  <a:sym typeface="Consolas"/>
                </a:rPr>
                <a:t> </a:t>
              </a:r>
              <a:r>
                <a:rPr sz="1600" b="1">
                  <a:solidFill>
                    <a:srgbClr val="0000FF"/>
                  </a:solidFill>
                  <a:latin typeface="Consolas"/>
                  <a:ea typeface="Consolas"/>
                  <a:cs typeface="Consolas"/>
                  <a:sym typeface="Consolas"/>
                </a:rPr>
                <a:t>object</a:t>
              </a:r>
              <a:r>
                <a:rPr sz="1600" b="1">
                  <a:latin typeface="Consolas"/>
                  <a:ea typeface="Consolas"/>
                  <a:cs typeface="Consolas"/>
                  <a:sym typeface="Consolas"/>
                </a:rPr>
                <a:t>();</a:t>
              </a:r>
            </a:p>
            <a:p>
              <a:r>
                <a:rPr sz="1600">
                  <a:latin typeface="Consolas"/>
                  <a:ea typeface="Consolas"/>
                  <a:cs typeface="Consolas"/>
                  <a:sym typeface="Consolas"/>
                </a:rPr>
                <a:t>    </a:t>
              </a:r>
              <a:r>
                <a:rPr sz="1600">
                  <a:solidFill>
                    <a:srgbClr val="0000FF"/>
                  </a:solidFill>
                  <a:latin typeface="Consolas"/>
                  <a:ea typeface="Consolas"/>
                  <a:cs typeface="Consolas"/>
                  <a:sym typeface="Consolas"/>
                </a:rPr>
                <a:t>static</a:t>
              </a:r>
              <a:r>
                <a:rPr sz="1600">
                  <a:latin typeface="Consolas"/>
                  <a:ea typeface="Consolas"/>
                  <a:cs typeface="Consolas"/>
                  <a:sym typeface="Consolas"/>
                </a:rPr>
                <a:t> </a:t>
              </a:r>
              <a:r>
                <a:rPr sz="1600">
                  <a:solidFill>
                    <a:srgbClr val="0000FF"/>
                  </a:solidFill>
                  <a:latin typeface="Consolas"/>
                  <a:ea typeface="Consolas"/>
                  <a:cs typeface="Consolas"/>
                  <a:sym typeface="Consolas"/>
                </a:rPr>
                <a:t>void</a:t>
              </a:r>
              <a:r>
                <a:rPr sz="1600">
                  <a:latin typeface="Consolas"/>
                  <a:ea typeface="Consolas"/>
                  <a:cs typeface="Consolas"/>
                  <a:sym typeface="Consolas"/>
                </a:rPr>
                <a:t> Main()</a:t>
              </a:r>
            </a:p>
            <a:p>
              <a:r>
                <a:rPr sz="1600">
                  <a:latin typeface="Consolas"/>
                  <a:ea typeface="Consolas"/>
                  <a:cs typeface="Consolas"/>
                  <a:sym typeface="Consolas"/>
                </a:rPr>
                <a:t>    {</a:t>
              </a:r>
            </a:p>
            <a:p>
              <a:r>
                <a:rPr sz="1600">
                  <a:latin typeface="Consolas"/>
                  <a:ea typeface="Consolas"/>
                  <a:cs typeface="Consolas"/>
                  <a:sym typeface="Consolas"/>
                </a:rPr>
                <a:t>       </a:t>
              </a:r>
              <a:r>
                <a:rPr sz="1600">
                  <a:solidFill>
                    <a:srgbClr val="0000FF"/>
                  </a:solidFill>
                  <a:latin typeface="Consolas"/>
                  <a:ea typeface="Consolas"/>
                  <a:cs typeface="Consolas"/>
                  <a:sym typeface="Consolas"/>
                </a:rPr>
                <a:t>new</a:t>
              </a:r>
              <a:r>
                <a:rPr sz="1600">
                  <a:latin typeface="Consolas"/>
                  <a:ea typeface="Consolas"/>
                  <a:cs typeface="Consolas"/>
                  <a:sym typeface="Consolas"/>
                </a:rPr>
                <a:t> </a:t>
              </a:r>
              <a:r>
                <a:rPr sz="1600">
                  <a:solidFill>
                    <a:srgbClr val="2B91AF"/>
                  </a:solidFill>
                  <a:latin typeface="Consolas"/>
                  <a:ea typeface="Consolas"/>
                  <a:cs typeface="Consolas"/>
                  <a:sym typeface="Consolas"/>
                </a:rPr>
                <a:t>Thread</a:t>
              </a:r>
              <a:r>
                <a:rPr sz="1600">
                  <a:latin typeface="Consolas"/>
                  <a:ea typeface="Consolas"/>
                  <a:cs typeface="Consolas"/>
                  <a:sym typeface="Consolas"/>
                </a:rPr>
                <a:t>(Go).Start();</a:t>
              </a:r>
            </a:p>
            <a:p>
              <a:r>
                <a:rPr sz="1600">
                  <a:latin typeface="Consolas"/>
                  <a:ea typeface="Consolas"/>
                  <a:cs typeface="Consolas"/>
                  <a:sym typeface="Consolas"/>
                </a:rPr>
                <a:t>       Go();</a:t>
              </a:r>
            </a:p>
            <a:p>
              <a:r>
                <a:rPr sz="1600">
                  <a:latin typeface="Consolas"/>
                  <a:ea typeface="Consolas"/>
                  <a:cs typeface="Consolas"/>
                  <a:sym typeface="Consolas"/>
                </a:rPr>
                <a:t>    }</a:t>
              </a:r>
            </a:p>
            <a:p>
              <a:r>
                <a:rPr sz="1600">
                  <a:latin typeface="Consolas"/>
                  <a:ea typeface="Consolas"/>
                  <a:cs typeface="Consolas"/>
                  <a:sym typeface="Consolas"/>
                </a:rPr>
                <a:t>    </a:t>
              </a:r>
              <a:r>
                <a:rPr sz="1600">
                  <a:solidFill>
                    <a:srgbClr val="0000FF"/>
                  </a:solidFill>
                  <a:latin typeface="Consolas"/>
                  <a:ea typeface="Consolas"/>
                  <a:cs typeface="Consolas"/>
                  <a:sym typeface="Consolas"/>
                </a:rPr>
                <a:t>static</a:t>
              </a:r>
              <a:r>
                <a:rPr sz="1600">
                  <a:latin typeface="Consolas"/>
                  <a:ea typeface="Consolas"/>
                  <a:cs typeface="Consolas"/>
                  <a:sym typeface="Consolas"/>
                </a:rPr>
                <a:t> </a:t>
              </a:r>
              <a:r>
                <a:rPr sz="1600">
                  <a:solidFill>
                    <a:srgbClr val="0000FF"/>
                  </a:solidFill>
                  <a:latin typeface="Consolas"/>
                  <a:ea typeface="Consolas"/>
                  <a:cs typeface="Consolas"/>
                  <a:sym typeface="Consolas"/>
                </a:rPr>
                <a:t>void</a:t>
              </a:r>
              <a:r>
                <a:rPr sz="1600">
                  <a:latin typeface="Consolas"/>
                  <a:ea typeface="Consolas"/>
                  <a:cs typeface="Consolas"/>
                  <a:sym typeface="Consolas"/>
                </a:rPr>
                <a:t> Go()</a:t>
              </a:r>
            </a:p>
            <a:p>
              <a:r>
                <a:rPr sz="1600">
                  <a:latin typeface="Consolas"/>
                  <a:ea typeface="Consolas"/>
                  <a:cs typeface="Consolas"/>
                  <a:sym typeface="Consolas"/>
                </a:rPr>
                <a:t>    {</a:t>
              </a:r>
            </a:p>
            <a:p>
              <a:r>
                <a:rPr sz="1600">
                  <a:solidFill>
                    <a:srgbClr val="0000FF"/>
                  </a:solidFill>
                  <a:latin typeface="Consolas"/>
                  <a:ea typeface="Consolas"/>
                  <a:cs typeface="Consolas"/>
                  <a:sym typeface="Consolas"/>
                </a:rPr>
                <a:t>        lock</a:t>
              </a:r>
              <a:r>
                <a:rPr sz="1600">
                  <a:latin typeface="Consolas"/>
                  <a:ea typeface="Consolas"/>
                  <a:cs typeface="Consolas"/>
                  <a:sym typeface="Consolas"/>
                </a:rPr>
                <a:t> (</a:t>
              </a:r>
              <a:r>
                <a:rPr sz="1600" b="1">
                  <a:latin typeface="Consolas"/>
                  <a:ea typeface="Consolas"/>
                  <a:cs typeface="Consolas"/>
                  <a:sym typeface="Consolas"/>
                </a:rPr>
                <a:t>locker</a:t>
              </a:r>
              <a:r>
                <a:rPr sz="1600">
                  <a:latin typeface="Consolas"/>
                  <a:ea typeface="Consolas"/>
                  <a:cs typeface="Consolas"/>
                  <a:sym typeface="Consolas"/>
                </a:rPr>
                <a:t>)</a:t>
              </a:r>
            </a:p>
            <a:p>
              <a:r>
                <a:rPr sz="1600">
                  <a:latin typeface="Consolas"/>
                  <a:ea typeface="Consolas"/>
                  <a:cs typeface="Consolas"/>
                  <a:sym typeface="Consolas"/>
                </a:rPr>
                <a:t>        {</a:t>
              </a:r>
            </a:p>
            <a:p>
              <a:r>
                <a:rPr sz="1600">
                  <a:latin typeface="Consolas"/>
                  <a:ea typeface="Consolas"/>
                  <a:cs typeface="Consolas"/>
                  <a:sym typeface="Consolas"/>
                </a:rPr>
                <a:t>           </a:t>
              </a:r>
              <a:r>
                <a:rPr sz="1600">
                  <a:solidFill>
                    <a:srgbClr val="0000FF"/>
                  </a:solidFill>
                  <a:latin typeface="Consolas"/>
                  <a:ea typeface="Consolas"/>
                  <a:cs typeface="Consolas"/>
                  <a:sym typeface="Consolas"/>
                </a:rPr>
                <a:t>if</a:t>
              </a:r>
              <a:r>
                <a:rPr sz="1600">
                  <a:latin typeface="Consolas"/>
                  <a:ea typeface="Consolas"/>
                  <a:cs typeface="Consolas"/>
                  <a:sym typeface="Consolas"/>
                </a:rPr>
                <a:t> (!done)</a:t>
              </a:r>
            </a:p>
            <a:p>
              <a:r>
                <a:rPr sz="1600">
                  <a:latin typeface="Consolas"/>
                  <a:ea typeface="Consolas"/>
                  <a:cs typeface="Consolas"/>
                  <a:sym typeface="Consolas"/>
                </a:rPr>
                <a:t>           {</a:t>
              </a:r>
            </a:p>
            <a:p>
              <a:r>
                <a:rPr sz="1600" b="1">
                  <a:latin typeface="Consolas"/>
                  <a:ea typeface="Consolas"/>
                  <a:cs typeface="Consolas"/>
                  <a:sym typeface="Consolas"/>
                </a:rPr>
                <a:t>               </a:t>
              </a:r>
              <a:r>
                <a:rPr sz="1600" b="1">
                  <a:solidFill>
                    <a:srgbClr val="2B91AF"/>
                  </a:solidFill>
                  <a:latin typeface="Consolas"/>
                  <a:ea typeface="Consolas"/>
                  <a:cs typeface="Consolas"/>
                  <a:sym typeface="Consolas"/>
                </a:rPr>
                <a:t>Console</a:t>
              </a:r>
              <a:r>
                <a:rPr sz="1600" b="1">
                  <a:latin typeface="Consolas"/>
                  <a:ea typeface="Consolas"/>
                  <a:cs typeface="Consolas"/>
                  <a:sym typeface="Consolas"/>
                </a:rPr>
                <a:t>.WriteLine(</a:t>
              </a:r>
              <a:r>
                <a:rPr sz="1600" b="1">
                  <a:solidFill>
                    <a:srgbClr val="A31515"/>
                  </a:solidFill>
                  <a:latin typeface="Consolas"/>
                  <a:ea typeface="Consolas"/>
                  <a:cs typeface="Consolas"/>
                  <a:sym typeface="Consolas"/>
                </a:rPr>
                <a:t>"Done"</a:t>
              </a:r>
              <a:r>
                <a:rPr sz="1600" b="1">
                  <a:latin typeface="Consolas"/>
                  <a:ea typeface="Consolas"/>
                  <a:cs typeface="Consolas"/>
                  <a:sym typeface="Consolas"/>
                </a:rPr>
                <a:t>);</a:t>
              </a:r>
            </a:p>
            <a:p>
              <a:r>
                <a:rPr sz="1600" b="1">
                  <a:latin typeface="Consolas"/>
                  <a:ea typeface="Consolas"/>
                  <a:cs typeface="Consolas"/>
                  <a:sym typeface="Consolas"/>
                </a:rPr>
                <a:t>               done = </a:t>
              </a:r>
              <a:r>
                <a:rPr sz="1600" b="1">
                  <a:solidFill>
                    <a:srgbClr val="0000FF"/>
                  </a:solidFill>
                  <a:latin typeface="Consolas"/>
                  <a:ea typeface="Consolas"/>
                  <a:cs typeface="Consolas"/>
                  <a:sym typeface="Consolas"/>
                </a:rPr>
                <a:t>true</a:t>
              </a:r>
              <a:r>
                <a:rPr sz="1600" b="1">
                  <a:latin typeface="Consolas"/>
                  <a:ea typeface="Consolas"/>
                  <a:cs typeface="Consolas"/>
                  <a:sym typeface="Consolas"/>
                </a:rPr>
                <a:t>;</a:t>
              </a:r>
            </a:p>
            <a:p>
              <a:r>
                <a:rPr sz="1600">
                  <a:latin typeface="Consolas"/>
                  <a:ea typeface="Consolas"/>
                  <a:cs typeface="Consolas"/>
                  <a:sym typeface="Consolas"/>
                </a:rPr>
                <a:t>           }</a:t>
              </a:r>
            </a:p>
            <a:p>
              <a:r>
                <a:rPr sz="1600">
                  <a:latin typeface="Consolas"/>
                  <a:ea typeface="Consolas"/>
                  <a:cs typeface="Consolas"/>
                  <a:sym typeface="Consolas"/>
                </a:rPr>
                <a:t>    }</a:t>
              </a:r>
            </a:p>
            <a:p>
              <a:r>
                <a:rPr sz="1600">
                  <a:latin typeface="Consolas"/>
                  <a:ea typeface="Consolas"/>
                  <a:cs typeface="Consolas"/>
                  <a:sym typeface="Consolas"/>
                </a:rPr>
                <a:t>}</a:t>
              </a:r>
            </a:p>
          </p:txBody>
        </p:sp>
      </p:grpSp>
      <p:sp>
        <p:nvSpPr>
          <p:cNvPr id="284" name="Shape 284"/>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Обзор и ключевые понятия. Блокировка и безопасность потоков</a:t>
            </a:r>
          </a:p>
        </p:txBody>
      </p:sp>
      <p:grpSp>
        <p:nvGrpSpPr>
          <p:cNvPr id="287" name="Group 287"/>
          <p:cNvGrpSpPr/>
          <p:nvPr/>
        </p:nvGrpSpPr>
        <p:grpSpPr>
          <a:xfrm>
            <a:off x="229565" y="609601"/>
            <a:ext cx="9599270" cy="772267"/>
            <a:chOff x="0" y="0"/>
            <a:chExt cx="9599268" cy="772265"/>
          </a:xfrm>
        </p:grpSpPr>
        <p:sp>
          <p:nvSpPr>
            <p:cNvPr id="285" name="Shape 285"/>
            <p:cNvSpPr/>
            <p:nvPr/>
          </p:nvSpPr>
          <p:spPr>
            <a:xfrm>
              <a:off x="0" y="0"/>
              <a:ext cx="9599269" cy="772266"/>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lgn="just">
                <a:spcBef>
                  <a:spcPts val="1000"/>
                </a:spcBef>
              </a:pPr>
              <a:endParaRPr/>
            </a:p>
          </p:txBody>
        </p:sp>
        <p:sp>
          <p:nvSpPr>
            <p:cNvPr id="286" name="Shape 286"/>
            <p:cNvSpPr/>
            <p:nvPr/>
          </p:nvSpPr>
          <p:spPr>
            <a:xfrm>
              <a:off x="37698" y="56632"/>
              <a:ext cx="9523872" cy="659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pPr algn="just">
                <a:spcBef>
                  <a:spcPts val="1000"/>
                </a:spcBef>
              </a:pPr>
              <a:r>
                <a:t>Получение </a:t>
              </a:r>
              <a:r>
                <a:rPr b="1" i="1"/>
                <a:t>эксклюзивной  блокировки </a:t>
              </a:r>
              <a:r>
                <a:t>(exclusive lock) на время чтения и записи разделяемых полей в C# обеспечивается при помощи оператора </a:t>
              </a:r>
              <a:r>
                <a:rPr b="1"/>
                <a:t>lock</a:t>
              </a:r>
            </a:p>
          </p:txBody>
        </p:sp>
      </p:grpSp>
      <p:grpSp>
        <p:nvGrpSpPr>
          <p:cNvPr id="292" name="Group 292"/>
          <p:cNvGrpSpPr/>
          <p:nvPr/>
        </p:nvGrpSpPr>
        <p:grpSpPr>
          <a:xfrm>
            <a:off x="4571293" y="5804985"/>
            <a:ext cx="1789120" cy="1162774"/>
            <a:chOff x="-215900" y="-139699"/>
            <a:chExt cx="1789118" cy="1162773"/>
          </a:xfrm>
        </p:grpSpPr>
        <p:grpSp>
          <p:nvGrpSpPr>
            <p:cNvPr id="290" name="Group 290"/>
            <p:cNvGrpSpPr/>
            <p:nvPr/>
          </p:nvGrpSpPr>
          <p:grpSpPr>
            <a:xfrm>
              <a:off x="-215900" y="-139700"/>
              <a:ext cx="1789119" cy="1162774"/>
              <a:chOff x="0" y="0"/>
              <a:chExt cx="1789118" cy="1162773"/>
            </a:xfrm>
          </p:grpSpPr>
          <p:sp>
            <p:nvSpPr>
              <p:cNvPr id="289" name="Shape 289"/>
              <p:cNvSpPr/>
              <p:nvPr/>
            </p:nvSpPr>
            <p:spPr>
              <a:xfrm>
                <a:off x="215900" y="139700"/>
                <a:ext cx="1357319" cy="603974"/>
              </a:xfrm>
              <a:prstGeom prst="roundRect">
                <a:avLst>
                  <a:gd name="adj" fmla="val 20717"/>
                </a:avLst>
              </a:prstGeom>
              <a:solidFill>
                <a:srgbClr val="FFFFFF"/>
              </a:solidFill>
              <a:ln>
                <a:noFill/>
              </a:ln>
              <a:effectLst/>
            </p:spPr>
            <p:txBody>
              <a:bodyPr wrap="square" lIns="45719" tIns="45719" rIns="45719" bIns="45719" numCol="1" anchor="ctr">
                <a:noAutofit/>
              </a:bodyPr>
              <a:lstStyle/>
              <a:p>
                <a:pPr algn="ctr">
                  <a:spcBef>
                    <a:spcPts val="1000"/>
                  </a:spcBef>
                </a:pPr>
                <a:endParaRPr/>
              </a:p>
            </p:txBody>
          </p:sp>
          <p:pic>
            <p:nvPicPr>
              <p:cNvPr id="288" name="Picture 287"/>
              <p:cNvPicPr>
                <a:picLocks/>
              </p:cNvPicPr>
              <p:nvPr/>
            </p:nvPicPr>
            <p:blipFill>
              <a:blip r:embed="rId2">
                <a:extLst/>
              </a:blip>
              <a:stretch>
                <a:fillRect/>
              </a:stretch>
            </p:blipFill>
            <p:spPr>
              <a:xfrm>
                <a:off x="0" y="0"/>
                <a:ext cx="1789119" cy="1162774"/>
              </a:xfrm>
              <a:prstGeom prst="rect">
                <a:avLst/>
              </a:prstGeom>
              <a:effectLst/>
            </p:spPr>
          </p:pic>
        </p:grpSp>
        <p:pic>
          <p:nvPicPr>
            <p:cNvPr id="291" name="image7.png"/>
            <p:cNvPicPr>
              <a:picLocks noChangeAspect="1"/>
            </p:cNvPicPr>
            <p:nvPr/>
          </p:nvPicPr>
          <p:blipFill>
            <a:blip r:embed="rId3">
              <a:extLst/>
            </a:blip>
            <a:stretch>
              <a:fillRect/>
            </a:stretch>
          </p:blipFill>
          <p:spPr>
            <a:xfrm>
              <a:off x="39713" y="67252"/>
              <a:ext cx="1277893" cy="516599"/>
            </a:xfrm>
            <a:prstGeom prst="rect">
              <a:avLst/>
            </a:prstGeom>
            <a:ln w="12700" cap="flat">
              <a:noFill/>
              <a:miter lim="400000"/>
            </a:ln>
            <a:effectLst/>
          </p:spPr>
        </p:pic>
      </p:grpSp>
      <p:pic>
        <p:nvPicPr>
          <p:cNvPr id="293" name="image4.tif" descr="arrow03"/>
          <p:cNvPicPr>
            <a:picLocks noChangeAspect="1"/>
          </p:cNvPicPr>
          <p:nvPr/>
        </p:nvPicPr>
        <p:blipFill>
          <a:blip r:embed="rId4">
            <a:extLst/>
          </a:blip>
          <a:stretch>
            <a:fillRect/>
          </a:stretch>
        </p:blipFill>
        <p:spPr>
          <a:xfrm rot="846436">
            <a:off x="2841668" y="5877919"/>
            <a:ext cx="1995837" cy="272700"/>
          </a:xfrm>
          <a:prstGeom prst="rect">
            <a:avLst/>
          </a:prstGeom>
          <a:ln w="12700">
            <a:miter lim="400000"/>
          </a:ln>
          <a:effectLst>
            <a:outerShdw blurRad="190500" dist="8455" dir="5400000" rotWithShape="0">
              <a:srgbClr val="000000"/>
            </a:outerShdw>
          </a:effectLst>
        </p:spPr>
      </p:pic>
      <p:grpSp>
        <p:nvGrpSpPr>
          <p:cNvPr id="296" name="Group 296"/>
          <p:cNvGrpSpPr/>
          <p:nvPr/>
        </p:nvGrpSpPr>
        <p:grpSpPr>
          <a:xfrm>
            <a:off x="5534746" y="1605737"/>
            <a:ext cx="4316732" cy="2971800"/>
            <a:chOff x="0" y="0"/>
            <a:chExt cx="4316731" cy="2971799"/>
          </a:xfrm>
        </p:grpSpPr>
        <p:sp>
          <p:nvSpPr>
            <p:cNvPr id="294" name="Shape 294"/>
            <p:cNvSpPr/>
            <p:nvPr/>
          </p:nvSpPr>
          <p:spPr>
            <a:xfrm>
              <a:off x="0" y="0"/>
              <a:ext cx="4316732" cy="29718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spcBef>
                  <a:spcPts val="1000"/>
                </a:spcBef>
              </a:pPr>
              <a:endParaRPr/>
            </a:p>
          </p:txBody>
        </p:sp>
        <p:sp>
          <p:nvSpPr>
            <p:cNvPr id="295" name="Shape 295"/>
            <p:cNvSpPr/>
            <p:nvPr/>
          </p:nvSpPr>
          <p:spPr>
            <a:xfrm>
              <a:off x="145070" y="182879"/>
              <a:ext cx="4026591" cy="2606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spcBef>
                  <a:spcPts val="1000"/>
                </a:spcBef>
              </a:pPr>
              <a:r>
                <a:t>Когда два потока одновременно соперничают за блокировку (в нашем случае объекта </a:t>
              </a:r>
              <a:r>
                <a:rPr b="1"/>
                <a:t>locker)</a:t>
              </a:r>
              <a:r>
                <a:t>, один поток переходит к ожиданию (блокируется), пока блокировка не освобождается. В данном случае это гарантирует, что только один поток может одновременно исполнять критическую секцию кода</a:t>
              </a:r>
            </a:p>
          </p:txBody>
        </p:sp>
      </p:grpSp>
      <p:grpSp>
        <p:nvGrpSpPr>
          <p:cNvPr id="299" name="Group 299"/>
          <p:cNvGrpSpPr/>
          <p:nvPr/>
        </p:nvGrpSpPr>
        <p:grpSpPr>
          <a:xfrm>
            <a:off x="5082103" y="4801406"/>
            <a:ext cx="4754967" cy="1087714"/>
            <a:chOff x="0" y="0"/>
            <a:chExt cx="4754965" cy="1087712"/>
          </a:xfrm>
        </p:grpSpPr>
        <p:sp>
          <p:nvSpPr>
            <p:cNvPr id="297" name="Shape 297"/>
            <p:cNvSpPr/>
            <p:nvPr/>
          </p:nvSpPr>
          <p:spPr>
            <a:xfrm>
              <a:off x="0" y="0"/>
              <a:ext cx="4754966" cy="1087713"/>
            </a:xfrm>
            <a:prstGeom prst="roundRect">
              <a:avLst>
                <a:gd name="adj" fmla="val 16667"/>
              </a:avLst>
            </a:prstGeom>
            <a:solidFill>
              <a:schemeClr val="accent1"/>
            </a:solidFill>
            <a:ln w="25400" cap="flat">
              <a:solidFill>
                <a:srgbClr val="3A5E8A"/>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lgn="just">
                <a:spcBef>
                  <a:spcPts val="1000"/>
                </a:spcBef>
                <a:defRPr>
                  <a:solidFill>
                    <a:srgbClr val="FFFFFF"/>
                  </a:solidFill>
                </a:defRPr>
              </a:pPr>
              <a:endParaRPr/>
            </a:p>
          </p:txBody>
        </p:sp>
        <p:sp>
          <p:nvSpPr>
            <p:cNvPr id="298" name="Shape 298"/>
            <p:cNvSpPr/>
            <p:nvPr/>
          </p:nvSpPr>
          <p:spPr>
            <a:xfrm>
              <a:off x="53097" y="79036"/>
              <a:ext cx="4648772" cy="929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spcBef>
                  <a:spcPts val="1000"/>
                </a:spcBef>
                <a:defRPr>
                  <a:solidFill>
                    <a:srgbClr val="FFFFFF"/>
                  </a:solidFill>
                </a:defRPr>
              </a:lvl1pPr>
            </a:lstStyle>
            <a:p>
              <a:r>
                <a:t>Код, защищенный от неопределенности в многопоточном контексте, называется потокобезопасным!</a:t>
              </a:r>
            </a:p>
          </p:txBody>
        </p:sp>
      </p:grpSp>
    </p:spTree>
    <p:extLst>
      <p:ext uri="{BB962C8B-B14F-4D97-AF65-F5344CB8AC3E}">
        <p14:creationId xmlns:p14="http://schemas.microsoft.com/office/powerpoint/2010/main" val="1503885238"/>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hape 63"/>
          <p:cNvSpPr>
            <a:spLocks noGrp="1"/>
          </p:cNvSpPr>
          <p:nvPr>
            <p:ph type="title"/>
          </p:nvPr>
        </p:nvSpPr>
        <p:spPr>
          <a:xfrm>
            <a:off x="249647" y="179342"/>
            <a:ext cx="9599270" cy="365132"/>
          </a:xfrm>
          <a:prstGeom prst="rect">
            <a:avLst/>
          </a:prstGeom>
        </p:spPr>
        <p:txBody>
          <a:bodyPr>
            <a:normAutofit fontScale="90000"/>
          </a:bodyPr>
          <a:lstStyle/>
          <a:p>
            <a:pPr>
              <a:tabLst>
                <a:tab pos="8229600" algn="r"/>
              </a:tabLst>
            </a:pPr>
            <a:r>
              <a:t>Обзор и ключевые понятия. Потоки vs. процессы</a:t>
            </a:r>
          </a:p>
        </p:txBody>
      </p:sp>
      <p:grpSp>
        <p:nvGrpSpPr>
          <p:cNvPr id="66" name="Group 66"/>
          <p:cNvGrpSpPr/>
          <p:nvPr/>
        </p:nvGrpSpPr>
        <p:grpSpPr>
          <a:xfrm>
            <a:off x="207671" y="1718231"/>
            <a:ext cx="9630061" cy="1162116"/>
            <a:chOff x="0" y="0"/>
            <a:chExt cx="9630060" cy="1162115"/>
          </a:xfrm>
        </p:grpSpPr>
        <p:sp>
          <p:nvSpPr>
            <p:cNvPr id="64" name="Shape 64"/>
            <p:cNvSpPr/>
            <p:nvPr/>
          </p:nvSpPr>
          <p:spPr>
            <a:xfrm>
              <a:off x="0" y="0"/>
              <a:ext cx="9630061" cy="1162116"/>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95" y="0"/>
                    <a:pt x="434" y="0"/>
                  </a:cubicBezTo>
                  <a:lnTo>
                    <a:pt x="21166" y="0"/>
                  </a:lnTo>
                  <a:cubicBezTo>
                    <a:pt x="21405" y="0"/>
                    <a:pt x="21600" y="1612"/>
                    <a:pt x="21600" y="3600"/>
                  </a:cubicBezTo>
                  <a:lnTo>
                    <a:pt x="21600" y="18000"/>
                  </a:lnTo>
                  <a:cubicBezTo>
                    <a:pt x="21600" y="19988"/>
                    <a:pt x="21405" y="21600"/>
                    <a:pt x="21166" y="21600"/>
                  </a:cubicBezTo>
                  <a:lnTo>
                    <a:pt x="434" y="21600"/>
                  </a:lnTo>
                  <a:cubicBezTo>
                    <a:pt x="195" y="21600"/>
                    <a:pt x="0" y="19988"/>
                    <a:pt x="0" y="18000"/>
                  </a:cubicBezTo>
                  <a:close/>
                </a:path>
              </a:pathLst>
            </a:cu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lgn="just"/>
              <a:endParaRPr/>
            </a:p>
          </p:txBody>
        </p:sp>
        <p:sp>
          <p:nvSpPr>
            <p:cNvPr id="65" name="Shape 65"/>
            <p:cNvSpPr/>
            <p:nvPr/>
          </p:nvSpPr>
          <p:spPr>
            <a:xfrm>
              <a:off x="96843" y="108464"/>
              <a:ext cx="9436375" cy="9451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just"/>
            </a:lstStyle>
            <a:p>
              <a:r>
                <a:t>Все потоки одного приложения логически содержатся в пределах процесса – модуля операционной системы, который представляет изолированную среду с предоставленным отдельным квантом процессорного времени, в котором исполняется приложение</a:t>
              </a:r>
            </a:p>
          </p:txBody>
        </p:sp>
      </p:grpSp>
      <p:grpSp>
        <p:nvGrpSpPr>
          <p:cNvPr id="69" name="Group 69"/>
          <p:cNvGrpSpPr/>
          <p:nvPr/>
        </p:nvGrpSpPr>
        <p:grpSpPr>
          <a:xfrm>
            <a:off x="207671" y="3053311"/>
            <a:ext cx="9599269" cy="942165"/>
            <a:chOff x="0" y="0"/>
            <a:chExt cx="9599268" cy="942164"/>
          </a:xfrm>
        </p:grpSpPr>
        <p:sp>
          <p:nvSpPr>
            <p:cNvPr id="67" name="Shape 67"/>
            <p:cNvSpPr/>
            <p:nvPr/>
          </p:nvSpPr>
          <p:spPr>
            <a:xfrm>
              <a:off x="0" y="7722"/>
              <a:ext cx="9599269" cy="926721"/>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56" y="0"/>
                    <a:pt x="348" y="0"/>
                  </a:cubicBezTo>
                  <a:lnTo>
                    <a:pt x="21252" y="0"/>
                  </a:lnTo>
                  <a:cubicBezTo>
                    <a:pt x="21444" y="0"/>
                    <a:pt x="21600" y="1612"/>
                    <a:pt x="21600" y="3600"/>
                  </a:cubicBezTo>
                  <a:lnTo>
                    <a:pt x="21600" y="18000"/>
                  </a:lnTo>
                  <a:cubicBezTo>
                    <a:pt x="21600" y="19988"/>
                    <a:pt x="21444" y="21600"/>
                    <a:pt x="21252" y="21600"/>
                  </a:cubicBezTo>
                  <a:lnTo>
                    <a:pt x="348" y="21600"/>
                  </a:lnTo>
                  <a:cubicBezTo>
                    <a:pt x="156" y="21600"/>
                    <a:pt x="0" y="19988"/>
                    <a:pt x="0" y="18000"/>
                  </a:cubicBezTo>
                  <a:close/>
                </a:path>
              </a:pathLst>
            </a:cu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lgn="just"/>
              <a:endParaRPr/>
            </a:p>
          </p:txBody>
        </p:sp>
        <p:sp>
          <p:nvSpPr>
            <p:cNvPr id="68" name="Shape 68"/>
            <p:cNvSpPr/>
            <p:nvPr/>
          </p:nvSpPr>
          <p:spPr>
            <a:xfrm>
              <a:off x="77226" y="0"/>
              <a:ext cx="9444816" cy="9421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just"/>
            </a:lstStyle>
            <a:p>
              <a:r>
                <a:t>В некоторых аспектах потоки и процессы схожи – например, время разделяется между процессами, исполняющимися на одном компьютере, так же, как между потоками одного приложения</a:t>
              </a:r>
            </a:p>
          </p:txBody>
        </p:sp>
      </p:grpSp>
      <p:grpSp>
        <p:nvGrpSpPr>
          <p:cNvPr id="72" name="Group 72"/>
          <p:cNvGrpSpPr/>
          <p:nvPr/>
        </p:nvGrpSpPr>
        <p:grpSpPr>
          <a:xfrm>
            <a:off x="207671" y="4176516"/>
            <a:ext cx="9599269" cy="1235627"/>
            <a:chOff x="0" y="0"/>
            <a:chExt cx="9599268" cy="1235625"/>
          </a:xfrm>
        </p:grpSpPr>
        <p:sp>
          <p:nvSpPr>
            <p:cNvPr id="70" name="Shape 70"/>
            <p:cNvSpPr/>
            <p:nvPr/>
          </p:nvSpPr>
          <p:spPr>
            <a:xfrm>
              <a:off x="0" y="0"/>
              <a:ext cx="9599269" cy="1235626"/>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207" y="0"/>
                    <a:pt x="463" y="0"/>
                  </a:cubicBezTo>
                  <a:lnTo>
                    <a:pt x="21137" y="0"/>
                  </a:lnTo>
                  <a:cubicBezTo>
                    <a:pt x="21393" y="0"/>
                    <a:pt x="21600" y="1612"/>
                    <a:pt x="21600" y="3600"/>
                  </a:cubicBezTo>
                  <a:lnTo>
                    <a:pt x="21600" y="18000"/>
                  </a:lnTo>
                  <a:cubicBezTo>
                    <a:pt x="21600" y="19988"/>
                    <a:pt x="21393" y="21600"/>
                    <a:pt x="21137" y="21600"/>
                  </a:cubicBezTo>
                  <a:lnTo>
                    <a:pt x="463" y="21600"/>
                  </a:lnTo>
                  <a:cubicBezTo>
                    <a:pt x="207" y="21600"/>
                    <a:pt x="0" y="19988"/>
                    <a:pt x="0" y="18000"/>
                  </a:cubicBezTo>
                  <a:close/>
                </a:path>
              </a:pathLst>
            </a:cu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lgn="just"/>
              <a:endParaRPr/>
            </a:p>
          </p:txBody>
        </p:sp>
        <p:sp>
          <p:nvSpPr>
            <p:cNvPr id="71" name="Shape 71"/>
            <p:cNvSpPr/>
            <p:nvPr/>
          </p:nvSpPr>
          <p:spPr>
            <a:xfrm>
              <a:off x="102968" y="5148"/>
              <a:ext cx="9393332" cy="12253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just"/>
            </a:lstStyle>
            <a:p>
              <a:r>
                <a:t>Ключевое различие состоит в том, что процессы полностью изолированы друг от друга. Потоки разделяют память (кучу) с другими потоками этого же приложения. Благодаря этому один поток может поставлять данные в фоновом режиме, а другой – показывать эти данные по мере их поступления</a:t>
              </a:r>
            </a:p>
          </p:txBody>
        </p:sp>
      </p:grpSp>
      <p:grpSp>
        <p:nvGrpSpPr>
          <p:cNvPr id="75" name="Group 75"/>
          <p:cNvGrpSpPr/>
          <p:nvPr/>
        </p:nvGrpSpPr>
        <p:grpSpPr>
          <a:xfrm>
            <a:off x="243580" y="706068"/>
            <a:ext cx="9611405" cy="850568"/>
            <a:chOff x="0" y="0"/>
            <a:chExt cx="9611404" cy="850566"/>
          </a:xfrm>
        </p:grpSpPr>
        <p:sp>
          <p:nvSpPr>
            <p:cNvPr id="73" name="Shape 73"/>
            <p:cNvSpPr/>
            <p:nvPr/>
          </p:nvSpPr>
          <p:spPr>
            <a:xfrm>
              <a:off x="0" y="0"/>
              <a:ext cx="9611405" cy="850567"/>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43" y="0"/>
                    <a:pt x="319" y="0"/>
                  </a:cubicBezTo>
                  <a:lnTo>
                    <a:pt x="21281" y="0"/>
                  </a:lnTo>
                  <a:cubicBezTo>
                    <a:pt x="21457" y="0"/>
                    <a:pt x="21600" y="1612"/>
                    <a:pt x="21600" y="3600"/>
                  </a:cubicBezTo>
                  <a:lnTo>
                    <a:pt x="21600" y="18000"/>
                  </a:lnTo>
                  <a:cubicBezTo>
                    <a:pt x="21600" y="19988"/>
                    <a:pt x="21457" y="21600"/>
                    <a:pt x="21281" y="21600"/>
                  </a:cubicBezTo>
                  <a:lnTo>
                    <a:pt x="319" y="21600"/>
                  </a:lnTo>
                  <a:cubicBezTo>
                    <a:pt x="143" y="21600"/>
                    <a:pt x="0" y="19988"/>
                    <a:pt x="0" y="18000"/>
                  </a:cubicBezTo>
                  <a:close/>
                </a:path>
              </a:pathLst>
            </a:cu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lgn="just"/>
              <a:endParaRPr/>
            </a:p>
          </p:txBody>
        </p:sp>
        <p:sp>
          <p:nvSpPr>
            <p:cNvPr id="74" name="Shape 74"/>
            <p:cNvSpPr/>
            <p:nvPr/>
          </p:nvSpPr>
          <p:spPr>
            <a:xfrm>
              <a:off x="70880" y="237127"/>
              <a:ext cx="9469644" cy="3763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just"/>
            </a:lstStyle>
            <a:p>
              <a:r>
                <a:t>Поток – это путь выполнения, который может проходить независимо от других </a:t>
              </a:r>
            </a:p>
          </p:txBody>
        </p:sp>
      </p:grpSp>
    </p:spTree>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3" name="Shape 323"/>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Обзор и ключевые понятия. Блокировка и безопасность потоков</a:t>
            </a:r>
          </a:p>
        </p:txBody>
      </p:sp>
      <p:pic>
        <p:nvPicPr>
          <p:cNvPr id="324" name="pasted-image.pdf"/>
          <p:cNvPicPr>
            <a:picLocks noChangeAspect="1"/>
          </p:cNvPicPr>
          <p:nvPr/>
        </p:nvPicPr>
        <p:blipFill>
          <a:blip r:embed="rId3">
            <a:extLst/>
          </a:blip>
          <a:stretch>
            <a:fillRect/>
          </a:stretch>
        </p:blipFill>
        <p:spPr>
          <a:xfrm>
            <a:off x="203200" y="800100"/>
            <a:ext cx="9652000" cy="5511800"/>
          </a:xfrm>
          <a:prstGeom prst="rect">
            <a:avLst/>
          </a:prstGeom>
          <a:ln w="12700">
            <a:miter lim="400000"/>
          </a:ln>
        </p:spPr>
      </p:pic>
    </p:spTree>
    <p:extLst>
      <p:ext uri="{BB962C8B-B14F-4D97-AF65-F5344CB8AC3E}">
        <p14:creationId xmlns:p14="http://schemas.microsoft.com/office/powerpoint/2010/main" val="1219407971"/>
      </p:ext>
    </p:extLst>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Обзор и ключевые понятия. Блокировка и безопасность потоков</a:t>
            </a:r>
          </a:p>
        </p:txBody>
      </p:sp>
      <p:grpSp>
        <p:nvGrpSpPr>
          <p:cNvPr id="304" name="Group 304"/>
          <p:cNvGrpSpPr/>
          <p:nvPr/>
        </p:nvGrpSpPr>
        <p:grpSpPr>
          <a:xfrm>
            <a:off x="335279" y="2583179"/>
            <a:ext cx="9471661" cy="929641"/>
            <a:chOff x="0" y="0"/>
            <a:chExt cx="9471659" cy="929639"/>
          </a:xfrm>
        </p:grpSpPr>
        <p:sp>
          <p:nvSpPr>
            <p:cNvPr id="302" name="Shape 302"/>
            <p:cNvSpPr/>
            <p:nvPr/>
          </p:nvSpPr>
          <p:spPr>
            <a:xfrm>
              <a:off x="0" y="7619"/>
              <a:ext cx="9471660" cy="914401"/>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lgn="just"/>
              <a:endParaRPr/>
            </a:p>
          </p:txBody>
        </p:sp>
        <p:sp>
          <p:nvSpPr>
            <p:cNvPr id="303" name="Shape 303"/>
            <p:cNvSpPr/>
            <p:nvPr/>
          </p:nvSpPr>
          <p:spPr>
            <a:xfrm>
              <a:off x="44636" y="-1"/>
              <a:ext cx="9382388" cy="929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lstStyle>
            <a:p>
              <a:r>
                <a:t>Ожидание эксклюзивной блокировки – это одна из причин, по которым поток может блокироваться. Другая причина – если поток приостанавливается (Sleep) на заданный промежуток времени</a:t>
              </a:r>
            </a:p>
          </p:txBody>
        </p:sp>
      </p:grpSp>
      <p:grpSp>
        <p:nvGrpSpPr>
          <p:cNvPr id="307" name="Group 307"/>
          <p:cNvGrpSpPr/>
          <p:nvPr/>
        </p:nvGrpSpPr>
        <p:grpSpPr>
          <a:xfrm>
            <a:off x="335279" y="685800"/>
            <a:ext cx="9471661" cy="838200"/>
            <a:chOff x="0" y="0"/>
            <a:chExt cx="9471659" cy="838200"/>
          </a:xfrm>
        </p:grpSpPr>
        <p:sp>
          <p:nvSpPr>
            <p:cNvPr id="305" name="Shape 305"/>
            <p:cNvSpPr/>
            <p:nvPr/>
          </p:nvSpPr>
          <p:spPr>
            <a:xfrm>
              <a:off x="0" y="0"/>
              <a:ext cx="9471660" cy="8382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spcBef>
                  <a:spcPts val="1000"/>
                </a:spcBef>
              </a:pPr>
              <a:endParaRPr/>
            </a:p>
          </p:txBody>
        </p:sp>
        <p:sp>
          <p:nvSpPr>
            <p:cNvPr id="306" name="Shape 306"/>
            <p:cNvSpPr/>
            <p:nvPr/>
          </p:nvSpPr>
          <p:spPr>
            <a:xfrm>
              <a:off x="40918" y="93980"/>
              <a:ext cx="9389824"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spcBef>
                  <a:spcPts val="1000"/>
                </a:spcBef>
              </a:pPr>
              <a:r>
                <a:t>Временная приостановка (блокирование) – основной способ координации, или </a:t>
              </a:r>
              <a:r>
                <a:rPr b="1"/>
                <a:t>синхронизации</a:t>
              </a:r>
              <a:r>
                <a:t> действий потоков</a:t>
              </a:r>
            </a:p>
          </p:txBody>
        </p:sp>
      </p:grpSp>
      <p:grpSp>
        <p:nvGrpSpPr>
          <p:cNvPr id="310" name="Group 310"/>
          <p:cNvGrpSpPr/>
          <p:nvPr/>
        </p:nvGrpSpPr>
        <p:grpSpPr>
          <a:xfrm>
            <a:off x="325270" y="4572000"/>
            <a:ext cx="9471661" cy="685800"/>
            <a:chOff x="0" y="0"/>
            <a:chExt cx="9471659" cy="685800"/>
          </a:xfrm>
        </p:grpSpPr>
        <p:sp>
          <p:nvSpPr>
            <p:cNvPr id="308" name="Shape 308"/>
            <p:cNvSpPr/>
            <p:nvPr/>
          </p:nvSpPr>
          <p:spPr>
            <a:xfrm>
              <a:off x="0" y="0"/>
              <a:ext cx="9471660" cy="6858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lgn="just">
                <a:spcBef>
                  <a:spcPts val="1000"/>
                </a:spcBef>
              </a:pPr>
              <a:endParaRPr/>
            </a:p>
          </p:txBody>
        </p:sp>
        <p:sp>
          <p:nvSpPr>
            <p:cNvPr id="309" name="Shape 309"/>
            <p:cNvSpPr/>
            <p:nvPr/>
          </p:nvSpPr>
          <p:spPr>
            <a:xfrm>
              <a:off x="33477" y="157480"/>
              <a:ext cx="9404706" cy="370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spcBef>
                  <a:spcPts val="1000"/>
                </a:spcBef>
              </a:pPr>
              <a:r>
                <a:t>Также поток может ожидать завершения другого потока, вызывая его метод </a:t>
              </a:r>
              <a:r>
                <a:rPr b="1"/>
                <a:t>Join</a:t>
              </a:r>
            </a:p>
          </p:txBody>
        </p:sp>
      </p:grpSp>
      <p:grpSp>
        <p:nvGrpSpPr>
          <p:cNvPr id="313" name="Group 313"/>
          <p:cNvGrpSpPr/>
          <p:nvPr/>
        </p:nvGrpSpPr>
        <p:grpSpPr>
          <a:xfrm>
            <a:off x="335280" y="3659875"/>
            <a:ext cx="9471660" cy="825272"/>
            <a:chOff x="0" y="0"/>
            <a:chExt cx="9471659" cy="825270"/>
          </a:xfrm>
        </p:grpSpPr>
        <p:sp>
          <p:nvSpPr>
            <p:cNvPr id="311" name="Shape 311"/>
            <p:cNvSpPr/>
            <p:nvPr/>
          </p:nvSpPr>
          <p:spPr>
            <a:xfrm>
              <a:off x="0" y="0"/>
              <a:ext cx="9471660" cy="825271"/>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endParaRPr/>
            </a:p>
          </p:txBody>
        </p:sp>
        <p:sp>
          <p:nvSpPr>
            <p:cNvPr id="312" name="Shape 312"/>
            <p:cNvSpPr/>
            <p:nvPr/>
          </p:nvSpPr>
          <p:spPr>
            <a:xfrm>
              <a:off x="0" y="65525"/>
              <a:ext cx="9471660" cy="5393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r>
                <a:rPr sz="1600">
                  <a:solidFill>
                    <a:srgbClr val="2B91AF"/>
                  </a:solidFill>
                  <a:latin typeface="Consolas"/>
                  <a:ea typeface="Consolas"/>
                  <a:cs typeface="Consolas"/>
                  <a:sym typeface="Consolas"/>
                </a:rPr>
                <a:t>Thread</a:t>
              </a:r>
              <a:r>
                <a:rPr sz="1600">
                  <a:latin typeface="Consolas"/>
                  <a:ea typeface="Consolas"/>
                  <a:cs typeface="Consolas"/>
                  <a:sym typeface="Consolas"/>
                </a:rPr>
                <a:t>.</a:t>
              </a:r>
              <a:r>
                <a:rPr sz="1600" b="1">
                  <a:latin typeface="Consolas"/>
                  <a:ea typeface="Consolas"/>
                  <a:cs typeface="Consolas"/>
                  <a:sym typeface="Consolas"/>
                </a:rPr>
                <a:t>Sleep</a:t>
              </a:r>
              <a:r>
                <a:rPr sz="1600">
                  <a:latin typeface="Consolas"/>
                  <a:ea typeface="Consolas"/>
                  <a:cs typeface="Consolas"/>
                  <a:sym typeface="Consolas"/>
                </a:rPr>
                <a:t>(</a:t>
              </a:r>
              <a:r>
                <a:rPr sz="1600">
                  <a:solidFill>
                    <a:srgbClr val="2B91AF"/>
                  </a:solidFill>
                  <a:latin typeface="Consolas"/>
                  <a:ea typeface="Consolas"/>
                  <a:cs typeface="Consolas"/>
                  <a:sym typeface="Consolas"/>
                </a:rPr>
                <a:t>TimeSpan</a:t>
              </a:r>
              <a:r>
                <a:rPr sz="1600">
                  <a:latin typeface="Consolas"/>
                  <a:ea typeface="Consolas"/>
                  <a:cs typeface="Consolas"/>
                  <a:sym typeface="Consolas"/>
                </a:rPr>
                <a:t>.FromHours(1));  </a:t>
              </a:r>
              <a:r>
                <a:rPr sz="1600">
                  <a:solidFill>
                    <a:srgbClr val="008000"/>
                  </a:solidFill>
                  <a:latin typeface="Consolas"/>
                  <a:ea typeface="Consolas"/>
                  <a:cs typeface="Consolas"/>
                  <a:sym typeface="Consolas"/>
                </a:rPr>
                <a:t>// sleep for 1 hour</a:t>
              </a:r>
              <a:endParaRPr sz="1600">
                <a:latin typeface="Consolas"/>
                <a:ea typeface="Consolas"/>
                <a:cs typeface="Consolas"/>
                <a:sym typeface="Consolas"/>
              </a:endParaRPr>
            </a:p>
            <a:p>
              <a:r>
                <a:rPr sz="1600">
                  <a:solidFill>
                    <a:srgbClr val="2B91AF"/>
                  </a:solidFill>
                  <a:latin typeface="Consolas"/>
                  <a:ea typeface="Consolas"/>
                  <a:cs typeface="Consolas"/>
                  <a:sym typeface="Consolas"/>
                </a:rPr>
                <a:t>Thread</a:t>
              </a:r>
              <a:r>
                <a:rPr sz="1600">
                  <a:latin typeface="Consolas"/>
                  <a:ea typeface="Consolas"/>
                  <a:cs typeface="Consolas"/>
                  <a:sym typeface="Consolas"/>
                </a:rPr>
                <a:t>.</a:t>
              </a:r>
              <a:r>
                <a:rPr sz="1600" b="1">
                  <a:latin typeface="Consolas"/>
                  <a:ea typeface="Consolas"/>
                  <a:cs typeface="Consolas"/>
                  <a:sym typeface="Consolas"/>
                </a:rPr>
                <a:t>Sleep</a:t>
              </a:r>
              <a:r>
                <a:rPr sz="1600">
                  <a:latin typeface="Consolas"/>
                  <a:ea typeface="Consolas"/>
                  <a:cs typeface="Consolas"/>
                  <a:sym typeface="Consolas"/>
                </a:rPr>
                <a:t>(500);                    </a:t>
              </a:r>
              <a:r>
                <a:rPr sz="1600">
                  <a:solidFill>
                    <a:srgbClr val="008000"/>
                  </a:solidFill>
                  <a:latin typeface="Consolas"/>
                  <a:ea typeface="Consolas"/>
                  <a:cs typeface="Consolas"/>
                  <a:sym typeface="Consolas"/>
                </a:rPr>
                <a:t>// sleep for 500 milliseconds</a:t>
              </a:r>
            </a:p>
          </p:txBody>
        </p:sp>
      </p:grpSp>
      <p:grpSp>
        <p:nvGrpSpPr>
          <p:cNvPr id="316" name="Group 316"/>
          <p:cNvGrpSpPr/>
          <p:nvPr/>
        </p:nvGrpSpPr>
        <p:grpSpPr>
          <a:xfrm>
            <a:off x="335280" y="5412475"/>
            <a:ext cx="9471660" cy="975730"/>
            <a:chOff x="0" y="0"/>
            <a:chExt cx="9471659" cy="975728"/>
          </a:xfrm>
        </p:grpSpPr>
        <p:sp>
          <p:nvSpPr>
            <p:cNvPr id="314" name="Shape 314"/>
            <p:cNvSpPr/>
            <p:nvPr/>
          </p:nvSpPr>
          <p:spPr>
            <a:xfrm>
              <a:off x="0" y="0"/>
              <a:ext cx="9471660" cy="975729"/>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defRPr sz="1600">
                  <a:latin typeface="Consolas"/>
                  <a:ea typeface="Consolas"/>
                  <a:cs typeface="Consolas"/>
                  <a:sym typeface="Consolas"/>
                </a:defRPr>
              </a:pPr>
              <a:endParaRPr/>
            </a:p>
          </p:txBody>
        </p:sp>
        <p:sp>
          <p:nvSpPr>
            <p:cNvPr id="315" name="Shape 315"/>
            <p:cNvSpPr/>
            <p:nvPr/>
          </p:nvSpPr>
          <p:spPr>
            <a:xfrm>
              <a:off x="0" y="5984"/>
              <a:ext cx="9471660" cy="7806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r>
                <a:rPr sz="1600">
                  <a:solidFill>
                    <a:srgbClr val="2B91AF"/>
                  </a:solidFill>
                  <a:latin typeface="Consolas"/>
                  <a:ea typeface="Consolas"/>
                  <a:cs typeface="Consolas"/>
                  <a:sym typeface="Consolas"/>
                </a:rPr>
                <a:t>Thread</a:t>
              </a:r>
              <a:r>
                <a:rPr sz="1600">
                  <a:latin typeface="Consolas"/>
                  <a:ea typeface="Consolas"/>
                  <a:cs typeface="Consolas"/>
                  <a:sym typeface="Consolas"/>
                </a:rPr>
                <a:t> t = </a:t>
              </a:r>
              <a:r>
                <a:rPr sz="1600">
                  <a:solidFill>
                    <a:srgbClr val="0000FF"/>
                  </a:solidFill>
                  <a:latin typeface="Consolas"/>
                  <a:ea typeface="Consolas"/>
                  <a:cs typeface="Consolas"/>
                  <a:sym typeface="Consolas"/>
                </a:rPr>
                <a:t>new</a:t>
              </a:r>
              <a:r>
                <a:rPr sz="1600">
                  <a:latin typeface="Consolas"/>
                  <a:ea typeface="Consolas"/>
                  <a:cs typeface="Consolas"/>
                  <a:sym typeface="Consolas"/>
                </a:rPr>
                <a:t> </a:t>
              </a:r>
              <a:r>
                <a:rPr sz="1600">
                  <a:solidFill>
                    <a:srgbClr val="2B91AF"/>
                  </a:solidFill>
                  <a:latin typeface="Consolas"/>
                  <a:ea typeface="Consolas"/>
                  <a:cs typeface="Consolas"/>
                  <a:sym typeface="Consolas"/>
                </a:rPr>
                <a:t>Thread</a:t>
              </a:r>
              <a:r>
                <a:rPr sz="1600">
                  <a:latin typeface="Consolas"/>
                  <a:ea typeface="Consolas"/>
                  <a:cs typeface="Consolas"/>
                  <a:sym typeface="Consolas"/>
                </a:rPr>
                <a:t>(Go);</a:t>
              </a:r>
            </a:p>
            <a:p>
              <a:r>
                <a:rPr sz="1600">
                  <a:latin typeface="Consolas"/>
                  <a:ea typeface="Consolas"/>
                  <a:cs typeface="Consolas"/>
                  <a:sym typeface="Consolas"/>
                </a:rPr>
                <a:t>t.Start();</a:t>
              </a:r>
            </a:p>
            <a:p>
              <a:r>
                <a:rPr sz="1600">
                  <a:latin typeface="Consolas"/>
                  <a:ea typeface="Consolas"/>
                  <a:cs typeface="Consolas"/>
                  <a:sym typeface="Consolas"/>
                </a:rPr>
                <a:t>t.Join(); ));  </a:t>
              </a:r>
              <a:r>
                <a:rPr sz="1600">
                  <a:solidFill>
                    <a:srgbClr val="008000"/>
                  </a:solidFill>
                  <a:latin typeface="Consolas"/>
                  <a:ea typeface="Consolas"/>
                  <a:cs typeface="Consolas"/>
                  <a:sym typeface="Consolas"/>
                </a:rPr>
                <a:t>// Будучи блокированным, поток не потребляет ресурсов CPU!</a:t>
              </a:r>
            </a:p>
          </p:txBody>
        </p:sp>
      </p:grpSp>
      <p:grpSp>
        <p:nvGrpSpPr>
          <p:cNvPr id="319" name="Group 319"/>
          <p:cNvGrpSpPr/>
          <p:nvPr/>
        </p:nvGrpSpPr>
        <p:grpSpPr>
          <a:xfrm>
            <a:off x="321309" y="1676400"/>
            <a:ext cx="9471661" cy="762000"/>
            <a:chOff x="0" y="0"/>
            <a:chExt cx="9471659" cy="762000"/>
          </a:xfrm>
        </p:grpSpPr>
        <p:sp>
          <p:nvSpPr>
            <p:cNvPr id="317" name="Shape 317"/>
            <p:cNvSpPr/>
            <p:nvPr/>
          </p:nvSpPr>
          <p:spPr>
            <a:xfrm>
              <a:off x="0" y="0"/>
              <a:ext cx="9471660" cy="7620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lgn="just">
                <a:spcBef>
                  <a:spcPts val="1000"/>
                </a:spcBef>
              </a:pPr>
              <a:endParaRPr/>
            </a:p>
          </p:txBody>
        </p:sp>
        <p:sp>
          <p:nvSpPr>
            <p:cNvPr id="318" name="Shape 318"/>
            <p:cNvSpPr/>
            <p:nvPr/>
          </p:nvSpPr>
          <p:spPr>
            <a:xfrm>
              <a:off x="37197" y="55879"/>
              <a:ext cx="9397266"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spcBef>
                  <a:spcPts val="1000"/>
                </a:spcBef>
              </a:pPr>
              <a:r>
                <a:rPr b="1"/>
                <a:t>Синхронизация потоков </a:t>
              </a:r>
              <a:r>
                <a:t>– это координирование действий потоков для получения предсказуемого результата в многопоточном контексте</a:t>
              </a:r>
            </a:p>
          </p:txBody>
        </p:sp>
      </p:grpSp>
    </p:spTree>
    <p:extLst>
      <p:ext uri="{BB962C8B-B14F-4D97-AF65-F5344CB8AC3E}">
        <p14:creationId xmlns:p14="http://schemas.microsoft.com/office/powerpoint/2010/main" val="820697697"/>
      </p:ext>
    </p:extLst>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Shape 540"/>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Важнейшие средства синхронизации</a:t>
            </a:r>
          </a:p>
        </p:txBody>
      </p:sp>
      <p:grpSp>
        <p:nvGrpSpPr>
          <p:cNvPr id="543" name="Group 543"/>
          <p:cNvGrpSpPr/>
          <p:nvPr/>
        </p:nvGrpSpPr>
        <p:grpSpPr>
          <a:xfrm>
            <a:off x="335279" y="838200"/>
            <a:ext cx="9471661" cy="838200"/>
            <a:chOff x="0" y="0"/>
            <a:chExt cx="9471659" cy="838200"/>
          </a:xfrm>
        </p:grpSpPr>
        <p:sp>
          <p:nvSpPr>
            <p:cNvPr id="541" name="Shape 541"/>
            <p:cNvSpPr/>
            <p:nvPr/>
          </p:nvSpPr>
          <p:spPr>
            <a:xfrm>
              <a:off x="0" y="0"/>
              <a:ext cx="9471660" cy="8382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lgn="just">
                <a:spcBef>
                  <a:spcPts val="1000"/>
                </a:spcBef>
              </a:pPr>
              <a:endParaRPr/>
            </a:p>
          </p:txBody>
        </p:sp>
        <p:sp>
          <p:nvSpPr>
            <p:cNvPr id="542" name="Shape 542"/>
            <p:cNvSpPr/>
            <p:nvPr/>
          </p:nvSpPr>
          <p:spPr>
            <a:xfrm>
              <a:off x="40918" y="93980"/>
              <a:ext cx="9389824"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spcBef>
                  <a:spcPts val="1000"/>
                </a:spcBef>
              </a:lvl1pPr>
            </a:lstStyle>
            <a:p>
              <a:r>
                <a:t>Синхронизация – это координирование параллельно выполняющихся действий с целью получения предсказуемых результатов</a:t>
              </a:r>
            </a:p>
          </p:txBody>
        </p:sp>
      </p:grpSp>
      <p:graphicFrame>
        <p:nvGraphicFramePr>
          <p:cNvPr id="544" name="Table 544"/>
          <p:cNvGraphicFramePr/>
          <p:nvPr>
            <p:extLst>
              <p:ext uri="{D42A27DB-BD31-4B8C-83A1-F6EECF244321}">
                <p14:modId xmlns:p14="http://schemas.microsoft.com/office/powerpoint/2010/main" val="1941727088"/>
              </p:ext>
            </p:extLst>
          </p:nvPr>
        </p:nvGraphicFramePr>
        <p:xfrm>
          <a:off x="334963" y="1910079"/>
          <a:ext cx="9472612" cy="4139195"/>
        </p:xfrm>
        <a:graphic>
          <a:graphicData uri="http://schemas.openxmlformats.org/drawingml/2006/table">
            <a:tbl>
              <a:tblPr firstRow="1" bandRow="1">
                <a:tableStyleId>{4C3C2611-4C71-4FC5-86AE-919BDF0F9419}</a:tableStyleId>
              </a:tblPr>
              <a:tblGrid>
                <a:gridCol w="3551237"/>
                <a:gridCol w="5921375"/>
              </a:tblGrid>
              <a:tr h="499376">
                <a:tc>
                  <a:txBody>
                    <a:bodyPr/>
                    <a:lstStyle/>
                    <a:p>
                      <a:pPr algn="ctr">
                        <a:defRPr sz="1800" i="0"/>
                      </a:pPr>
                      <a:r>
                        <a:t> Средства синхронизации </a:t>
                      </a:r>
                    </a:p>
                  </a:txBody>
                  <a:tcPr marL="45720" marR="45720" horzOverflow="overflow">
                    <a:lnL w="12700">
                      <a:solidFill>
                        <a:srgbClr val="FFFFFF"/>
                      </a:solidFill>
                      <a:bevel/>
                    </a:lnL>
                    <a:lnR w="12700">
                      <a:solidFill>
                        <a:srgbClr val="FFFFFF"/>
                      </a:solidFill>
                      <a:bevel/>
                    </a:lnR>
                    <a:lnT w="12700">
                      <a:solidFill>
                        <a:srgbClr val="FFFFFF"/>
                      </a:solidFill>
                      <a:bevel/>
                    </a:lnT>
                    <a:lnB w="38100">
                      <a:solidFill>
                        <a:srgbClr val="FFFFFF"/>
                      </a:solidFill>
                      <a:bevel/>
                    </a:lnB>
                  </a:tcPr>
                </a:tc>
                <a:tc>
                  <a:txBody>
                    <a:bodyPr/>
                    <a:lstStyle/>
                    <a:p>
                      <a:pPr algn="ctr">
                        <a:defRPr sz="1800" i="0"/>
                      </a:pPr>
                      <a:r>
                        <a:t>Классы</a:t>
                      </a:r>
                    </a:p>
                  </a:txBody>
                  <a:tcPr marL="45720" marR="45720" horzOverflow="overflow">
                    <a:lnL w="12700">
                      <a:solidFill>
                        <a:srgbClr val="FFFFFF"/>
                      </a:solidFill>
                      <a:bevel/>
                    </a:lnL>
                    <a:lnR w="12700">
                      <a:solidFill>
                        <a:srgbClr val="FFFFFF"/>
                      </a:solidFill>
                      <a:bevel/>
                    </a:lnR>
                    <a:lnT w="12700">
                      <a:solidFill>
                        <a:srgbClr val="FFFFFF"/>
                      </a:solidFill>
                      <a:bevel/>
                    </a:lnT>
                    <a:lnB w="38100">
                      <a:solidFill>
                        <a:srgbClr val="FFFFFF"/>
                      </a:solidFill>
                      <a:bevel/>
                    </a:lnB>
                  </a:tcPr>
                </a:tc>
              </a:tr>
              <a:tr h="396240">
                <a:tc>
                  <a:txBody>
                    <a:bodyPr/>
                    <a:lstStyle/>
                    <a:p>
                      <a:pPr algn="ctr">
                        <a:defRPr sz="1800" b="0" i="0"/>
                      </a:pPr>
                      <a:r>
                        <a:t>Блокировка </a:t>
                      </a:r>
                    </a:p>
                  </a:txBody>
                  <a:tcPr marL="45720" marR="45720" horzOverflow="overflow">
                    <a:lnL w="12700">
                      <a:solidFill>
                        <a:srgbClr val="FFFFFF"/>
                      </a:solidFill>
                      <a:bevel/>
                    </a:lnL>
                    <a:lnR w="12700">
                      <a:solidFill>
                        <a:srgbClr val="FFFFFF"/>
                      </a:solidFill>
                      <a:bevel/>
                    </a:lnR>
                    <a:lnT w="38100">
                      <a:solidFill>
                        <a:srgbClr val="FFFFFF"/>
                      </a:solidFill>
                      <a:bevel/>
                    </a:lnT>
                    <a:lnB w="12700">
                      <a:solidFill>
                        <a:srgbClr val="FFFFFF"/>
                      </a:solidFill>
                      <a:bevel/>
                    </a:lnB>
                    <a:solidFill>
                      <a:srgbClr val="CFD7E7"/>
                    </a:solidFill>
                  </a:tcPr>
                </a:tc>
                <a:tc>
                  <a:txBody>
                    <a:bodyPr/>
                    <a:lstStyle/>
                    <a:p>
                      <a:pPr algn="ctr">
                        <a:defRPr sz="1800" b="0" i="0"/>
                      </a:pPr>
                      <a:r>
                        <a:t>Join, Sleep, SpinWait </a:t>
                      </a:r>
                    </a:p>
                  </a:txBody>
                  <a:tcPr marL="45720" marR="45720" horzOverflow="overflow">
                    <a:lnL w="12700">
                      <a:solidFill>
                        <a:srgbClr val="FFFFFF"/>
                      </a:solidFill>
                      <a:bevel/>
                    </a:lnL>
                    <a:lnR w="12700">
                      <a:solidFill>
                        <a:srgbClr val="FFFFFF"/>
                      </a:solidFill>
                      <a:bevel/>
                    </a:lnR>
                    <a:lnT w="38100">
                      <a:solidFill>
                        <a:srgbClr val="FFFFFF"/>
                      </a:solidFill>
                      <a:bevel/>
                    </a:lnT>
                    <a:lnB w="12700">
                      <a:solidFill>
                        <a:srgbClr val="FFFFFF"/>
                      </a:solidFill>
                      <a:bevel/>
                    </a:lnB>
                    <a:solidFill>
                      <a:srgbClr val="CFD7E7"/>
                    </a:solidFill>
                  </a:tcPr>
                </a:tc>
              </a:tr>
              <a:tr h="383540">
                <a:tc>
                  <a:txBody>
                    <a:bodyPr/>
                    <a:lstStyle/>
                    <a:p>
                      <a:pPr algn="ctr">
                        <a:defRPr sz="1800" b="0" i="0"/>
                      </a:pPr>
                      <a:r>
                        <a:t>Взаимно-исключающий доступ </a:t>
                      </a:r>
                    </a:p>
                  </a:txBody>
                  <a:tcPr marL="45720" marR="45720" horzOverflow="overflow">
                    <a:lnL w="12700">
                      <a:solidFill>
                        <a:srgbClr val="FFFFFF"/>
                      </a:solidFill>
                      <a:bevel/>
                    </a:lnL>
                    <a:lnR w="12700">
                      <a:solidFill>
                        <a:srgbClr val="FFFFFF"/>
                      </a:solidFill>
                      <a:bevel/>
                    </a:lnR>
                    <a:lnT w="12700">
                      <a:solidFill>
                        <a:srgbClr val="FFFFFF"/>
                      </a:solidFill>
                      <a:bevel/>
                    </a:lnT>
                    <a:lnB w="12700">
                      <a:solidFill>
                        <a:srgbClr val="FFFFFF"/>
                      </a:solidFill>
                      <a:bevel/>
                    </a:lnB>
                    <a:solidFill>
                      <a:srgbClr val="E8ECF4"/>
                    </a:solidFill>
                  </a:tcPr>
                </a:tc>
                <a:tc>
                  <a:txBody>
                    <a:bodyPr/>
                    <a:lstStyle/>
                    <a:p>
                      <a:pPr algn="ctr">
                        <a:defRPr sz="1800" b="0" i="0"/>
                      </a:pPr>
                      <a:r>
                        <a:rPr lang="en-US" dirty="0" smtClean="0"/>
                        <a:t>l</a:t>
                      </a:r>
                      <a:r>
                        <a:rPr dirty="0" smtClean="0"/>
                        <a:t>ock</a:t>
                      </a:r>
                      <a:r>
                        <a:rPr dirty="0"/>
                        <a:t>, Monitor, Mutex, SpinLock</a:t>
                      </a:r>
                    </a:p>
                  </a:txBody>
                  <a:tcPr marL="45720" marR="45720" horzOverflow="overflow">
                    <a:lnL w="12700">
                      <a:solidFill>
                        <a:srgbClr val="FFFFFF"/>
                      </a:solidFill>
                      <a:bevel/>
                    </a:lnL>
                    <a:lnR w="12700">
                      <a:solidFill>
                        <a:srgbClr val="FFFFFF"/>
                      </a:solidFill>
                      <a:bevel/>
                    </a:lnR>
                    <a:lnT w="12700">
                      <a:solidFill>
                        <a:srgbClr val="FFFFFF"/>
                      </a:solidFill>
                      <a:bevel/>
                    </a:lnT>
                    <a:lnB w="12700">
                      <a:solidFill>
                        <a:srgbClr val="FFFFFF"/>
                      </a:solidFill>
                      <a:bevel/>
                    </a:lnB>
                    <a:solidFill>
                      <a:srgbClr val="E8ECF4"/>
                    </a:solidFill>
                  </a:tcPr>
                </a:tc>
              </a:tr>
              <a:tr h="383540">
                <a:tc>
                  <a:txBody>
                    <a:bodyPr/>
                    <a:lstStyle/>
                    <a:p>
                      <a:pPr algn="ctr">
                        <a:defRPr sz="1800" b="0" i="0"/>
                      </a:pPr>
                      <a:r>
                        <a:t>Сигнальные сообщения</a:t>
                      </a:r>
                    </a:p>
                  </a:txBody>
                  <a:tcPr marL="45720" marR="45720" horzOverflow="overflow">
                    <a:lnL w="12700">
                      <a:solidFill>
                        <a:srgbClr val="FFFFFF"/>
                      </a:solidFill>
                      <a:bevel/>
                    </a:lnL>
                    <a:lnR w="12700">
                      <a:solidFill>
                        <a:srgbClr val="FFFFFF"/>
                      </a:solidFill>
                      <a:bevel/>
                    </a:lnR>
                    <a:lnT w="12700">
                      <a:solidFill>
                        <a:srgbClr val="FFFFFF"/>
                      </a:solidFill>
                      <a:bevel/>
                    </a:lnT>
                    <a:lnB w="12700">
                      <a:solidFill>
                        <a:srgbClr val="FFFFFF"/>
                      </a:solidFill>
                      <a:bevel/>
                    </a:lnB>
                    <a:solidFill>
                      <a:srgbClr val="CFD7E7"/>
                    </a:solidFill>
                  </a:tcPr>
                </a:tc>
                <a:tc>
                  <a:txBody>
                    <a:bodyPr/>
                    <a:lstStyle/>
                    <a:p>
                      <a:pPr algn="ctr">
                        <a:defRPr sz="1800" b="0" i="0"/>
                      </a:pPr>
                      <a:r>
                        <a:t>AutoResetEvent, ManualResetEvent, ManualResetEventSlim</a:t>
                      </a:r>
                    </a:p>
                  </a:txBody>
                  <a:tcPr marL="45720" marR="45720" horzOverflow="overflow">
                    <a:lnL w="12700">
                      <a:solidFill>
                        <a:srgbClr val="FFFFFF"/>
                      </a:solidFill>
                      <a:bevel/>
                    </a:lnL>
                    <a:lnR w="12700">
                      <a:solidFill>
                        <a:srgbClr val="FFFFFF"/>
                      </a:solidFill>
                      <a:bevel/>
                    </a:lnR>
                    <a:lnT w="12700">
                      <a:solidFill>
                        <a:srgbClr val="FFFFFF"/>
                      </a:solidFill>
                      <a:bevel/>
                    </a:lnT>
                    <a:lnB w="12700">
                      <a:solidFill>
                        <a:srgbClr val="FFFFFF"/>
                      </a:solidFill>
                      <a:bevel/>
                    </a:lnB>
                    <a:solidFill>
                      <a:srgbClr val="CFD7E7"/>
                    </a:solidFill>
                  </a:tcPr>
                </a:tc>
              </a:tr>
              <a:tr h="383540">
                <a:tc>
                  <a:txBody>
                    <a:bodyPr/>
                    <a:lstStyle/>
                    <a:p>
                      <a:pPr algn="ctr">
                        <a:defRPr sz="1800" b="0" i="0"/>
                      </a:pPr>
                      <a:r>
                        <a:rPr dirty="0"/>
                        <a:t>Семафоры</a:t>
                      </a:r>
                    </a:p>
                  </a:txBody>
                  <a:tcPr marL="45720" marR="45720" horzOverflow="overflow">
                    <a:lnL w="12700">
                      <a:solidFill>
                        <a:srgbClr val="FFFFFF"/>
                      </a:solidFill>
                      <a:bevel/>
                    </a:lnL>
                    <a:lnR w="12700">
                      <a:solidFill>
                        <a:srgbClr val="FFFFFF"/>
                      </a:solidFill>
                      <a:bevel/>
                    </a:lnR>
                    <a:lnT w="12700">
                      <a:solidFill>
                        <a:srgbClr val="FFFFFF"/>
                      </a:solidFill>
                      <a:bevel/>
                    </a:lnT>
                    <a:lnB w="12700">
                      <a:solidFill>
                        <a:srgbClr val="FFFFFF"/>
                      </a:solidFill>
                      <a:bevel/>
                    </a:lnB>
                    <a:solidFill>
                      <a:srgbClr val="E8ECF4"/>
                    </a:solidFill>
                  </a:tcPr>
                </a:tc>
                <a:tc>
                  <a:txBody>
                    <a:bodyPr/>
                    <a:lstStyle/>
                    <a:p>
                      <a:pPr algn="ctr">
                        <a:defRPr sz="1800" b="0" i="0"/>
                      </a:pPr>
                      <a:r>
                        <a:t>Semaphore, SemaphoreSlim</a:t>
                      </a:r>
                    </a:p>
                  </a:txBody>
                  <a:tcPr marL="45720" marR="45720" horzOverflow="overflow">
                    <a:lnL w="12700">
                      <a:solidFill>
                        <a:srgbClr val="FFFFFF"/>
                      </a:solidFill>
                      <a:bevel/>
                    </a:lnL>
                    <a:lnR w="12700">
                      <a:solidFill>
                        <a:srgbClr val="FFFFFF"/>
                      </a:solidFill>
                      <a:bevel/>
                    </a:lnR>
                    <a:lnT w="12700">
                      <a:solidFill>
                        <a:srgbClr val="FFFFFF"/>
                      </a:solidFill>
                      <a:bevel/>
                    </a:lnT>
                    <a:lnB w="12700">
                      <a:solidFill>
                        <a:srgbClr val="FFFFFF"/>
                      </a:solidFill>
                      <a:bevel/>
                    </a:lnB>
                    <a:solidFill>
                      <a:srgbClr val="E8ECF4"/>
                    </a:solidFill>
                  </a:tcPr>
                </a:tc>
              </a:tr>
              <a:tr h="383540">
                <a:tc>
                  <a:txBody>
                    <a:bodyPr/>
                    <a:lstStyle/>
                    <a:p>
                      <a:pPr algn="ctr">
                        <a:defRPr sz="1800" b="0" i="0"/>
                      </a:pPr>
                      <a:r>
                        <a:t>Атомарные операторы </a:t>
                      </a:r>
                    </a:p>
                  </a:txBody>
                  <a:tcPr marL="45720" marR="45720" horzOverflow="overflow">
                    <a:lnL w="12700">
                      <a:solidFill>
                        <a:srgbClr val="FFFFFF"/>
                      </a:solidFill>
                      <a:bevel/>
                    </a:lnL>
                    <a:lnR w="12700">
                      <a:solidFill>
                        <a:srgbClr val="FFFFFF"/>
                      </a:solidFill>
                      <a:bevel/>
                    </a:lnR>
                    <a:lnT w="12700">
                      <a:solidFill>
                        <a:srgbClr val="FFFFFF"/>
                      </a:solidFill>
                      <a:bevel/>
                    </a:lnT>
                    <a:lnB w="12700">
                      <a:solidFill>
                        <a:srgbClr val="FFFFFF"/>
                      </a:solidFill>
                      <a:bevel/>
                    </a:lnB>
                    <a:solidFill>
                      <a:srgbClr val="CFD7E7"/>
                    </a:solidFill>
                  </a:tcPr>
                </a:tc>
                <a:tc>
                  <a:txBody>
                    <a:bodyPr/>
                    <a:lstStyle/>
                    <a:p>
                      <a:pPr algn="ctr">
                        <a:defRPr sz="1800" b="0" i="0"/>
                      </a:pPr>
                      <a:r>
                        <a:t>Interlocked</a:t>
                      </a:r>
                    </a:p>
                  </a:txBody>
                  <a:tcPr marL="45720" marR="45720" horzOverflow="overflow">
                    <a:lnL w="12700">
                      <a:solidFill>
                        <a:srgbClr val="FFFFFF"/>
                      </a:solidFill>
                      <a:bevel/>
                    </a:lnL>
                    <a:lnR w="12700">
                      <a:solidFill>
                        <a:srgbClr val="FFFFFF"/>
                      </a:solidFill>
                      <a:bevel/>
                    </a:lnR>
                    <a:lnT w="12700">
                      <a:solidFill>
                        <a:srgbClr val="FFFFFF"/>
                      </a:solidFill>
                      <a:bevel/>
                    </a:lnT>
                    <a:lnB w="12700">
                      <a:solidFill>
                        <a:srgbClr val="FFFFFF"/>
                      </a:solidFill>
                      <a:bevel/>
                    </a:lnB>
                    <a:solidFill>
                      <a:srgbClr val="CFD7E7"/>
                    </a:solidFill>
                  </a:tcPr>
                </a:tc>
              </a:tr>
              <a:tr h="942339">
                <a:tc>
                  <a:txBody>
                    <a:bodyPr/>
                    <a:lstStyle/>
                    <a:p>
                      <a:pPr algn="ctr">
                        <a:defRPr sz="1800" b="0" i="0"/>
                      </a:pPr>
                      <a:r>
                        <a:t>Конкурентные коллекции</a:t>
                      </a:r>
                    </a:p>
                  </a:txBody>
                  <a:tcPr marL="45720" marR="45720" horzOverflow="overflow">
                    <a:lnL w="12700">
                      <a:solidFill>
                        <a:srgbClr val="FFFFFF"/>
                      </a:solidFill>
                      <a:bevel/>
                    </a:lnL>
                    <a:lnR w="12700">
                      <a:solidFill>
                        <a:srgbClr val="FFFFFF"/>
                      </a:solidFill>
                      <a:bevel/>
                    </a:lnR>
                    <a:lnT w="12700">
                      <a:solidFill>
                        <a:srgbClr val="FFFFFF"/>
                      </a:solidFill>
                      <a:bevel/>
                    </a:lnT>
                    <a:lnB w="12700">
                      <a:solidFill>
                        <a:srgbClr val="FFFFFF"/>
                      </a:solidFill>
                      <a:bevel/>
                    </a:lnB>
                    <a:solidFill>
                      <a:srgbClr val="E8ECF4"/>
                    </a:solidFill>
                  </a:tcPr>
                </a:tc>
                <a:tc>
                  <a:txBody>
                    <a:bodyPr/>
                    <a:lstStyle/>
                    <a:p>
                      <a:pPr algn="ctr">
                        <a:defRPr sz="1800" b="0" i="0"/>
                      </a:pPr>
                      <a:r>
                        <a:t>ConcurrentBag, ConcurrentQueue, </a:t>
                      </a:r>
                    </a:p>
                    <a:p>
                      <a:pPr algn="ctr">
                        <a:defRPr sz="1800" b="0" i="0"/>
                      </a:pPr>
                      <a:r>
                        <a:t>ConcurrentDictionary, ConcurrentStack, </a:t>
                      </a:r>
                    </a:p>
                    <a:p>
                      <a:pPr algn="ctr">
                        <a:defRPr sz="1800" b="0" i="0"/>
                      </a:pPr>
                      <a:r>
                        <a:t>BlockedCollection</a:t>
                      </a:r>
                    </a:p>
                  </a:txBody>
                  <a:tcPr marL="45720" marR="45720" horzOverflow="overflow">
                    <a:lnL w="12700">
                      <a:solidFill>
                        <a:srgbClr val="FFFFFF"/>
                      </a:solidFill>
                      <a:bevel/>
                    </a:lnL>
                    <a:lnR w="12700">
                      <a:solidFill>
                        <a:srgbClr val="FFFFFF"/>
                      </a:solidFill>
                      <a:bevel/>
                    </a:lnR>
                    <a:lnT w="12700">
                      <a:solidFill>
                        <a:srgbClr val="FFFFFF"/>
                      </a:solidFill>
                      <a:bevel/>
                    </a:lnT>
                    <a:lnB w="12700">
                      <a:solidFill>
                        <a:srgbClr val="FFFFFF"/>
                      </a:solidFill>
                      <a:bevel/>
                    </a:lnB>
                    <a:solidFill>
                      <a:srgbClr val="E8ECF4"/>
                    </a:solidFill>
                  </a:tcPr>
                </a:tc>
              </a:tr>
              <a:tr h="383540">
                <a:tc>
                  <a:txBody>
                    <a:bodyPr/>
                    <a:lstStyle/>
                    <a:p>
                      <a:pPr algn="ctr">
                        <a:defRPr sz="1800" b="0" i="0"/>
                      </a:pPr>
                      <a:r>
                        <a:t>Блокировки чтения-записи</a:t>
                      </a:r>
                    </a:p>
                  </a:txBody>
                  <a:tcPr marL="45720" marR="45720" horzOverflow="overflow">
                    <a:lnL w="12700">
                      <a:solidFill>
                        <a:srgbClr val="FFFFFF"/>
                      </a:solidFill>
                      <a:bevel/>
                    </a:lnL>
                    <a:lnR w="12700">
                      <a:solidFill>
                        <a:srgbClr val="FFFFFF"/>
                      </a:solidFill>
                      <a:bevel/>
                    </a:lnR>
                    <a:lnT w="12700">
                      <a:solidFill>
                        <a:srgbClr val="FFFFFF"/>
                      </a:solidFill>
                      <a:bevel/>
                    </a:lnT>
                    <a:lnB w="12700">
                      <a:solidFill>
                        <a:srgbClr val="FFFFFF"/>
                      </a:solidFill>
                      <a:bevel/>
                    </a:lnB>
                    <a:solidFill>
                      <a:srgbClr val="CFD7E7"/>
                    </a:solidFill>
                  </a:tcPr>
                </a:tc>
                <a:tc>
                  <a:txBody>
                    <a:bodyPr/>
                    <a:lstStyle/>
                    <a:p>
                      <a:pPr algn="ctr">
                        <a:defRPr sz="1800" b="0" i="0"/>
                      </a:pPr>
                      <a:r>
                        <a:t>ReaderWriterLock, ReaderWriterLockSlim</a:t>
                      </a:r>
                    </a:p>
                  </a:txBody>
                  <a:tcPr marL="45720" marR="45720" horzOverflow="overflow">
                    <a:lnL w="12700">
                      <a:solidFill>
                        <a:srgbClr val="FFFFFF"/>
                      </a:solidFill>
                      <a:bevel/>
                    </a:lnL>
                    <a:lnR w="12700">
                      <a:solidFill>
                        <a:srgbClr val="FFFFFF"/>
                      </a:solidFill>
                      <a:bevel/>
                    </a:lnR>
                    <a:lnT w="12700">
                      <a:solidFill>
                        <a:srgbClr val="FFFFFF"/>
                      </a:solidFill>
                      <a:bevel/>
                    </a:lnT>
                    <a:lnB w="12700">
                      <a:solidFill>
                        <a:srgbClr val="FFFFFF"/>
                      </a:solidFill>
                      <a:bevel/>
                    </a:lnB>
                    <a:solidFill>
                      <a:srgbClr val="CFD7E7"/>
                    </a:solidFill>
                  </a:tcPr>
                </a:tc>
              </a:tr>
              <a:tr h="383540">
                <a:tc>
                  <a:txBody>
                    <a:bodyPr/>
                    <a:lstStyle/>
                    <a:p>
                      <a:pPr algn="ctr">
                        <a:defRPr sz="1800" b="0" i="0"/>
                      </a:pPr>
                      <a:r>
                        <a:t>Шаблоны синхронизации</a:t>
                      </a:r>
                    </a:p>
                  </a:txBody>
                  <a:tcPr marL="45720" marR="45720" horzOverflow="overflow">
                    <a:lnL w="12700">
                      <a:solidFill>
                        <a:srgbClr val="FFFFFF"/>
                      </a:solidFill>
                      <a:bevel/>
                    </a:lnL>
                    <a:lnR w="12700">
                      <a:solidFill>
                        <a:srgbClr val="FFFFFF"/>
                      </a:solidFill>
                      <a:bevel/>
                    </a:lnR>
                    <a:lnT w="12700">
                      <a:solidFill>
                        <a:srgbClr val="FFFFFF"/>
                      </a:solidFill>
                      <a:bevel/>
                    </a:lnT>
                    <a:lnB w="12700">
                      <a:solidFill>
                        <a:srgbClr val="FFFFFF"/>
                      </a:solidFill>
                      <a:bevel/>
                    </a:lnB>
                    <a:solidFill>
                      <a:srgbClr val="E8ECF4"/>
                    </a:solidFill>
                  </a:tcPr>
                </a:tc>
                <a:tc>
                  <a:txBody>
                    <a:bodyPr/>
                    <a:lstStyle/>
                    <a:p>
                      <a:pPr algn="ctr">
                        <a:defRPr sz="1800" b="0" i="0"/>
                      </a:pPr>
                      <a:r>
                        <a:rPr dirty="0"/>
                        <a:t>Barrier, CountdownEvent </a:t>
                      </a:r>
                    </a:p>
                  </a:txBody>
                  <a:tcPr marL="45720" marR="45720" horzOverflow="overflow">
                    <a:lnL w="12700">
                      <a:solidFill>
                        <a:srgbClr val="FFFFFF"/>
                      </a:solidFill>
                      <a:bevel/>
                    </a:lnL>
                    <a:lnR w="12700">
                      <a:solidFill>
                        <a:srgbClr val="FFFFFF"/>
                      </a:solidFill>
                      <a:bevel/>
                    </a:lnR>
                    <a:lnT w="12700">
                      <a:solidFill>
                        <a:srgbClr val="FFFFFF"/>
                      </a:solidFill>
                      <a:bevel/>
                    </a:lnT>
                    <a:lnB w="12700">
                      <a:solidFill>
                        <a:srgbClr val="FFFFFF"/>
                      </a:solidFill>
                      <a:bevel/>
                    </a:lnB>
                    <a:solidFill>
                      <a:srgbClr val="E8ECF4"/>
                    </a:solidFill>
                  </a:tcPr>
                </a:tc>
              </a:tr>
            </a:tbl>
          </a:graphicData>
        </a:graphic>
      </p:graphicFrame>
    </p:spTree>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 name="Shape 548"/>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Важнейшие средства синхронизации</a:t>
            </a:r>
          </a:p>
        </p:txBody>
      </p:sp>
      <p:graphicFrame>
        <p:nvGraphicFramePr>
          <p:cNvPr id="549" name="Table 549"/>
          <p:cNvGraphicFramePr/>
          <p:nvPr/>
        </p:nvGraphicFramePr>
        <p:xfrm>
          <a:off x="326522" y="1722120"/>
          <a:ext cx="9471660" cy="2001520"/>
        </p:xfrm>
        <a:graphic>
          <a:graphicData uri="http://schemas.openxmlformats.org/drawingml/2006/table">
            <a:tbl>
              <a:tblPr bandRow="1">
                <a:tableStyleId>{C7B018BB-80A7-4F77-B60F-C8B233D01FF8}</a:tableStyleId>
              </a:tblPr>
              <a:tblGrid>
                <a:gridCol w="3520440"/>
                <a:gridCol w="5951220"/>
              </a:tblGrid>
              <a:tr h="434340">
                <a:tc>
                  <a:txBody>
                    <a:bodyPr/>
                    <a:lstStyle/>
                    <a:p>
                      <a:pPr algn="ctr">
                        <a:defRPr sz="1800" b="0" i="0"/>
                      </a:pPr>
                      <a:r>
                        <a:rPr b="1"/>
                        <a:t>Конструкция</a:t>
                      </a:r>
                    </a:p>
                  </a:txBody>
                  <a:tcPr marL="63500" marR="63500" marT="63500" marB="63500" horzOverflow="overflow"/>
                </a:tc>
                <a:tc>
                  <a:txBody>
                    <a:bodyPr/>
                    <a:lstStyle/>
                    <a:p>
                      <a:pPr algn="ctr">
                        <a:defRPr sz="1800" b="0" i="0"/>
                      </a:pPr>
                      <a:r>
                        <a:rPr b="1"/>
                        <a:t>Назначение</a:t>
                      </a:r>
                    </a:p>
                  </a:txBody>
                  <a:tcPr marL="63500" marR="63500" marT="63500" marB="63500" horzOverflow="overflow"/>
                </a:tc>
              </a:tr>
              <a:tr h="434340">
                <a:tc>
                  <a:txBody>
                    <a:bodyPr/>
                    <a:lstStyle/>
                    <a:p>
                      <a:pPr algn="ctr">
                        <a:defRPr sz="1800" b="0" i="0"/>
                      </a:pPr>
                      <a:r>
                        <a:rPr b="1"/>
                        <a:t>Sleep</a:t>
                      </a:r>
                    </a:p>
                  </a:txBody>
                  <a:tcPr marL="63500" marR="63500" marT="63500" marB="63500" horzOverflow="overflow"/>
                </a:tc>
                <a:tc>
                  <a:txBody>
                    <a:bodyPr/>
                    <a:lstStyle/>
                    <a:p>
                      <a:pPr algn="l">
                        <a:defRPr sz="1800" b="0" i="0"/>
                      </a:pPr>
                      <a:r>
                        <a:t>Блокировка на указанное время</a:t>
                      </a:r>
                    </a:p>
                  </a:txBody>
                  <a:tcPr marL="63500" marR="63500" marT="63500" marB="63500" horzOverflow="overflow"/>
                </a:tc>
              </a:tr>
              <a:tr h="434340">
                <a:tc>
                  <a:txBody>
                    <a:bodyPr/>
                    <a:lstStyle/>
                    <a:p>
                      <a:pPr algn="ctr">
                        <a:defRPr sz="1800" b="0" i="0"/>
                      </a:pPr>
                      <a:r>
                        <a:rPr b="1"/>
                        <a:t>Join</a:t>
                      </a:r>
                    </a:p>
                  </a:txBody>
                  <a:tcPr marL="63500" marR="63500" marT="63500" marB="63500" horzOverflow="overflow"/>
                </a:tc>
                <a:tc>
                  <a:txBody>
                    <a:bodyPr/>
                    <a:lstStyle/>
                    <a:p>
                      <a:pPr algn="l">
                        <a:defRPr sz="1800" b="0" i="0"/>
                      </a:pPr>
                      <a:r>
                        <a:t>Ожидание окончания другого потока</a:t>
                      </a:r>
                    </a:p>
                  </a:txBody>
                  <a:tcPr marL="63500" marR="63500" marT="63500" marB="63500" horzOverflow="overflow"/>
                </a:tc>
              </a:tr>
              <a:tr h="698500">
                <a:tc>
                  <a:txBody>
                    <a:bodyPr/>
                    <a:lstStyle/>
                    <a:p>
                      <a:pPr algn="ctr">
                        <a:defRPr sz="1800" b="0" i="0"/>
                      </a:pPr>
                      <a:r>
                        <a:rPr b="1"/>
                        <a:t>SpinWait </a:t>
                      </a:r>
                    </a:p>
                  </a:txBody>
                  <a:tcPr marL="63500" marR="63500" marT="63500" marB="63500" horzOverflow="overflow"/>
                </a:tc>
                <a:tc>
                  <a:txBody>
                    <a:bodyPr/>
                    <a:lstStyle/>
                    <a:p>
                      <a:pPr algn="l">
                        <a:defRPr sz="1800" b="0" i="0"/>
                      </a:pPr>
                      <a:r>
                        <a:t>Вынуждает поток выполнять ожидание столько раз, сколько определено параметром </a:t>
                      </a:r>
                      <a:r>
                        <a:rPr i="1"/>
                        <a:t>iterations</a:t>
                      </a:r>
                    </a:p>
                  </a:txBody>
                  <a:tcPr marL="63500" marR="63500" marT="63500" marB="63500" horzOverflow="overflow"/>
                </a:tc>
              </a:tr>
            </a:tbl>
          </a:graphicData>
        </a:graphic>
      </p:graphicFrame>
      <p:grpSp>
        <p:nvGrpSpPr>
          <p:cNvPr id="552" name="Group 552"/>
          <p:cNvGrpSpPr/>
          <p:nvPr/>
        </p:nvGrpSpPr>
        <p:grpSpPr>
          <a:xfrm>
            <a:off x="306836" y="990600"/>
            <a:ext cx="9500104" cy="584689"/>
            <a:chOff x="-28443" y="0"/>
            <a:chExt cx="9500103" cy="584688"/>
          </a:xfrm>
        </p:grpSpPr>
        <p:sp>
          <p:nvSpPr>
            <p:cNvPr id="550" name="Shape 550"/>
            <p:cNvSpPr/>
            <p:nvPr/>
          </p:nvSpPr>
          <p:spPr>
            <a:xfrm>
              <a:off x="-28444" y="0"/>
              <a:ext cx="9500104" cy="584689"/>
            </a:xfrm>
            <a:prstGeom prst="roundRect">
              <a:avLst>
                <a:gd name="adj" fmla="val 13072"/>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spcBef>
                  <a:spcPts val="1000"/>
                </a:spcBef>
                <a:defRPr b="1"/>
              </a:pPr>
              <a:endParaRPr/>
            </a:p>
          </p:txBody>
        </p:sp>
        <p:sp>
          <p:nvSpPr>
            <p:cNvPr id="551" name="Shape 551"/>
            <p:cNvSpPr/>
            <p:nvPr/>
          </p:nvSpPr>
          <p:spPr>
            <a:xfrm>
              <a:off x="8097" y="106924"/>
              <a:ext cx="9427023"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spcBef>
                  <a:spcPts val="1000"/>
                </a:spcBef>
                <a:defRPr b="1"/>
              </a:lvl1pPr>
            </a:lstStyle>
            <a:p>
              <a:pPr>
                <a:defRPr b="0"/>
              </a:pPr>
              <a:r>
                <a:rPr b="1"/>
                <a:t>Простейшие методы блокировки</a:t>
              </a:r>
            </a:p>
          </p:txBody>
        </p:sp>
      </p:grpSp>
    </p:spTree>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Shape 556"/>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Важнейшие средства синхронизации</a:t>
            </a:r>
          </a:p>
        </p:txBody>
      </p:sp>
      <p:grpSp>
        <p:nvGrpSpPr>
          <p:cNvPr id="559" name="Group 559"/>
          <p:cNvGrpSpPr/>
          <p:nvPr/>
        </p:nvGrpSpPr>
        <p:grpSpPr>
          <a:xfrm>
            <a:off x="335279" y="762000"/>
            <a:ext cx="9471661" cy="609600"/>
            <a:chOff x="0" y="0"/>
            <a:chExt cx="9471659" cy="609600"/>
          </a:xfrm>
        </p:grpSpPr>
        <p:sp>
          <p:nvSpPr>
            <p:cNvPr id="557" name="Shape 557"/>
            <p:cNvSpPr/>
            <p:nvPr/>
          </p:nvSpPr>
          <p:spPr>
            <a:xfrm>
              <a:off x="0" y="0"/>
              <a:ext cx="9471660" cy="6096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spcBef>
                  <a:spcPts val="1000"/>
                </a:spcBef>
                <a:defRPr b="1"/>
              </a:pPr>
              <a:endParaRPr/>
            </a:p>
          </p:txBody>
        </p:sp>
        <p:sp>
          <p:nvSpPr>
            <p:cNvPr id="558" name="Shape 558"/>
            <p:cNvSpPr/>
            <p:nvPr/>
          </p:nvSpPr>
          <p:spPr>
            <a:xfrm>
              <a:off x="29757" y="119380"/>
              <a:ext cx="9412146"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spcBef>
                  <a:spcPts val="1000"/>
                </a:spcBef>
                <a:defRPr b="1"/>
              </a:lvl1pPr>
            </a:lstStyle>
            <a:p>
              <a:pPr>
                <a:defRPr b="0"/>
              </a:pPr>
              <a:r>
                <a:rPr b="1"/>
                <a:t>Блокировочные конструкции</a:t>
              </a:r>
            </a:p>
          </p:txBody>
        </p:sp>
      </p:grpSp>
      <p:graphicFrame>
        <p:nvGraphicFramePr>
          <p:cNvPr id="560" name="Table 560"/>
          <p:cNvGraphicFramePr/>
          <p:nvPr>
            <p:extLst>
              <p:ext uri="{D42A27DB-BD31-4B8C-83A1-F6EECF244321}">
                <p14:modId xmlns:p14="http://schemas.microsoft.com/office/powerpoint/2010/main" val="524305153"/>
              </p:ext>
            </p:extLst>
          </p:nvPr>
        </p:nvGraphicFramePr>
        <p:xfrm>
          <a:off x="335279" y="1866900"/>
          <a:ext cx="9471660" cy="4151328"/>
        </p:xfrm>
        <a:graphic>
          <a:graphicData uri="http://schemas.openxmlformats.org/drawingml/2006/table">
            <a:tbl>
              <a:tblPr bandRow="1">
                <a:tableStyleId>{C7B018BB-80A7-4F77-B60F-C8B233D01FF8}</a:tableStyleId>
              </a:tblPr>
              <a:tblGrid>
                <a:gridCol w="1592580"/>
                <a:gridCol w="3688080"/>
                <a:gridCol w="2430780"/>
                <a:gridCol w="1760220"/>
              </a:tblGrid>
              <a:tr h="396542">
                <a:tc>
                  <a:txBody>
                    <a:bodyPr/>
                    <a:lstStyle/>
                    <a:p>
                      <a:pPr algn="ctr">
                        <a:defRPr sz="1800" b="0" i="0"/>
                      </a:pPr>
                      <a:r>
                        <a:rPr b="1"/>
                        <a:t>Конструкция</a:t>
                      </a:r>
                    </a:p>
                  </a:txBody>
                  <a:tcPr marL="63500" marR="63500" marT="63500" marB="63500" horzOverflow="overflow"/>
                </a:tc>
                <a:tc>
                  <a:txBody>
                    <a:bodyPr/>
                    <a:lstStyle/>
                    <a:p>
                      <a:pPr algn="ctr">
                        <a:defRPr sz="1800" b="0" i="0"/>
                      </a:pPr>
                      <a:r>
                        <a:rPr b="1"/>
                        <a:t>Назначение</a:t>
                      </a:r>
                    </a:p>
                  </a:txBody>
                  <a:tcPr marL="63500" marR="63500" marT="63500" marB="63500" horzOverflow="overflow"/>
                </a:tc>
                <a:tc>
                  <a:txBody>
                    <a:bodyPr/>
                    <a:lstStyle/>
                    <a:p>
                      <a:pPr algn="ctr">
                        <a:defRPr sz="1800" b="0" i="0"/>
                      </a:pPr>
                      <a:r>
                        <a:rPr b="1"/>
                        <a:t>Доступна из других процессов?</a:t>
                      </a:r>
                    </a:p>
                  </a:txBody>
                  <a:tcPr marL="63500" marR="63500" marT="63500" marB="63500" horzOverflow="overflow"/>
                </a:tc>
                <a:tc>
                  <a:txBody>
                    <a:bodyPr/>
                    <a:lstStyle/>
                    <a:p>
                      <a:pPr algn="ctr">
                        <a:defRPr sz="1800" b="0" i="0"/>
                      </a:pPr>
                      <a:r>
                        <a:rPr b="1"/>
                        <a:t>Скорость</a:t>
                      </a:r>
                    </a:p>
                  </a:txBody>
                  <a:tcPr marL="63500" marR="63500" marT="63500" marB="63500" horzOverflow="overflow"/>
                </a:tc>
              </a:tr>
              <a:tr h="1051542">
                <a:tc>
                  <a:txBody>
                    <a:bodyPr/>
                    <a:lstStyle/>
                    <a:p>
                      <a:pPr algn="ctr">
                        <a:defRPr sz="1800" b="0" i="0"/>
                      </a:pPr>
                      <a:r>
                        <a:rPr b="1"/>
                        <a:t>lock</a:t>
                      </a:r>
                    </a:p>
                  </a:txBody>
                  <a:tcPr marL="63500" marR="63500" marT="63500" marB="63500" horzOverflow="overflow"/>
                </a:tc>
                <a:tc>
                  <a:txBody>
                    <a:bodyPr/>
                    <a:lstStyle/>
                    <a:p>
                      <a:pPr algn="just">
                        <a:defRPr sz="1800" b="0" i="0"/>
                      </a:pPr>
                      <a:r>
                        <a:t>Гарантирует, что только один поток может получить доступ к ресурсу или секции кода</a:t>
                      </a:r>
                    </a:p>
                  </a:txBody>
                  <a:tcPr marL="63500" marR="63500" marT="63500" marB="63500" horzOverflow="overflow"/>
                </a:tc>
                <a:tc>
                  <a:txBody>
                    <a:bodyPr/>
                    <a:lstStyle/>
                    <a:p>
                      <a:pPr algn="ctr">
                        <a:defRPr sz="1800" b="0" i="0"/>
                      </a:pPr>
                      <a:r>
                        <a:t>нет</a:t>
                      </a:r>
                    </a:p>
                  </a:txBody>
                  <a:tcPr marL="63500" marR="63500" marT="63500" marB="63500" horzOverflow="overflow"/>
                </a:tc>
                <a:tc>
                  <a:txBody>
                    <a:bodyPr/>
                    <a:lstStyle/>
                    <a:p>
                      <a:pPr algn="ctr">
                        <a:defRPr sz="1800" b="0" i="0"/>
                      </a:pPr>
                      <a:r>
                        <a:t>быстро</a:t>
                      </a:r>
                    </a:p>
                  </a:txBody>
                  <a:tcPr marL="63500" marR="63500" marT="63500" marB="63500" horzOverflow="overflow"/>
                </a:tc>
              </a:tr>
              <a:tr h="1199866">
                <a:tc>
                  <a:txBody>
                    <a:bodyPr/>
                    <a:lstStyle/>
                    <a:p>
                      <a:pPr algn="ctr">
                        <a:defRPr sz="1800" b="0" i="0"/>
                      </a:pPr>
                      <a:r>
                        <a:rPr b="1"/>
                        <a:t>Mutex</a:t>
                      </a:r>
                    </a:p>
                  </a:txBody>
                  <a:tcPr marL="63500" marR="63500" marT="63500" marB="63500" horzOverflow="overflow"/>
                </a:tc>
                <a:tc>
                  <a:txBody>
                    <a:bodyPr/>
                    <a:lstStyle/>
                    <a:p>
                      <a:pPr algn="just">
                        <a:defRPr sz="1800" b="0" i="0"/>
                      </a:pPr>
                      <a:r>
                        <a:rPr dirty="0"/>
                        <a:t>Гарантирует, что только один поток может получить доступ к ресурсу или секции </a:t>
                      </a:r>
                      <a:r>
                        <a:rPr dirty="0" smtClean="0"/>
                        <a:t>кода</a:t>
                      </a:r>
                      <a:r>
                        <a:rPr lang="en-US" dirty="0" smtClean="0"/>
                        <a:t>.</a:t>
                      </a:r>
                      <a:endParaRPr dirty="0"/>
                    </a:p>
                  </a:txBody>
                  <a:tcPr marL="63500" marR="63500" marT="63500" marB="63500" horzOverflow="overflow"/>
                </a:tc>
                <a:tc>
                  <a:txBody>
                    <a:bodyPr/>
                    <a:lstStyle/>
                    <a:p>
                      <a:pPr algn="ctr">
                        <a:defRPr sz="1800" b="0" i="0"/>
                      </a:pPr>
                      <a:r>
                        <a:t>да</a:t>
                      </a:r>
                    </a:p>
                  </a:txBody>
                  <a:tcPr marL="63500" marR="63500" marT="63500" marB="63500" horzOverflow="overflow"/>
                </a:tc>
                <a:tc>
                  <a:txBody>
                    <a:bodyPr/>
                    <a:lstStyle/>
                    <a:p>
                      <a:pPr algn="ctr">
                        <a:defRPr sz="1800" b="0" i="0"/>
                      </a:pPr>
                      <a:r>
                        <a:t>средне</a:t>
                      </a:r>
                    </a:p>
                  </a:txBody>
                  <a:tcPr marL="63500" marR="63500" marT="63500" marB="63500" horzOverflow="overflow"/>
                </a:tc>
              </a:tr>
              <a:tr h="1177727">
                <a:tc>
                  <a:txBody>
                    <a:bodyPr/>
                    <a:lstStyle/>
                    <a:p>
                      <a:pPr algn="ctr">
                        <a:defRPr sz="1800" b="0" i="0"/>
                      </a:pPr>
                      <a:r>
                        <a:rPr b="1"/>
                        <a:t>Semaphore</a:t>
                      </a:r>
                    </a:p>
                  </a:txBody>
                  <a:tcPr marL="63500" marR="63500" marT="63500" marB="63500" horzOverflow="overflow"/>
                </a:tc>
                <a:tc>
                  <a:txBody>
                    <a:bodyPr/>
                    <a:lstStyle/>
                    <a:p>
                      <a:pPr algn="just">
                        <a:defRPr sz="1800" b="0" i="0"/>
                      </a:pPr>
                      <a:r>
                        <a:t>Гарантирует, что не более заданного числа потоков может получить доступ к ресурсу или секции кода.</a:t>
                      </a:r>
                    </a:p>
                  </a:txBody>
                  <a:tcPr marL="63500" marR="63500" marT="63500" marB="63500" horzOverflow="overflow"/>
                </a:tc>
                <a:tc>
                  <a:txBody>
                    <a:bodyPr/>
                    <a:lstStyle/>
                    <a:p>
                      <a:pPr algn="ctr">
                        <a:defRPr sz="1800" b="0" i="0"/>
                      </a:pPr>
                      <a:r>
                        <a:t>да</a:t>
                      </a:r>
                    </a:p>
                  </a:txBody>
                  <a:tcPr marL="63500" marR="63500" marT="63500" marB="63500" horzOverflow="overflow"/>
                </a:tc>
                <a:tc>
                  <a:txBody>
                    <a:bodyPr/>
                    <a:lstStyle/>
                    <a:p>
                      <a:pPr algn="ctr">
                        <a:defRPr sz="1800" b="0" i="0"/>
                      </a:pPr>
                      <a:r>
                        <a:rPr dirty="0"/>
                        <a:t>средне</a:t>
                      </a:r>
                    </a:p>
                  </a:txBody>
                  <a:tcPr marL="63500" marR="63500" marT="63500" marB="63500" horzOverflow="overflow"/>
                </a:tc>
              </a:tr>
            </a:tbl>
          </a:graphicData>
        </a:graphic>
      </p:graphicFrame>
    </p:spTree>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Shape 562"/>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Важнейшие средства синхронизации</a:t>
            </a:r>
          </a:p>
        </p:txBody>
      </p:sp>
      <p:grpSp>
        <p:nvGrpSpPr>
          <p:cNvPr id="565" name="Group 565"/>
          <p:cNvGrpSpPr/>
          <p:nvPr/>
        </p:nvGrpSpPr>
        <p:grpSpPr>
          <a:xfrm>
            <a:off x="291624" y="759190"/>
            <a:ext cx="9515316" cy="612410"/>
            <a:chOff x="0" y="0"/>
            <a:chExt cx="9515315" cy="612409"/>
          </a:xfrm>
        </p:grpSpPr>
        <p:sp>
          <p:nvSpPr>
            <p:cNvPr id="563" name="Shape 563"/>
            <p:cNvSpPr/>
            <p:nvPr/>
          </p:nvSpPr>
          <p:spPr>
            <a:xfrm>
              <a:off x="0" y="0"/>
              <a:ext cx="9515316" cy="61241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spcBef>
                  <a:spcPts val="1000"/>
                </a:spcBef>
                <a:defRPr b="1"/>
              </a:pPr>
              <a:endParaRPr/>
            </a:p>
          </p:txBody>
        </p:sp>
        <p:sp>
          <p:nvSpPr>
            <p:cNvPr id="564" name="Shape 564"/>
            <p:cNvSpPr/>
            <p:nvPr/>
          </p:nvSpPr>
          <p:spPr>
            <a:xfrm>
              <a:off x="29895" y="119930"/>
              <a:ext cx="9455526" cy="3725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spcBef>
                  <a:spcPts val="1000"/>
                </a:spcBef>
                <a:defRPr b="1"/>
              </a:lvl1pPr>
            </a:lstStyle>
            <a:p>
              <a:pPr>
                <a:defRPr b="0"/>
              </a:pPr>
              <a:r>
                <a:rPr b="1"/>
                <a:t>Сигнальные конструкции</a:t>
              </a:r>
            </a:p>
          </p:txBody>
        </p:sp>
      </p:grpSp>
      <p:graphicFrame>
        <p:nvGraphicFramePr>
          <p:cNvPr id="566" name="Table 566"/>
          <p:cNvGraphicFramePr/>
          <p:nvPr/>
        </p:nvGraphicFramePr>
        <p:xfrm>
          <a:off x="502919" y="1800066"/>
          <a:ext cx="9052560" cy="3190240"/>
        </p:xfrm>
        <a:graphic>
          <a:graphicData uri="http://schemas.openxmlformats.org/drawingml/2006/table">
            <a:tbl>
              <a:tblPr bandRow="1">
                <a:tableStyleId>{C7B018BB-80A7-4F77-B60F-C8B233D01FF8}</a:tableStyleId>
              </a:tblPr>
              <a:tblGrid>
                <a:gridCol w="2263140"/>
                <a:gridCol w="2263140"/>
                <a:gridCol w="2263140"/>
                <a:gridCol w="2263140"/>
              </a:tblGrid>
              <a:tr h="406052">
                <a:tc>
                  <a:txBody>
                    <a:bodyPr/>
                    <a:lstStyle/>
                    <a:p>
                      <a:pPr algn="ctr">
                        <a:defRPr sz="1800" b="0" i="0"/>
                      </a:pPr>
                      <a:r>
                        <a:rPr b="1"/>
                        <a:t>Конструкция</a:t>
                      </a:r>
                    </a:p>
                  </a:txBody>
                  <a:tcPr marL="63500" marR="63500" marT="63500" marB="63500" horzOverflow="overflow"/>
                </a:tc>
                <a:tc>
                  <a:txBody>
                    <a:bodyPr/>
                    <a:lstStyle/>
                    <a:p>
                      <a:pPr algn="ctr">
                        <a:defRPr sz="1800" b="0" i="0"/>
                      </a:pPr>
                      <a:r>
                        <a:rPr b="1"/>
                        <a:t>Назначение</a:t>
                      </a:r>
                    </a:p>
                  </a:txBody>
                  <a:tcPr marL="63500" marR="63500" marT="63500" marB="63500" horzOverflow="overflow"/>
                </a:tc>
                <a:tc>
                  <a:txBody>
                    <a:bodyPr/>
                    <a:lstStyle/>
                    <a:p>
                      <a:pPr algn="ctr">
                        <a:defRPr sz="1800" b="0" i="0"/>
                      </a:pPr>
                      <a:r>
                        <a:rPr b="1"/>
                        <a:t>Доступна из других процессов?</a:t>
                      </a:r>
                    </a:p>
                  </a:txBody>
                  <a:tcPr marL="63500" marR="63500" marT="63500" marB="63500" horzOverflow="overflow"/>
                </a:tc>
                <a:tc>
                  <a:txBody>
                    <a:bodyPr/>
                    <a:lstStyle/>
                    <a:p>
                      <a:pPr algn="ctr">
                        <a:defRPr sz="1800" b="0" i="0"/>
                      </a:pPr>
                      <a:r>
                        <a:rPr b="1"/>
                        <a:t>Скорость</a:t>
                      </a:r>
                    </a:p>
                  </a:txBody>
                  <a:tcPr marL="63500" marR="63500" marT="63500" marB="63500" horzOverflow="overflow"/>
                </a:tc>
              </a:tr>
              <a:tr h="977900">
                <a:tc>
                  <a:txBody>
                    <a:bodyPr/>
                    <a:lstStyle/>
                    <a:p>
                      <a:pPr algn="ctr">
                        <a:defRPr sz="1800" b="0" i="0"/>
                      </a:pPr>
                      <a:r>
                        <a:rPr b="1"/>
                        <a:t>EventWaitHandle</a:t>
                      </a:r>
                    </a:p>
                  </a:txBody>
                  <a:tcPr marL="63500" marR="63500" marT="63500" marB="63500" horzOverflow="overflow"/>
                </a:tc>
                <a:tc>
                  <a:txBody>
                    <a:bodyPr/>
                    <a:lstStyle/>
                    <a:p>
                      <a:pPr algn="just">
                        <a:defRPr sz="1800" b="0" i="0"/>
                      </a:pPr>
                      <a:r>
                        <a:t>Позволяет потоку ожидать сигнала от другого потока</a:t>
                      </a:r>
                    </a:p>
                  </a:txBody>
                  <a:tcPr marL="63500" marR="63500" marT="63500" marB="63500" horzOverflow="overflow"/>
                </a:tc>
                <a:tc>
                  <a:txBody>
                    <a:bodyPr/>
                    <a:lstStyle/>
                    <a:p>
                      <a:pPr algn="ctr">
                        <a:defRPr sz="1800" b="0" i="0"/>
                      </a:pPr>
                      <a:r>
                        <a:t>да</a:t>
                      </a:r>
                    </a:p>
                  </a:txBody>
                  <a:tcPr marL="63500" marR="63500" marT="63500" marB="63500" horzOverflow="overflow"/>
                </a:tc>
                <a:tc>
                  <a:txBody>
                    <a:bodyPr/>
                    <a:lstStyle/>
                    <a:p>
                      <a:pPr algn="ctr">
                        <a:defRPr sz="1800" b="0" i="0"/>
                      </a:pPr>
                      <a:r>
                        <a:t>средне</a:t>
                      </a:r>
                    </a:p>
                  </a:txBody>
                  <a:tcPr marL="63500" marR="63500" marT="63500" marB="63500" horzOverflow="overflow"/>
                </a:tc>
              </a:tr>
              <a:tr h="1536700">
                <a:tc>
                  <a:txBody>
                    <a:bodyPr/>
                    <a:lstStyle/>
                    <a:p>
                      <a:pPr algn="ctr">
                        <a:defRPr sz="1800" b="0" i="0"/>
                      </a:pPr>
                      <a:r>
                        <a:rPr b="1"/>
                        <a:t>Wait and Pulse</a:t>
                      </a:r>
                    </a:p>
                  </a:txBody>
                  <a:tcPr marL="63500" marR="63500" marT="63500" marB="63500" horzOverflow="overflow"/>
                </a:tc>
                <a:tc>
                  <a:txBody>
                    <a:bodyPr/>
                    <a:lstStyle/>
                    <a:p>
                      <a:pPr algn="just">
                        <a:defRPr sz="1800" b="0" i="0"/>
                      </a:pPr>
                      <a:r>
                        <a:t>Позволяет потоку ожидать, пока не выполнится заданное условие блокировки</a:t>
                      </a:r>
                    </a:p>
                  </a:txBody>
                  <a:tcPr marL="63500" marR="63500" marT="63500" marB="63500" horzOverflow="overflow"/>
                </a:tc>
                <a:tc>
                  <a:txBody>
                    <a:bodyPr/>
                    <a:lstStyle/>
                    <a:p>
                      <a:pPr algn="ctr">
                        <a:defRPr sz="1800" b="0" i="0"/>
                      </a:pPr>
                      <a:r>
                        <a:t>нет</a:t>
                      </a:r>
                    </a:p>
                  </a:txBody>
                  <a:tcPr marL="63500" marR="63500" marT="63500" marB="63500" horzOverflow="overflow"/>
                </a:tc>
                <a:tc>
                  <a:txBody>
                    <a:bodyPr/>
                    <a:lstStyle/>
                    <a:p>
                      <a:pPr algn="ctr">
                        <a:defRPr sz="1800" b="0" i="0"/>
                      </a:pPr>
                      <a:r>
                        <a:t>средне</a:t>
                      </a:r>
                    </a:p>
                  </a:txBody>
                  <a:tcPr marL="63500" marR="63500" marT="63500" marB="63500" horzOverflow="overflow"/>
                </a:tc>
              </a:tr>
            </a:tbl>
          </a:graphicData>
        </a:graphic>
      </p:graphicFrame>
    </p:spTree>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Shape 568"/>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Важнейшие средства синхронизации</a:t>
            </a:r>
          </a:p>
        </p:txBody>
      </p:sp>
      <p:grpSp>
        <p:nvGrpSpPr>
          <p:cNvPr id="571" name="Group 571"/>
          <p:cNvGrpSpPr/>
          <p:nvPr/>
        </p:nvGrpSpPr>
        <p:grpSpPr>
          <a:xfrm>
            <a:off x="335279" y="762000"/>
            <a:ext cx="9471661" cy="609600"/>
            <a:chOff x="0" y="0"/>
            <a:chExt cx="9471659" cy="609600"/>
          </a:xfrm>
        </p:grpSpPr>
        <p:sp>
          <p:nvSpPr>
            <p:cNvPr id="569" name="Shape 569"/>
            <p:cNvSpPr/>
            <p:nvPr/>
          </p:nvSpPr>
          <p:spPr>
            <a:xfrm>
              <a:off x="0" y="0"/>
              <a:ext cx="9471660" cy="6096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spcBef>
                  <a:spcPts val="1000"/>
                </a:spcBef>
                <a:defRPr b="1"/>
              </a:pPr>
              <a:endParaRPr/>
            </a:p>
          </p:txBody>
        </p:sp>
        <p:sp>
          <p:nvSpPr>
            <p:cNvPr id="570" name="Shape 570"/>
            <p:cNvSpPr/>
            <p:nvPr/>
          </p:nvSpPr>
          <p:spPr>
            <a:xfrm>
              <a:off x="29757" y="119380"/>
              <a:ext cx="9412146"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spcBef>
                  <a:spcPts val="1000"/>
                </a:spcBef>
                <a:defRPr b="1"/>
              </a:lvl1pPr>
            </a:lstStyle>
            <a:p>
              <a:pPr>
                <a:defRPr b="0"/>
              </a:pPr>
              <a:r>
                <a:rPr b="1"/>
                <a:t>Не блокирующие конструкции синхронизации</a:t>
              </a:r>
            </a:p>
          </p:txBody>
        </p:sp>
      </p:grpSp>
      <p:graphicFrame>
        <p:nvGraphicFramePr>
          <p:cNvPr id="572" name="Table 572"/>
          <p:cNvGraphicFramePr/>
          <p:nvPr/>
        </p:nvGraphicFramePr>
        <p:xfrm>
          <a:off x="502919" y="1942941"/>
          <a:ext cx="9052560" cy="2992546"/>
        </p:xfrm>
        <a:graphic>
          <a:graphicData uri="http://schemas.openxmlformats.org/drawingml/2006/table">
            <a:tbl>
              <a:tblPr bandRow="1">
                <a:tableStyleId>{C7B018BB-80A7-4F77-B60F-C8B233D01FF8}</a:tableStyleId>
              </a:tblPr>
              <a:tblGrid>
                <a:gridCol w="2263140"/>
                <a:gridCol w="2263140"/>
                <a:gridCol w="2263140"/>
                <a:gridCol w="2263140"/>
              </a:tblGrid>
              <a:tr h="406052">
                <a:tc>
                  <a:txBody>
                    <a:bodyPr/>
                    <a:lstStyle/>
                    <a:p>
                      <a:pPr algn="ctr">
                        <a:defRPr sz="1800" b="0" i="0"/>
                      </a:pPr>
                      <a:r>
                        <a:rPr b="1"/>
                        <a:t>Конструкция</a:t>
                      </a:r>
                    </a:p>
                  </a:txBody>
                  <a:tcPr marL="63500" marR="63500" marT="63500" marB="63500" horzOverflow="overflow"/>
                </a:tc>
                <a:tc>
                  <a:txBody>
                    <a:bodyPr/>
                    <a:lstStyle/>
                    <a:p>
                      <a:pPr algn="ctr">
                        <a:defRPr sz="1800" b="0" i="0"/>
                      </a:pPr>
                      <a:r>
                        <a:rPr b="1"/>
                        <a:t>Назначение</a:t>
                      </a:r>
                    </a:p>
                  </a:txBody>
                  <a:tcPr marL="63500" marR="63500" marT="63500" marB="63500" horzOverflow="overflow"/>
                </a:tc>
                <a:tc>
                  <a:txBody>
                    <a:bodyPr/>
                    <a:lstStyle/>
                    <a:p>
                      <a:pPr algn="ctr">
                        <a:defRPr sz="1800" b="0" i="0"/>
                      </a:pPr>
                      <a:r>
                        <a:rPr b="1"/>
                        <a:t>Доступна из других процессов?</a:t>
                      </a:r>
                    </a:p>
                  </a:txBody>
                  <a:tcPr marL="63500" marR="63500" marT="63500" marB="63500" horzOverflow="overflow"/>
                </a:tc>
                <a:tc>
                  <a:txBody>
                    <a:bodyPr/>
                    <a:lstStyle/>
                    <a:p>
                      <a:pPr algn="ctr">
                        <a:defRPr sz="1800" b="0" i="0"/>
                      </a:pPr>
                      <a:r>
                        <a:rPr b="1"/>
                        <a:t>Скорость</a:t>
                      </a:r>
                    </a:p>
                  </a:txBody>
                  <a:tcPr marL="63500" marR="63500" marT="63500" marB="63500" horzOverflow="overflow"/>
                </a:tc>
              </a:tr>
              <a:tr h="1257300">
                <a:tc>
                  <a:txBody>
                    <a:bodyPr/>
                    <a:lstStyle/>
                    <a:p>
                      <a:pPr algn="ctr">
                        <a:defRPr sz="1800" b="0" i="0"/>
                      </a:pPr>
                      <a:r>
                        <a:rPr b="1"/>
                        <a:t>Interlocked</a:t>
                      </a:r>
                    </a:p>
                  </a:txBody>
                  <a:tcPr marL="63500" marR="63500" marT="63500" marB="63500" horzOverflow="overflow"/>
                </a:tc>
                <a:tc>
                  <a:txBody>
                    <a:bodyPr/>
                    <a:lstStyle/>
                    <a:p>
                      <a:pPr algn="l">
                        <a:defRPr sz="1800" b="0" i="0"/>
                      </a:pPr>
                      <a:r>
                        <a:t>Выполнение простых не блокирующих атомарных операций.</a:t>
                      </a:r>
                    </a:p>
                  </a:txBody>
                  <a:tcPr marL="63500" marR="63500" marT="63500" marB="63500" horzOverflow="overflow"/>
                </a:tc>
                <a:tc>
                  <a:txBody>
                    <a:bodyPr/>
                    <a:lstStyle/>
                    <a:p>
                      <a:pPr algn="l">
                        <a:defRPr sz="1800" b="0" i="0"/>
                      </a:pPr>
                      <a:r>
                        <a:t>Да – через разделяемую память</a:t>
                      </a:r>
                    </a:p>
                  </a:txBody>
                  <a:tcPr marL="63500" marR="63500" marT="63500" marB="63500" horzOverflow="overflow"/>
                </a:tc>
                <a:tc>
                  <a:txBody>
                    <a:bodyPr/>
                    <a:lstStyle/>
                    <a:p>
                      <a:pPr algn="ctr">
                        <a:defRPr sz="1800" b="0" i="0"/>
                      </a:pPr>
                      <a:r>
                        <a:t>очень быстро</a:t>
                      </a:r>
                    </a:p>
                  </a:txBody>
                  <a:tcPr marL="63500" marR="63500" marT="63500" marB="63500" horzOverflow="overflow"/>
                </a:tc>
              </a:tr>
              <a:tr h="1059606">
                <a:tc>
                  <a:txBody>
                    <a:bodyPr/>
                    <a:lstStyle/>
                    <a:p>
                      <a:pPr algn="ctr">
                        <a:defRPr sz="1800" b="0" i="0"/>
                      </a:pPr>
                      <a:r>
                        <a:rPr b="1"/>
                        <a:t>volatile</a:t>
                      </a:r>
                    </a:p>
                  </a:txBody>
                  <a:tcPr marL="63500" marR="63500" marT="63500" marB="63500" horzOverflow="overflow"/>
                </a:tc>
                <a:tc>
                  <a:txBody>
                    <a:bodyPr/>
                    <a:lstStyle/>
                    <a:p>
                      <a:pPr algn="l">
                        <a:defRPr sz="1800" b="0" i="0"/>
                      </a:pPr>
                      <a:r>
                        <a:t>Для безопасного не блокирующего доступа к полям.</a:t>
                      </a:r>
                    </a:p>
                  </a:txBody>
                  <a:tcPr marL="63500" marR="63500" marT="63500" marB="63500" horzOverflow="overflow"/>
                </a:tc>
                <a:tc>
                  <a:txBody>
                    <a:bodyPr/>
                    <a:lstStyle/>
                    <a:p>
                      <a:pPr algn="l">
                        <a:defRPr sz="1800" b="0" i="0"/>
                      </a:pPr>
                      <a:r>
                        <a:t>Да – через разделяемую память</a:t>
                      </a:r>
                    </a:p>
                  </a:txBody>
                  <a:tcPr marL="63500" marR="63500" marT="63500" marB="63500" horzOverflow="overflow"/>
                </a:tc>
                <a:tc>
                  <a:txBody>
                    <a:bodyPr/>
                    <a:lstStyle/>
                    <a:p>
                      <a:pPr algn="ctr">
                        <a:defRPr sz="1800" b="0" i="0"/>
                      </a:pPr>
                      <a:r>
                        <a:t>очень быстро</a:t>
                      </a:r>
                    </a:p>
                  </a:txBody>
                  <a:tcPr marL="63500" marR="63500" marT="63500" marB="63500" horzOverflow="overflow"/>
                </a:tc>
              </a:tr>
            </a:tbl>
          </a:graphicData>
        </a:graphic>
      </p:graphicFrame>
    </p:spTree>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 name="Shape 574"/>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Важнейшие средства синхронизации. Блокировка</a:t>
            </a:r>
          </a:p>
        </p:txBody>
      </p:sp>
      <p:grpSp>
        <p:nvGrpSpPr>
          <p:cNvPr id="577" name="Group 577"/>
          <p:cNvGrpSpPr/>
          <p:nvPr/>
        </p:nvGrpSpPr>
        <p:grpSpPr>
          <a:xfrm>
            <a:off x="335279" y="762000"/>
            <a:ext cx="9471661" cy="1447800"/>
            <a:chOff x="0" y="0"/>
            <a:chExt cx="9471659" cy="1447800"/>
          </a:xfrm>
        </p:grpSpPr>
        <p:sp>
          <p:nvSpPr>
            <p:cNvPr id="575" name="Shape 575"/>
            <p:cNvSpPr/>
            <p:nvPr/>
          </p:nvSpPr>
          <p:spPr>
            <a:xfrm>
              <a:off x="0" y="0"/>
              <a:ext cx="9471660" cy="14478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576" name="Shape 576"/>
            <p:cNvSpPr/>
            <p:nvPr/>
          </p:nvSpPr>
          <p:spPr>
            <a:xfrm>
              <a:off x="70675" y="119379"/>
              <a:ext cx="9330310" cy="1209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spcBef>
                  <a:spcPts val="1000"/>
                </a:spcBef>
              </a:pPr>
              <a:r>
                <a:t>Когда поток остановлен в результате использования блокирующих конструкций, говорят, что он блокирован. Будучи блокированным, поток немедленно перестает получать время CPU, устанавливает свойство </a:t>
              </a:r>
              <a:r>
                <a:rPr b="1"/>
                <a:t>ThreadState</a:t>
              </a:r>
              <a:r>
                <a:t> в </a:t>
              </a:r>
              <a:r>
                <a:rPr b="1"/>
                <a:t>WaitSleepJoin </a:t>
              </a:r>
              <a:r>
                <a:t>и остается в таком состоянии, пока не разблокируется</a:t>
              </a:r>
            </a:p>
          </p:txBody>
        </p:sp>
      </p:grpSp>
      <p:grpSp>
        <p:nvGrpSpPr>
          <p:cNvPr id="580" name="Group 580"/>
          <p:cNvGrpSpPr/>
          <p:nvPr/>
        </p:nvGrpSpPr>
        <p:grpSpPr>
          <a:xfrm>
            <a:off x="335279" y="2354579"/>
            <a:ext cx="9471661" cy="1844041"/>
            <a:chOff x="0" y="-7620"/>
            <a:chExt cx="9471659" cy="1844039"/>
          </a:xfrm>
        </p:grpSpPr>
        <p:sp>
          <p:nvSpPr>
            <p:cNvPr id="578" name="Shape 578"/>
            <p:cNvSpPr/>
            <p:nvPr/>
          </p:nvSpPr>
          <p:spPr>
            <a:xfrm>
              <a:off x="0" y="0"/>
              <a:ext cx="9471660" cy="18288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endParaRPr/>
            </a:p>
          </p:txBody>
        </p:sp>
        <p:sp>
          <p:nvSpPr>
            <p:cNvPr id="579" name="Shape 579"/>
            <p:cNvSpPr/>
            <p:nvPr/>
          </p:nvSpPr>
          <p:spPr>
            <a:xfrm>
              <a:off x="89274" y="-7621"/>
              <a:ext cx="9293112" cy="1844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r>
                <a:t>Разблокировка может произойти в следующих четырех случаях (кнопка выключения питания не считается </a:t>
              </a:r>
              <a:r>
                <a:rPr>
                  <a:latin typeface="Wingdings"/>
                  <a:ea typeface="Wingdings"/>
                  <a:cs typeface="Wingdings"/>
                  <a:sym typeface="Wingdings"/>
                </a:rPr>
                <a:t>☺</a:t>
              </a:r>
              <a:r>
                <a:t>):</a:t>
              </a:r>
            </a:p>
            <a:p>
              <a:pPr marL="285750" indent="-285750" algn="just">
                <a:buSzPct val="100000"/>
                <a:buFont typeface="Arial"/>
                <a:buChar char="•"/>
              </a:pPr>
              <a:r>
                <a:t>выполнится условие разблокировки</a:t>
              </a:r>
            </a:p>
            <a:p>
              <a:pPr marL="285750" indent="-285750">
                <a:buSzPct val="100000"/>
                <a:buFont typeface="Arial"/>
                <a:buChar char="•"/>
              </a:pPr>
              <a:r>
                <a:t>истечет таймаут операции (если он был задан)</a:t>
              </a:r>
            </a:p>
            <a:p>
              <a:pPr marL="285750" indent="-285750">
                <a:buSzPct val="100000"/>
                <a:buFont typeface="Arial"/>
                <a:buChar char="•"/>
              </a:pPr>
              <a:r>
                <a:t>по прерыванию через </a:t>
              </a:r>
              <a:r>
                <a:rPr b="1"/>
                <a:t>Thread.Interrupt</a:t>
              </a:r>
            </a:p>
            <a:p>
              <a:pPr marL="285750" indent="-285750">
                <a:buSzPct val="100000"/>
                <a:buFont typeface="Arial"/>
                <a:buChar char="•"/>
              </a:pPr>
              <a:r>
                <a:t>по аварийному завершению через </a:t>
              </a:r>
              <a:r>
                <a:rPr b="1"/>
                <a:t>Thread.Abort</a:t>
              </a:r>
            </a:p>
          </p:txBody>
        </p:sp>
      </p:grpSp>
      <p:grpSp>
        <p:nvGrpSpPr>
          <p:cNvPr id="583" name="Group 583"/>
          <p:cNvGrpSpPr/>
          <p:nvPr/>
        </p:nvGrpSpPr>
        <p:grpSpPr>
          <a:xfrm>
            <a:off x="335279" y="4343400"/>
            <a:ext cx="9471661" cy="838200"/>
            <a:chOff x="0" y="0"/>
            <a:chExt cx="9471659" cy="838200"/>
          </a:xfrm>
        </p:grpSpPr>
        <p:sp>
          <p:nvSpPr>
            <p:cNvPr id="581" name="Shape 581"/>
            <p:cNvSpPr/>
            <p:nvPr/>
          </p:nvSpPr>
          <p:spPr>
            <a:xfrm>
              <a:off x="0" y="0"/>
              <a:ext cx="9471660" cy="8382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defRPr b="1"/>
              </a:pPr>
              <a:endParaRPr/>
            </a:p>
          </p:txBody>
        </p:sp>
        <p:sp>
          <p:nvSpPr>
            <p:cNvPr id="582" name="Shape 582"/>
            <p:cNvSpPr/>
            <p:nvPr/>
          </p:nvSpPr>
          <p:spPr>
            <a:xfrm>
              <a:off x="40918" y="93980"/>
              <a:ext cx="9389824"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spcBef>
                  <a:spcPts val="1000"/>
                </a:spcBef>
              </a:pPr>
              <a:r>
                <a:t>Поток не считается блокированным, если его выполнение приостановлено не рекомендуемым методом </a:t>
              </a:r>
              <a:r>
                <a:rPr b="1"/>
                <a:t>Suspend (Resume)</a:t>
              </a:r>
            </a:p>
          </p:txBody>
        </p:sp>
      </p:grpSp>
    </p:spTree>
  </p:cSld>
  <p:clrMapOvr>
    <a:masterClrMapping/>
  </p:clrMapOvr>
  <p:transition spd="slow"/>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 name="Shape 585"/>
          <p:cNvSpPr>
            <a:spLocks noGrp="1"/>
          </p:cNvSpPr>
          <p:nvPr>
            <p:ph type="title"/>
          </p:nvPr>
        </p:nvSpPr>
        <p:spPr>
          <a:xfrm>
            <a:off x="249647" y="179342"/>
            <a:ext cx="9599270" cy="365132"/>
          </a:xfrm>
          <a:prstGeom prst="rect">
            <a:avLst/>
          </a:prstGeom>
        </p:spPr>
        <p:txBody>
          <a:bodyPr>
            <a:normAutofit fontScale="90000"/>
          </a:bodyPr>
          <a:lstStyle/>
          <a:p>
            <a:pPr>
              <a:tabLst>
                <a:tab pos="8229600" algn="r"/>
              </a:tabLst>
            </a:pPr>
            <a:r>
              <a:t>Важнейшие средства синхронизации. Блокировка. Sleeping и Spinning</a:t>
            </a:r>
          </a:p>
        </p:txBody>
      </p:sp>
      <p:grpSp>
        <p:nvGrpSpPr>
          <p:cNvPr id="588" name="Group 588"/>
          <p:cNvGrpSpPr/>
          <p:nvPr/>
        </p:nvGrpSpPr>
        <p:grpSpPr>
          <a:xfrm>
            <a:off x="335279" y="762000"/>
            <a:ext cx="9471661" cy="990600"/>
            <a:chOff x="0" y="0"/>
            <a:chExt cx="9471659" cy="990600"/>
          </a:xfrm>
        </p:grpSpPr>
        <p:sp>
          <p:nvSpPr>
            <p:cNvPr id="586" name="Shape 586"/>
            <p:cNvSpPr/>
            <p:nvPr/>
          </p:nvSpPr>
          <p:spPr>
            <a:xfrm>
              <a:off x="0" y="0"/>
              <a:ext cx="9471660" cy="9906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587" name="Shape 587"/>
            <p:cNvSpPr/>
            <p:nvPr/>
          </p:nvSpPr>
          <p:spPr>
            <a:xfrm>
              <a:off x="48356" y="170180"/>
              <a:ext cx="9374948"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spcBef>
                  <a:spcPts val="1000"/>
                </a:spcBef>
              </a:pPr>
              <a:r>
                <a:t>Вызов </a:t>
              </a:r>
              <a:r>
                <a:rPr b="1"/>
                <a:t>Thread.Sleep</a:t>
              </a:r>
              <a:r>
                <a:t> блокирует текущий поток на указанное время (либо до прерывания), по сути отпускает CPU и сообщает, что потоку не должно выделяться время в указанный период:</a:t>
              </a:r>
            </a:p>
          </p:txBody>
        </p:sp>
      </p:grpSp>
      <p:grpSp>
        <p:nvGrpSpPr>
          <p:cNvPr id="591" name="Group 591"/>
          <p:cNvGrpSpPr/>
          <p:nvPr/>
        </p:nvGrpSpPr>
        <p:grpSpPr>
          <a:xfrm>
            <a:off x="335280" y="1904999"/>
            <a:ext cx="9471660" cy="1354120"/>
            <a:chOff x="0" y="0"/>
            <a:chExt cx="9471659" cy="1354118"/>
          </a:xfrm>
        </p:grpSpPr>
        <p:sp>
          <p:nvSpPr>
            <p:cNvPr id="589" name="Shape 589"/>
            <p:cNvSpPr/>
            <p:nvPr/>
          </p:nvSpPr>
          <p:spPr>
            <a:xfrm>
              <a:off x="0" y="0"/>
              <a:ext cx="9471660" cy="1354119"/>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endParaRPr/>
            </a:p>
          </p:txBody>
        </p:sp>
        <p:sp>
          <p:nvSpPr>
            <p:cNvPr id="590" name="Shape 590"/>
            <p:cNvSpPr/>
            <p:nvPr/>
          </p:nvSpPr>
          <p:spPr>
            <a:xfrm>
              <a:off x="0" y="39016"/>
              <a:ext cx="9471660" cy="10219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r>
                <a:rPr sz="1600">
                  <a:solidFill>
                    <a:srgbClr val="2B91AF"/>
                  </a:solidFill>
                  <a:latin typeface="Consolas"/>
                  <a:ea typeface="Consolas"/>
                  <a:cs typeface="Consolas"/>
                  <a:sym typeface="Consolas"/>
                </a:rPr>
                <a:t>Thread</a:t>
              </a:r>
              <a:r>
                <a:rPr sz="1600">
                  <a:latin typeface="Consolas"/>
                  <a:ea typeface="Consolas"/>
                  <a:cs typeface="Consolas"/>
                  <a:sym typeface="Consolas"/>
                </a:rPr>
                <a:t>.Sleep(0);   </a:t>
              </a:r>
              <a:r>
                <a:rPr sz="1600">
                  <a:solidFill>
                    <a:srgbClr val="008000"/>
                  </a:solidFill>
                  <a:latin typeface="Consolas"/>
                  <a:ea typeface="Consolas"/>
                  <a:cs typeface="Consolas"/>
                  <a:sym typeface="Consolas"/>
                </a:rPr>
                <a:t>// отказаться от одного кванта времени CPU</a:t>
              </a:r>
              <a:endParaRPr sz="1600">
                <a:latin typeface="Consolas"/>
                <a:ea typeface="Consolas"/>
                <a:cs typeface="Consolas"/>
                <a:sym typeface="Consolas"/>
              </a:endParaRPr>
            </a:p>
            <a:p>
              <a:r>
                <a:rPr sz="1600">
                  <a:solidFill>
                    <a:srgbClr val="2B91AF"/>
                  </a:solidFill>
                  <a:latin typeface="Consolas"/>
                  <a:ea typeface="Consolas"/>
                  <a:cs typeface="Consolas"/>
                  <a:sym typeface="Consolas"/>
                </a:rPr>
                <a:t>Thread</a:t>
              </a:r>
              <a:r>
                <a:rPr sz="1600">
                  <a:latin typeface="Consolas"/>
                  <a:ea typeface="Consolas"/>
                  <a:cs typeface="Consolas"/>
                  <a:sym typeface="Consolas"/>
                </a:rPr>
                <a:t>.Sleep(1000);                   </a:t>
              </a:r>
              <a:r>
                <a:rPr sz="1600">
                  <a:solidFill>
                    <a:srgbClr val="008000"/>
                  </a:solidFill>
                  <a:latin typeface="Consolas"/>
                  <a:ea typeface="Consolas"/>
                  <a:cs typeface="Consolas"/>
                  <a:sym typeface="Consolas"/>
                </a:rPr>
                <a:t>// заснуть на 1000 миллисекунд</a:t>
              </a:r>
              <a:endParaRPr sz="1600">
                <a:latin typeface="Consolas"/>
                <a:ea typeface="Consolas"/>
                <a:cs typeface="Consolas"/>
                <a:sym typeface="Consolas"/>
              </a:endParaRPr>
            </a:p>
            <a:p>
              <a:r>
                <a:rPr sz="1600">
                  <a:solidFill>
                    <a:srgbClr val="2B91AF"/>
                  </a:solidFill>
                  <a:latin typeface="Consolas"/>
                  <a:ea typeface="Consolas"/>
                  <a:cs typeface="Consolas"/>
                  <a:sym typeface="Consolas"/>
                </a:rPr>
                <a:t>Thread</a:t>
              </a:r>
              <a:r>
                <a:rPr sz="1600">
                  <a:latin typeface="Consolas"/>
                  <a:ea typeface="Consolas"/>
                  <a:cs typeface="Consolas"/>
                  <a:sym typeface="Consolas"/>
                </a:rPr>
                <a:t>.Sleep(</a:t>
              </a:r>
              <a:r>
                <a:rPr sz="1600">
                  <a:solidFill>
                    <a:srgbClr val="2B91AF"/>
                  </a:solidFill>
                  <a:latin typeface="Consolas"/>
                  <a:ea typeface="Consolas"/>
                  <a:cs typeface="Consolas"/>
                  <a:sym typeface="Consolas"/>
                </a:rPr>
                <a:t>TimeSpan</a:t>
              </a:r>
              <a:r>
                <a:rPr sz="1600">
                  <a:latin typeface="Consolas"/>
                  <a:ea typeface="Consolas"/>
                  <a:cs typeface="Consolas"/>
                  <a:sym typeface="Consolas"/>
                </a:rPr>
                <a:t>.FromHours(1));  </a:t>
              </a:r>
              <a:r>
                <a:rPr sz="1600">
                  <a:solidFill>
                    <a:srgbClr val="008000"/>
                  </a:solidFill>
                  <a:latin typeface="Consolas"/>
                  <a:ea typeface="Consolas"/>
                  <a:cs typeface="Consolas"/>
                  <a:sym typeface="Consolas"/>
                </a:rPr>
                <a:t>// заснуть на 1 час</a:t>
              </a:r>
              <a:endParaRPr sz="1600">
                <a:latin typeface="Consolas"/>
                <a:ea typeface="Consolas"/>
                <a:cs typeface="Consolas"/>
                <a:sym typeface="Consolas"/>
              </a:endParaRPr>
            </a:p>
            <a:p>
              <a:r>
                <a:rPr sz="1600">
                  <a:solidFill>
                    <a:srgbClr val="2B91AF"/>
                  </a:solidFill>
                  <a:latin typeface="Consolas"/>
                  <a:ea typeface="Consolas"/>
                  <a:cs typeface="Consolas"/>
                  <a:sym typeface="Consolas"/>
                </a:rPr>
                <a:t>Thread</a:t>
              </a:r>
              <a:r>
                <a:rPr sz="1600">
                  <a:latin typeface="Consolas"/>
                  <a:ea typeface="Consolas"/>
                  <a:cs typeface="Consolas"/>
                  <a:sym typeface="Consolas"/>
                </a:rPr>
                <a:t>.Sleep(</a:t>
              </a:r>
              <a:r>
                <a:rPr sz="1600">
                  <a:solidFill>
                    <a:srgbClr val="2B91AF"/>
                  </a:solidFill>
                  <a:latin typeface="Consolas"/>
                  <a:ea typeface="Consolas"/>
                  <a:cs typeface="Consolas"/>
                  <a:sym typeface="Consolas"/>
                </a:rPr>
                <a:t>Timeout</a:t>
              </a:r>
              <a:r>
                <a:rPr sz="1600">
                  <a:latin typeface="Consolas"/>
                  <a:ea typeface="Consolas"/>
                  <a:cs typeface="Consolas"/>
                  <a:sym typeface="Consolas"/>
                </a:rPr>
                <a:t>.Infinite);       </a:t>
              </a:r>
              <a:r>
                <a:rPr sz="1600">
                  <a:solidFill>
                    <a:srgbClr val="008000"/>
                  </a:solidFill>
                  <a:latin typeface="Consolas"/>
                  <a:ea typeface="Consolas"/>
                  <a:cs typeface="Consolas"/>
                  <a:sym typeface="Consolas"/>
                </a:rPr>
                <a:t>// заснуть до прерывания</a:t>
              </a:r>
            </a:p>
          </p:txBody>
        </p:sp>
      </p:grpSp>
      <p:grpSp>
        <p:nvGrpSpPr>
          <p:cNvPr id="594" name="Group 594"/>
          <p:cNvGrpSpPr/>
          <p:nvPr/>
        </p:nvGrpSpPr>
        <p:grpSpPr>
          <a:xfrm>
            <a:off x="335279" y="3429000"/>
            <a:ext cx="9471661" cy="1143000"/>
            <a:chOff x="0" y="0"/>
            <a:chExt cx="9471659" cy="1143000"/>
          </a:xfrm>
        </p:grpSpPr>
        <p:sp>
          <p:nvSpPr>
            <p:cNvPr id="592" name="Shape 592"/>
            <p:cNvSpPr/>
            <p:nvPr/>
          </p:nvSpPr>
          <p:spPr>
            <a:xfrm>
              <a:off x="0" y="0"/>
              <a:ext cx="9471660" cy="11430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593" name="Shape 593"/>
            <p:cNvSpPr/>
            <p:nvPr/>
          </p:nvSpPr>
          <p:spPr>
            <a:xfrm>
              <a:off x="55797" y="106679"/>
              <a:ext cx="9360066" cy="929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spcBef>
                  <a:spcPts val="1000"/>
                </a:spcBef>
              </a:pPr>
              <a:r>
                <a:t>Класс </a:t>
              </a:r>
              <a:r>
                <a:rPr b="1"/>
                <a:t>Thread </a:t>
              </a:r>
              <a:r>
                <a:t>также предоставляет метод </a:t>
              </a:r>
              <a:r>
                <a:rPr b="1"/>
                <a:t>SpinWait</a:t>
              </a:r>
              <a:r>
                <a:t>, который не отказывается от времени CPU, а наоборот, загружает процессор в цикле на заданное количество итераций. 50 итераций эквивалентны паузе примерно в микросекунду (зависит от скорости и загрузки CPU)</a:t>
              </a:r>
            </a:p>
          </p:txBody>
        </p:sp>
      </p:grpSp>
    </p:spTree>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 name="Shape 598"/>
          <p:cNvSpPr>
            <a:spLocks noGrp="1"/>
          </p:cNvSpPr>
          <p:nvPr>
            <p:ph type="title"/>
          </p:nvPr>
        </p:nvSpPr>
        <p:spPr>
          <a:xfrm>
            <a:off x="249647" y="179342"/>
            <a:ext cx="9599270" cy="365132"/>
          </a:xfrm>
          <a:prstGeom prst="rect">
            <a:avLst/>
          </a:prstGeom>
        </p:spPr>
        <p:txBody>
          <a:bodyPr>
            <a:normAutofit/>
          </a:bodyPr>
          <a:lstStyle>
            <a:lvl1pPr defTabSz="813816">
              <a:tabLst>
                <a:tab pos="7315200" algn="r"/>
              </a:tabLst>
              <a:defRPr sz="1602"/>
            </a:lvl1pPr>
          </a:lstStyle>
          <a:p>
            <a:r>
              <a:t>Важнейшие средства синхронизации. Блокировка. Блокирование против ожидания в цикле</a:t>
            </a:r>
          </a:p>
        </p:txBody>
      </p:sp>
      <p:grpSp>
        <p:nvGrpSpPr>
          <p:cNvPr id="601" name="Group 601"/>
          <p:cNvGrpSpPr/>
          <p:nvPr/>
        </p:nvGrpSpPr>
        <p:grpSpPr>
          <a:xfrm>
            <a:off x="335279" y="914400"/>
            <a:ext cx="9471661" cy="838200"/>
            <a:chOff x="0" y="0"/>
            <a:chExt cx="9471659" cy="838200"/>
          </a:xfrm>
        </p:grpSpPr>
        <p:sp>
          <p:nvSpPr>
            <p:cNvPr id="599" name="Shape 599"/>
            <p:cNvSpPr/>
            <p:nvPr/>
          </p:nvSpPr>
          <p:spPr>
            <a:xfrm>
              <a:off x="0" y="0"/>
              <a:ext cx="9471660" cy="8382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600" name="Shape 600"/>
            <p:cNvSpPr/>
            <p:nvPr/>
          </p:nvSpPr>
          <p:spPr>
            <a:xfrm>
              <a:off x="40918" y="93980"/>
              <a:ext cx="9389824"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spcBef>
                  <a:spcPts val="1000"/>
                </a:spcBef>
              </a:lvl1pPr>
            </a:lstStyle>
            <a:p>
              <a:r>
                <a:t>Поток может ожидать выполнения некоторого условия, непосредственно прокручивая цикл проверки</a:t>
              </a:r>
            </a:p>
          </p:txBody>
        </p:sp>
      </p:grpSp>
      <p:grpSp>
        <p:nvGrpSpPr>
          <p:cNvPr id="604" name="Group 604"/>
          <p:cNvGrpSpPr/>
          <p:nvPr/>
        </p:nvGrpSpPr>
        <p:grpSpPr>
          <a:xfrm>
            <a:off x="335280" y="1904999"/>
            <a:ext cx="9471660" cy="1354120"/>
            <a:chOff x="0" y="0"/>
            <a:chExt cx="9471659" cy="1354118"/>
          </a:xfrm>
        </p:grpSpPr>
        <p:sp>
          <p:nvSpPr>
            <p:cNvPr id="602" name="Shape 602"/>
            <p:cNvSpPr/>
            <p:nvPr/>
          </p:nvSpPr>
          <p:spPr>
            <a:xfrm>
              <a:off x="0" y="0"/>
              <a:ext cx="9471660" cy="1354119"/>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pPr>
                <a:defRPr sz="1600">
                  <a:solidFill>
                    <a:srgbClr val="008000"/>
                  </a:solidFill>
                  <a:latin typeface="Consolas"/>
                  <a:ea typeface="Consolas"/>
                  <a:cs typeface="Consolas"/>
                  <a:sym typeface="Consolas"/>
                </a:defRPr>
              </a:pPr>
              <a:endParaRPr/>
            </a:p>
          </p:txBody>
        </p:sp>
        <p:sp>
          <p:nvSpPr>
            <p:cNvPr id="603" name="Shape 603"/>
            <p:cNvSpPr/>
            <p:nvPr/>
          </p:nvSpPr>
          <p:spPr>
            <a:xfrm>
              <a:off x="0" y="159666"/>
              <a:ext cx="9471660" cy="7806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r>
                <a:rPr sz="1600">
                  <a:solidFill>
                    <a:srgbClr val="0000FF"/>
                  </a:solidFill>
                  <a:latin typeface="Consolas"/>
                  <a:ea typeface="Consolas"/>
                  <a:cs typeface="Consolas"/>
                  <a:sym typeface="Consolas"/>
                </a:rPr>
                <a:t>while</a:t>
              </a:r>
              <a:r>
                <a:rPr sz="1600">
                  <a:latin typeface="Consolas"/>
                  <a:ea typeface="Consolas"/>
                  <a:cs typeface="Consolas"/>
                  <a:sym typeface="Consolas"/>
                </a:rPr>
                <a:t> (!proceed) ;</a:t>
              </a:r>
            </a:p>
            <a:p>
              <a:r>
                <a:rPr sz="1600">
                  <a:solidFill>
                    <a:srgbClr val="008000"/>
                  </a:solidFill>
                  <a:latin typeface="Consolas"/>
                  <a:ea typeface="Consolas"/>
                  <a:cs typeface="Consolas"/>
                  <a:sym typeface="Consolas"/>
                </a:rPr>
                <a:t>. . .</a:t>
              </a:r>
            </a:p>
            <a:p>
              <a:r>
                <a:rPr sz="1600">
                  <a:solidFill>
                    <a:srgbClr val="0000FF"/>
                  </a:solidFill>
                  <a:latin typeface="Consolas"/>
                  <a:ea typeface="Consolas"/>
                  <a:cs typeface="Consolas"/>
                  <a:sym typeface="Consolas"/>
                </a:rPr>
                <a:t>while</a:t>
              </a:r>
              <a:r>
                <a:rPr sz="1600">
                  <a:latin typeface="Consolas"/>
                  <a:ea typeface="Consolas"/>
                  <a:cs typeface="Consolas"/>
                  <a:sym typeface="Consolas"/>
                </a:rPr>
                <a:t> (DateTime.Now &lt; nextStartTime) ;</a:t>
              </a:r>
            </a:p>
          </p:txBody>
        </p:sp>
      </p:grpSp>
      <p:grpSp>
        <p:nvGrpSpPr>
          <p:cNvPr id="607" name="Group 607"/>
          <p:cNvGrpSpPr/>
          <p:nvPr/>
        </p:nvGrpSpPr>
        <p:grpSpPr>
          <a:xfrm>
            <a:off x="335279" y="3429000"/>
            <a:ext cx="9471661" cy="990600"/>
            <a:chOff x="0" y="0"/>
            <a:chExt cx="9471659" cy="990600"/>
          </a:xfrm>
        </p:grpSpPr>
        <p:sp>
          <p:nvSpPr>
            <p:cNvPr id="605" name="Shape 605"/>
            <p:cNvSpPr/>
            <p:nvPr/>
          </p:nvSpPr>
          <p:spPr>
            <a:xfrm>
              <a:off x="0" y="0"/>
              <a:ext cx="9471660" cy="9906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606" name="Shape 606"/>
            <p:cNvSpPr/>
            <p:nvPr/>
          </p:nvSpPr>
          <p:spPr>
            <a:xfrm>
              <a:off x="48356" y="170180"/>
              <a:ext cx="9374948"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spcBef>
                  <a:spcPts val="1000"/>
                </a:spcBef>
              </a:lvl1pPr>
            </a:lstStyle>
            <a:p>
              <a:r>
                <a:t>CLR и операционная система убеждены, что поток выполняет важные вычисления, ему выделяются соответствующие ресурсы</a:t>
              </a:r>
            </a:p>
          </p:txBody>
        </p:sp>
      </p:grpSp>
      <p:grpSp>
        <p:nvGrpSpPr>
          <p:cNvPr id="610" name="Group 610"/>
          <p:cNvGrpSpPr/>
          <p:nvPr/>
        </p:nvGrpSpPr>
        <p:grpSpPr>
          <a:xfrm>
            <a:off x="335279" y="4648200"/>
            <a:ext cx="9471661" cy="1143000"/>
            <a:chOff x="0" y="0"/>
            <a:chExt cx="9471659" cy="1143000"/>
          </a:xfrm>
        </p:grpSpPr>
        <p:sp>
          <p:nvSpPr>
            <p:cNvPr id="608" name="Shape 608"/>
            <p:cNvSpPr/>
            <p:nvPr/>
          </p:nvSpPr>
          <p:spPr>
            <a:xfrm>
              <a:off x="0" y="0"/>
              <a:ext cx="9471660" cy="11430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609" name="Shape 609"/>
            <p:cNvSpPr/>
            <p:nvPr/>
          </p:nvSpPr>
          <p:spPr>
            <a:xfrm>
              <a:off x="55797" y="106679"/>
              <a:ext cx="9360066" cy="929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spcBef>
                  <a:spcPts val="1000"/>
                </a:spcBef>
              </a:pPr>
              <a:r>
                <a:t>Поток, который крутится в таком состоянии, не считается заблокированным, в отличие от потока, ожидающего на </a:t>
              </a:r>
              <a:r>
                <a:rPr b="1"/>
                <a:t>EventWaitHandle</a:t>
              </a:r>
              <a:r>
                <a:t> (конструкции, обычно используемой для таких задач)</a:t>
              </a:r>
            </a:p>
          </p:txBody>
        </p:sp>
      </p:grpSp>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8" name="Shape 88"/>
          <p:cNvSpPr>
            <a:spLocks noGrp="1"/>
          </p:cNvSpPr>
          <p:nvPr>
            <p:ph type="title"/>
          </p:nvPr>
        </p:nvSpPr>
        <p:spPr>
          <a:xfrm>
            <a:off x="249647" y="179342"/>
            <a:ext cx="9599270" cy="365132"/>
          </a:xfrm>
          <a:prstGeom prst="rect">
            <a:avLst/>
          </a:prstGeom>
        </p:spPr>
        <p:txBody>
          <a:bodyPr>
            <a:normAutofit fontScale="90000"/>
          </a:bodyPr>
          <a:lstStyle/>
          <a:p>
            <a:pPr>
              <a:tabLst>
                <a:tab pos="8229600" algn="r"/>
              </a:tabLst>
            </a:pPr>
            <a:r>
              <a:t>Обзор и ключевые понятия. Потоки vs. процессы</a:t>
            </a:r>
          </a:p>
        </p:txBody>
      </p:sp>
      <p:sp>
        <p:nvSpPr>
          <p:cNvPr id="89" name="Shape 89"/>
          <p:cNvSpPr/>
          <p:nvPr/>
        </p:nvSpPr>
        <p:spPr>
          <a:xfrm>
            <a:off x="432567" y="1204960"/>
            <a:ext cx="9233430" cy="5013158"/>
          </a:xfrm>
          <a:prstGeom prst="roundRect">
            <a:avLst>
              <a:gd name="adj" fmla="val 3800"/>
            </a:avLst>
          </a:prstGeom>
          <a:gradFill>
            <a:gsLst>
              <a:gs pos="0">
                <a:schemeClr val="accent1">
                  <a:hueOff val="357503"/>
                  <a:satOff val="54545"/>
                  <a:lumOff val="29273"/>
                </a:schemeClr>
              </a:gs>
              <a:gs pos="35000">
                <a:srgbClr val="BDD4FF"/>
              </a:gs>
              <a:gs pos="100000">
                <a:schemeClr val="accent1">
                  <a:hueOff val="418253"/>
                  <a:satOff val="54545"/>
                  <a:lumOff val="42493"/>
                </a:schemeClr>
              </a:gs>
            </a:gsLst>
            <a:lin ang="16200000"/>
          </a:gradFill>
          <a:ln w="12700">
            <a:miter lim="400000"/>
          </a:ln>
          <a:effectLst>
            <a:outerShdw blurRad="190500" dist="8455" dir="5400000" rotWithShape="0">
              <a:srgbClr val="000000"/>
            </a:outerShdw>
          </a:effectLst>
        </p:spPr>
        <p:txBody>
          <a:bodyPr lIns="45719" rIns="45719" anchor="ctr"/>
          <a:lstStyle/>
          <a:p>
            <a:pPr algn="just">
              <a:spcBef>
                <a:spcPts val="1000"/>
              </a:spcBef>
            </a:pPr>
            <a:endParaRPr/>
          </a:p>
        </p:txBody>
      </p:sp>
      <p:sp>
        <p:nvSpPr>
          <p:cNvPr id="90" name="Shape 90"/>
          <p:cNvSpPr/>
          <p:nvPr/>
        </p:nvSpPr>
        <p:spPr>
          <a:xfrm>
            <a:off x="2748912" y="1467603"/>
            <a:ext cx="4560576" cy="485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500" b="1">
                <a:solidFill>
                  <a:srgbClr val="011585"/>
                </a:solidFill>
              </a:defRPr>
            </a:lvl1pPr>
          </a:lstStyle>
          <a:p>
            <a:r>
              <a:t>Одиночный процесс Windows</a:t>
            </a:r>
          </a:p>
        </p:txBody>
      </p:sp>
      <p:sp>
        <p:nvSpPr>
          <p:cNvPr id="91" name="Shape 91"/>
          <p:cNvSpPr/>
          <p:nvPr/>
        </p:nvSpPr>
        <p:spPr>
          <a:xfrm>
            <a:off x="2705030" y="2082364"/>
            <a:ext cx="4842214" cy="494666"/>
          </a:xfrm>
          <a:prstGeom prst="rect">
            <a:avLst/>
          </a:prstGeom>
          <a:gradFill>
            <a:gsLst>
              <a:gs pos="0">
                <a:srgbClr val="2A869F"/>
              </a:gs>
              <a:gs pos="80000">
                <a:srgbClr val="37B1D1"/>
              </a:gs>
              <a:gs pos="100000">
                <a:srgbClr val="34B3D5"/>
              </a:gs>
            </a:gsLst>
            <a:lin ang="16200000"/>
          </a:gradFill>
          <a:ln>
            <a:solidFill>
              <a:srgbClr val="46AAC4"/>
            </a:solidFill>
            <a:bevel/>
          </a:ln>
          <a:effectLst>
            <a:outerShdw blurRad="190500" dist="8455" dir="5400000" rotWithShape="0">
              <a:srgbClr val="000000"/>
            </a:outerShdw>
          </a:effectLst>
          <a:extLst>
            <a:ext uri="{C572A759-6A51-4108-AA02-DFA0A04FC94B}">
              <ma14:wrappingTextBoxFlag xmlns:ma14="http://schemas.microsoft.com/office/mac/drawingml/2011/main" val="1"/>
            </a:ext>
          </a:extLst>
        </p:spPr>
        <p:txBody>
          <a:bodyPr lIns="45719" rIns="45719">
            <a:spAutoFit/>
          </a:bodyPr>
          <a:lstStyle>
            <a:lvl1pPr algn="ctr">
              <a:defRPr sz="2500" b="1">
                <a:solidFill>
                  <a:srgbClr val="FFFFFF"/>
                </a:solidFill>
              </a:defRPr>
            </a:lvl1pPr>
          </a:lstStyle>
          <a:p>
            <a:r>
              <a:t>Разделяемые данные</a:t>
            </a:r>
          </a:p>
        </p:txBody>
      </p:sp>
      <p:sp>
        <p:nvSpPr>
          <p:cNvPr id="92" name="Shape 92"/>
          <p:cNvSpPr/>
          <p:nvPr/>
        </p:nvSpPr>
        <p:spPr>
          <a:xfrm>
            <a:off x="1211104" y="3604598"/>
            <a:ext cx="3133228" cy="2066309"/>
          </a:xfrm>
          <a:prstGeom prst="rect">
            <a:avLst/>
          </a:prstGeom>
          <a:solidFill>
            <a:schemeClr val="accent1"/>
          </a:solidFill>
          <a:ln w="25400">
            <a:solidFill>
              <a:schemeClr val="accent1"/>
            </a:solidFill>
            <a:bevel/>
          </a:ln>
          <a:effectLst>
            <a:outerShdw blurRad="190500" dist="8455" dir="5400000" rotWithShape="0">
              <a:srgbClr val="000000"/>
            </a:outerShdw>
          </a:effectLst>
        </p:spPr>
        <p:txBody>
          <a:bodyPr lIns="45719" rIns="45719" anchor="ctr"/>
          <a:lstStyle/>
          <a:p>
            <a:pPr algn="ctr">
              <a:spcBef>
                <a:spcPts val="1000"/>
              </a:spcBef>
              <a:defRPr>
                <a:solidFill>
                  <a:srgbClr val="FFFFFF"/>
                </a:solidFill>
              </a:defRPr>
            </a:pPr>
            <a:endParaRPr/>
          </a:p>
        </p:txBody>
      </p:sp>
      <p:sp>
        <p:nvSpPr>
          <p:cNvPr id="93" name="Shape 93"/>
          <p:cNvSpPr/>
          <p:nvPr/>
        </p:nvSpPr>
        <p:spPr>
          <a:xfrm>
            <a:off x="1347717" y="4283087"/>
            <a:ext cx="1270001" cy="1270001"/>
          </a:xfrm>
          <a:prstGeom prst="rect">
            <a:avLst/>
          </a:prstGeom>
          <a:gradFill>
            <a:gsLst>
              <a:gs pos="0">
                <a:schemeClr val="accent1">
                  <a:hueOff val="357503"/>
                  <a:satOff val="54545"/>
                  <a:lumOff val="29273"/>
                </a:schemeClr>
              </a:gs>
              <a:gs pos="35000">
                <a:srgbClr val="BDD4FF"/>
              </a:gs>
              <a:gs pos="100000">
                <a:schemeClr val="accent1">
                  <a:hueOff val="418253"/>
                  <a:satOff val="54545"/>
                  <a:lumOff val="42493"/>
                </a:schemeClr>
              </a:gs>
            </a:gsLst>
            <a:lin ang="16200000"/>
          </a:gradFill>
          <a:ln w="25400">
            <a:solidFill>
              <a:schemeClr val="accent1"/>
            </a:solidFill>
            <a:bevel/>
          </a:ln>
          <a:effectLst>
            <a:outerShdw blurRad="38100" dist="20000" dir="5400000" rotWithShape="0">
              <a:srgbClr val="000000">
                <a:alpha val="38000"/>
              </a:srgbClr>
            </a:outerShdw>
          </a:effectLst>
        </p:spPr>
        <p:txBody>
          <a:bodyPr lIns="45719" rIns="45719" anchor="ctr"/>
          <a:lstStyle/>
          <a:p>
            <a:pPr algn="just">
              <a:spcBef>
                <a:spcPts val="1000"/>
              </a:spcBef>
            </a:pPr>
            <a:endParaRPr/>
          </a:p>
        </p:txBody>
      </p:sp>
      <p:sp>
        <p:nvSpPr>
          <p:cNvPr id="94" name="Shape 94"/>
          <p:cNvSpPr/>
          <p:nvPr/>
        </p:nvSpPr>
        <p:spPr>
          <a:xfrm>
            <a:off x="2977466" y="4283087"/>
            <a:ext cx="1270001" cy="1270001"/>
          </a:xfrm>
          <a:prstGeom prst="rect">
            <a:avLst/>
          </a:prstGeom>
          <a:gradFill>
            <a:gsLst>
              <a:gs pos="0">
                <a:schemeClr val="accent1">
                  <a:hueOff val="357503"/>
                  <a:satOff val="54545"/>
                  <a:lumOff val="29273"/>
                </a:schemeClr>
              </a:gs>
              <a:gs pos="35000">
                <a:srgbClr val="BDD4FF"/>
              </a:gs>
              <a:gs pos="100000">
                <a:schemeClr val="accent1">
                  <a:hueOff val="418253"/>
                  <a:satOff val="54545"/>
                  <a:lumOff val="42493"/>
                </a:schemeClr>
              </a:gs>
            </a:gsLst>
            <a:lin ang="16200000"/>
          </a:gradFill>
          <a:ln w="25400">
            <a:solidFill>
              <a:schemeClr val="accent1"/>
            </a:solidFill>
            <a:bevel/>
          </a:ln>
          <a:effectLst>
            <a:outerShdw blurRad="38100" dist="20000" dir="5400000" rotWithShape="0">
              <a:srgbClr val="000000">
                <a:alpha val="38000"/>
              </a:srgbClr>
            </a:outerShdw>
          </a:effectLst>
        </p:spPr>
        <p:txBody>
          <a:bodyPr lIns="45719" rIns="45719" anchor="ctr"/>
          <a:lstStyle/>
          <a:p>
            <a:pPr algn="just">
              <a:spcBef>
                <a:spcPts val="1000"/>
              </a:spcBef>
            </a:pPr>
            <a:endParaRPr/>
          </a:p>
        </p:txBody>
      </p:sp>
      <p:sp>
        <p:nvSpPr>
          <p:cNvPr id="95" name="Shape 95"/>
          <p:cNvSpPr/>
          <p:nvPr/>
        </p:nvSpPr>
        <p:spPr>
          <a:xfrm>
            <a:off x="2184518" y="3680743"/>
            <a:ext cx="1186400" cy="485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500" b="1"/>
            </a:lvl1pPr>
          </a:lstStyle>
          <a:p>
            <a:r>
              <a:t>Поток А</a:t>
            </a:r>
          </a:p>
        </p:txBody>
      </p:sp>
      <p:sp>
        <p:nvSpPr>
          <p:cNvPr id="96" name="Shape 96"/>
          <p:cNvSpPr/>
          <p:nvPr/>
        </p:nvSpPr>
        <p:spPr>
          <a:xfrm>
            <a:off x="1670198" y="4637417"/>
            <a:ext cx="633969" cy="561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000" b="1"/>
            </a:lvl1pPr>
          </a:lstStyle>
          <a:p>
            <a:r>
              <a:t>TLS</a:t>
            </a:r>
          </a:p>
        </p:txBody>
      </p:sp>
      <p:sp>
        <p:nvSpPr>
          <p:cNvPr id="97" name="Shape 97"/>
          <p:cNvSpPr/>
          <p:nvPr/>
        </p:nvSpPr>
        <p:spPr>
          <a:xfrm>
            <a:off x="3090782" y="4567567"/>
            <a:ext cx="1043370" cy="701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sz="2000" b="1"/>
            </a:pPr>
            <a:r>
              <a:t>Стек </a:t>
            </a:r>
          </a:p>
          <a:p>
            <a:pPr algn="ctr">
              <a:defRPr sz="2000" b="1"/>
            </a:pPr>
            <a:r>
              <a:t>вызовов</a:t>
            </a:r>
          </a:p>
        </p:txBody>
      </p:sp>
      <p:sp>
        <p:nvSpPr>
          <p:cNvPr id="98" name="Shape 98"/>
          <p:cNvSpPr/>
          <p:nvPr/>
        </p:nvSpPr>
        <p:spPr>
          <a:xfrm>
            <a:off x="5823161" y="3604263"/>
            <a:ext cx="3133228" cy="2066309"/>
          </a:xfrm>
          <a:prstGeom prst="rect">
            <a:avLst/>
          </a:prstGeom>
          <a:solidFill>
            <a:schemeClr val="accent1"/>
          </a:solidFill>
          <a:ln w="25400">
            <a:solidFill>
              <a:schemeClr val="accent1"/>
            </a:solidFill>
            <a:bevel/>
          </a:ln>
          <a:effectLst>
            <a:outerShdw blurRad="190500" dist="8455" dir="5400000" rotWithShape="0">
              <a:srgbClr val="000000"/>
            </a:outerShdw>
          </a:effectLst>
        </p:spPr>
        <p:txBody>
          <a:bodyPr lIns="45719" rIns="45719" anchor="ctr"/>
          <a:lstStyle/>
          <a:p>
            <a:pPr algn="ctr">
              <a:spcBef>
                <a:spcPts val="1000"/>
              </a:spcBef>
              <a:defRPr>
                <a:solidFill>
                  <a:srgbClr val="FFFFFF"/>
                </a:solidFill>
              </a:defRPr>
            </a:pPr>
            <a:endParaRPr/>
          </a:p>
        </p:txBody>
      </p:sp>
      <p:sp>
        <p:nvSpPr>
          <p:cNvPr id="99" name="Shape 99"/>
          <p:cNvSpPr/>
          <p:nvPr/>
        </p:nvSpPr>
        <p:spPr>
          <a:xfrm>
            <a:off x="5969303" y="4282752"/>
            <a:ext cx="1270001" cy="1270001"/>
          </a:xfrm>
          <a:prstGeom prst="rect">
            <a:avLst/>
          </a:prstGeom>
          <a:gradFill>
            <a:gsLst>
              <a:gs pos="0">
                <a:schemeClr val="accent1">
                  <a:hueOff val="357503"/>
                  <a:satOff val="54545"/>
                  <a:lumOff val="29273"/>
                </a:schemeClr>
              </a:gs>
              <a:gs pos="35000">
                <a:srgbClr val="BDD4FF"/>
              </a:gs>
              <a:gs pos="100000">
                <a:schemeClr val="accent1">
                  <a:hueOff val="418253"/>
                  <a:satOff val="54545"/>
                  <a:lumOff val="42493"/>
                </a:schemeClr>
              </a:gs>
            </a:gsLst>
            <a:lin ang="16200000"/>
          </a:gradFill>
          <a:ln w="25400">
            <a:solidFill>
              <a:schemeClr val="accent1"/>
            </a:solidFill>
            <a:bevel/>
          </a:ln>
          <a:effectLst>
            <a:outerShdw blurRad="38100" dist="20000" dir="5400000" rotWithShape="0">
              <a:srgbClr val="000000">
                <a:alpha val="38000"/>
              </a:srgbClr>
            </a:outerShdw>
          </a:effectLst>
        </p:spPr>
        <p:txBody>
          <a:bodyPr lIns="45719" rIns="45719" anchor="ctr"/>
          <a:lstStyle/>
          <a:p>
            <a:pPr algn="just">
              <a:spcBef>
                <a:spcPts val="1000"/>
              </a:spcBef>
            </a:pPr>
            <a:endParaRPr/>
          </a:p>
        </p:txBody>
      </p:sp>
      <p:sp>
        <p:nvSpPr>
          <p:cNvPr id="100" name="Shape 100"/>
          <p:cNvSpPr/>
          <p:nvPr/>
        </p:nvSpPr>
        <p:spPr>
          <a:xfrm>
            <a:off x="7599052" y="4282752"/>
            <a:ext cx="1270001" cy="1270001"/>
          </a:xfrm>
          <a:prstGeom prst="rect">
            <a:avLst/>
          </a:prstGeom>
          <a:gradFill>
            <a:gsLst>
              <a:gs pos="0">
                <a:schemeClr val="accent1">
                  <a:hueOff val="357503"/>
                  <a:satOff val="54545"/>
                  <a:lumOff val="29273"/>
                </a:schemeClr>
              </a:gs>
              <a:gs pos="35000">
                <a:srgbClr val="BDD4FF"/>
              </a:gs>
              <a:gs pos="100000">
                <a:schemeClr val="accent1">
                  <a:hueOff val="418253"/>
                  <a:satOff val="54545"/>
                  <a:lumOff val="42493"/>
                </a:schemeClr>
              </a:gs>
            </a:gsLst>
            <a:lin ang="16200000"/>
          </a:gradFill>
          <a:ln w="25400">
            <a:solidFill>
              <a:schemeClr val="accent1"/>
            </a:solidFill>
            <a:bevel/>
          </a:ln>
          <a:effectLst>
            <a:outerShdw blurRad="38100" dist="20000" dir="5400000" rotWithShape="0">
              <a:srgbClr val="000000">
                <a:alpha val="38000"/>
              </a:srgbClr>
            </a:outerShdw>
          </a:effectLst>
        </p:spPr>
        <p:txBody>
          <a:bodyPr lIns="45719" rIns="45719" anchor="ctr"/>
          <a:lstStyle/>
          <a:p>
            <a:pPr algn="just">
              <a:spcBef>
                <a:spcPts val="1000"/>
              </a:spcBef>
            </a:pPr>
            <a:endParaRPr/>
          </a:p>
        </p:txBody>
      </p:sp>
      <p:sp>
        <p:nvSpPr>
          <p:cNvPr id="101" name="Shape 101"/>
          <p:cNvSpPr/>
          <p:nvPr/>
        </p:nvSpPr>
        <p:spPr>
          <a:xfrm>
            <a:off x="6806103" y="3680408"/>
            <a:ext cx="1171983" cy="485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500" b="1"/>
            </a:lvl1pPr>
          </a:lstStyle>
          <a:p>
            <a:r>
              <a:t>Поток B</a:t>
            </a:r>
          </a:p>
        </p:txBody>
      </p:sp>
      <p:sp>
        <p:nvSpPr>
          <p:cNvPr id="102" name="Shape 102"/>
          <p:cNvSpPr/>
          <p:nvPr/>
        </p:nvSpPr>
        <p:spPr>
          <a:xfrm>
            <a:off x="6291784" y="4637082"/>
            <a:ext cx="633969" cy="561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000" b="1"/>
            </a:lvl1pPr>
          </a:lstStyle>
          <a:p>
            <a:r>
              <a:t>TLS</a:t>
            </a:r>
          </a:p>
        </p:txBody>
      </p:sp>
      <p:sp>
        <p:nvSpPr>
          <p:cNvPr id="103" name="Shape 103"/>
          <p:cNvSpPr/>
          <p:nvPr/>
        </p:nvSpPr>
        <p:spPr>
          <a:xfrm>
            <a:off x="7712367" y="4567232"/>
            <a:ext cx="1043371" cy="701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sz="2000" b="1"/>
            </a:pPr>
            <a:r>
              <a:t>Стек </a:t>
            </a:r>
          </a:p>
          <a:p>
            <a:pPr algn="ctr">
              <a:defRPr sz="2000" b="1"/>
            </a:pPr>
            <a:r>
              <a:t>вызовов</a:t>
            </a:r>
          </a:p>
        </p:txBody>
      </p:sp>
      <p:sp>
        <p:nvSpPr>
          <p:cNvPr id="104" name="Shape 104"/>
          <p:cNvSpPr/>
          <p:nvPr/>
        </p:nvSpPr>
        <p:spPr>
          <a:xfrm flipH="1">
            <a:off x="2641434" y="2629264"/>
            <a:ext cx="2254530" cy="971172"/>
          </a:xfrm>
          <a:prstGeom prst="line">
            <a:avLst/>
          </a:prstGeom>
          <a:ln w="63500">
            <a:solidFill>
              <a:srgbClr val="5F9CE4"/>
            </a:solidFill>
            <a:bevel/>
            <a:tailEnd type="triangle"/>
          </a:ln>
          <a:effectLst>
            <a:outerShdw blurRad="190500" dist="8455" dir="5400000" rotWithShape="0">
              <a:srgbClr val="000000"/>
            </a:outerShdw>
          </a:effectLst>
        </p:spPr>
        <p:txBody>
          <a:bodyPr lIns="45719" rIns="45719"/>
          <a:lstStyle/>
          <a:p>
            <a:pPr defTabSz="457200">
              <a:defRPr sz="1200">
                <a:latin typeface="+mn-lt"/>
                <a:ea typeface="+mn-ea"/>
                <a:cs typeface="+mn-cs"/>
                <a:sym typeface="Helvetica"/>
              </a:defRPr>
            </a:pPr>
            <a:endParaRPr/>
          </a:p>
        </p:txBody>
      </p:sp>
      <p:sp>
        <p:nvSpPr>
          <p:cNvPr id="105" name="Shape 105"/>
          <p:cNvSpPr/>
          <p:nvPr/>
        </p:nvSpPr>
        <p:spPr>
          <a:xfrm>
            <a:off x="4889765" y="2629777"/>
            <a:ext cx="2496368" cy="963853"/>
          </a:xfrm>
          <a:prstGeom prst="line">
            <a:avLst/>
          </a:prstGeom>
          <a:ln w="63500">
            <a:solidFill>
              <a:srgbClr val="5F9CE4"/>
            </a:solidFill>
            <a:bevel/>
            <a:tailEnd type="triangle"/>
          </a:ln>
          <a:effectLst>
            <a:outerShdw blurRad="190500" dist="8455" dir="5400000" rotWithShape="0">
              <a:srgbClr val="000000"/>
            </a:outerShdw>
          </a:effectLst>
        </p:spPr>
        <p:txBody>
          <a:bodyPr lIns="45719" rIns="45719"/>
          <a:lstStyle/>
          <a:p>
            <a:pPr defTabSz="457200">
              <a:defRPr sz="1200">
                <a:latin typeface="+mn-lt"/>
                <a:ea typeface="+mn-ea"/>
                <a:cs typeface="+mn-cs"/>
                <a:sym typeface="Helvetica"/>
              </a:defRPr>
            </a:pPr>
            <a:endParaRPr/>
          </a:p>
        </p:txBody>
      </p:sp>
    </p:spTree>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 name="Shape 614"/>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Важнейшие средства синхронизации. Блокировка. Ожидание завершения потока</a:t>
            </a:r>
          </a:p>
        </p:txBody>
      </p:sp>
      <p:grpSp>
        <p:nvGrpSpPr>
          <p:cNvPr id="617" name="Group 617"/>
          <p:cNvGrpSpPr/>
          <p:nvPr/>
        </p:nvGrpSpPr>
        <p:grpSpPr>
          <a:xfrm>
            <a:off x="335279" y="914400"/>
            <a:ext cx="9471661" cy="685800"/>
            <a:chOff x="0" y="0"/>
            <a:chExt cx="9471659" cy="685800"/>
          </a:xfrm>
        </p:grpSpPr>
        <p:sp>
          <p:nvSpPr>
            <p:cNvPr id="615" name="Shape 615"/>
            <p:cNvSpPr/>
            <p:nvPr/>
          </p:nvSpPr>
          <p:spPr>
            <a:xfrm>
              <a:off x="0" y="0"/>
              <a:ext cx="9471660" cy="6858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616" name="Shape 616"/>
            <p:cNvSpPr/>
            <p:nvPr/>
          </p:nvSpPr>
          <p:spPr>
            <a:xfrm>
              <a:off x="33477" y="157480"/>
              <a:ext cx="9404706" cy="370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spcBef>
                  <a:spcPts val="1000"/>
                </a:spcBef>
              </a:pPr>
              <a:r>
                <a:t>Поток можно заблокировать до завершения другого потока вызовом метода </a:t>
              </a:r>
              <a:r>
                <a:rPr b="1"/>
                <a:t>Join</a:t>
              </a:r>
            </a:p>
          </p:txBody>
        </p:sp>
      </p:grpSp>
      <p:grpSp>
        <p:nvGrpSpPr>
          <p:cNvPr id="620" name="Group 620"/>
          <p:cNvGrpSpPr/>
          <p:nvPr/>
        </p:nvGrpSpPr>
        <p:grpSpPr>
          <a:xfrm>
            <a:off x="335280" y="1904999"/>
            <a:ext cx="9471660" cy="1354120"/>
            <a:chOff x="0" y="0"/>
            <a:chExt cx="9471659" cy="1354118"/>
          </a:xfrm>
        </p:grpSpPr>
        <p:sp>
          <p:nvSpPr>
            <p:cNvPr id="618" name="Shape 618"/>
            <p:cNvSpPr/>
            <p:nvPr/>
          </p:nvSpPr>
          <p:spPr>
            <a:xfrm>
              <a:off x="0" y="0"/>
              <a:ext cx="9471660" cy="1354119"/>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endParaRPr/>
            </a:p>
          </p:txBody>
        </p:sp>
        <p:sp>
          <p:nvSpPr>
            <p:cNvPr id="619" name="Shape 619"/>
            <p:cNvSpPr/>
            <p:nvPr/>
          </p:nvSpPr>
          <p:spPr>
            <a:xfrm>
              <a:off x="0" y="39016"/>
              <a:ext cx="9471660" cy="10219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r>
                <a:rPr sz="1600">
                  <a:solidFill>
                    <a:srgbClr val="2B91AF"/>
                  </a:solidFill>
                  <a:latin typeface="Consolas"/>
                  <a:ea typeface="Consolas"/>
                  <a:cs typeface="Consolas"/>
                  <a:sym typeface="Consolas"/>
                </a:rPr>
                <a:t>Thread</a:t>
              </a:r>
              <a:r>
                <a:rPr sz="1600">
                  <a:latin typeface="Consolas"/>
                  <a:ea typeface="Consolas"/>
                  <a:cs typeface="Consolas"/>
                  <a:sym typeface="Consolas"/>
                </a:rPr>
                <a:t> t = </a:t>
              </a:r>
              <a:r>
                <a:rPr sz="1600">
                  <a:solidFill>
                    <a:srgbClr val="0000FF"/>
                  </a:solidFill>
                  <a:latin typeface="Consolas"/>
                  <a:ea typeface="Consolas"/>
                  <a:cs typeface="Consolas"/>
                  <a:sym typeface="Consolas"/>
                </a:rPr>
                <a:t>new</a:t>
              </a:r>
              <a:r>
                <a:rPr sz="1600">
                  <a:latin typeface="Consolas"/>
                  <a:ea typeface="Consolas"/>
                  <a:cs typeface="Consolas"/>
                  <a:sym typeface="Consolas"/>
                </a:rPr>
                <a:t> </a:t>
              </a:r>
              <a:r>
                <a:rPr sz="1600">
                  <a:solidFill>
                    <a:srgbClr val="2B91AF"/>
                  </a:solidFill>
                  <a:latin typeface="Consolas"/>
                  <a:ea typeface="Consolas"/>
                  <a:cs typeface="Consolas"/>
                  <a:sym typeface="Consolas"/>
                </a:rPr>
                <a:t>Thread</a:t>
              </a:r>
              <a:r>
                <a:rPr sz="1600">
                  <a:latin typeface="Consolas"/>
                  <a:ea typeface="Consolas"/>
                  <a:cs typeface="Consolas"/>
                  <a:sym typeface="Consolas"/>
                </a:rPr>
                <a:t>(() =&gt; </a:t>
              </a:r>
              <a:r>
                <a:rPr sz="1600">
                  <a:solidFill>
                    <a:srgbClr val="2B91AF"/>
                  </a:solidFill>
                  <a:latin typeface="Consolas"/>
                  <a:ea typeface="Consolas"/>
                  <a:cs typeface="Consolas"/>
                  <a:sym typeface="Consolas"/>
                </a:rPr>
                <a:t>Console</a:t>
              </a:r>
              <a:r>
                <a:rPr sz="1600">
                  <a:latin typeface="Consolas"/>
                  <a:ea typeface="Consolas"/>
                  <a:cs typeface="Consolas"/>
                  <a:sym typeface="Consolas"/>
                </a:rPr>
                <a:t>.ReadLine());</a:t>
              </a:r>
            </a:p>
            <a:p>
              <a:r>
                <a:rPr sz="1600">
                  <a:latin typeface="Consolas"/>
                  <a:ea typeface="Consolas"/>
                  <a:cs typeface="Consolas"/>
                  <a:sym typeface="Consolas"/>
                </a:rPr>
                <a:t>t.Start();</a:t>
              </a:r>
            </a:p>
            <a:p>
              <a:r>
                <a:rPr sz="1600">
                  <a:latin typeface="Consolas"/>
                  <a:ea typeface="Consolas"/>
                  <a:cs typeface="Consolas"/>
                  <a:sym typeface="Consolas"/>
                </a:rPr>
                <a:t>t.Join();    </a:t>
              </a:r>
              <a:r>
                <a:rPr sz="1600">
                  <a:solidFill>
                    <a:srgbClr val="008000"/>
                  </a:solidFill>
                  <a:latin typeface="Consolas"/>
                  <a:ea typeface="Consolas"/>
                  <a:cs typeface="Consolas"/>
                  <a:sym typeface="Consolas"/>
                </a:rPr>
                <a:t>// ожидать, пока поток не завершится</a:t>
              </a:r>
              <a:endParaRPr sz="1600">
                <a:latin typeface="Consolas"/>
                <a:ea typeface="Consolas"/>
                <a:cs typeface="Consolas"/>
                <a:sym typeface="Consolas"/>
              </a:endParaRPr>
            </a:p>
            <a:p>
              <a:r>
                <a:rPr sz="1600">
                  <a:solidFill>
                    <a:srgbClr val="2B91AF"/>
                  </a:solidFill>
                  <a:latin typeface="Consolas"/>
                  <a:ea typeface="Consolas"/>
                  <a:cs typeface="Consolas"/>
                  <a:sym typeface="Consolas"/>
                </a:rPr>
                <a:t>Console</a:t>
              </a:r>
              <a:r>
                <a:rPr sz="1600">
                  <a:latin typeface="Consolas"/>
                  <a:ea typeface="Consolas"/>
                  <a:cs typeface="Consolas"/>
                  <a:sym typeface="Consolas"/>
                </a:rPr>
                <a:t>.WriteLine(</a:t>
              </a:r>
              <a:r>
                <a:rPr sz="1600">
                  <a:solidFill>
                    <a:srgbClr val="A31515"/>
                  </a:solidFill>
                  <a:latin typeface="Consolas"/>
                  <a:ea typeface="Consolas"/>
                  <a:cs typeface="Consolas"/>
                  <a:sym typeface="Consolas"/>
                </a:rPr>
                <a:t>"Thread t's ReadLine complete!"</a:t>
              </a:r>
              <a:r>
                <a:rPr sz="1600">
                  <a:latin typeface="Consolas"/>
                  <a:ea typeface="Consolas"/>
                  <a:cs typeface="Consolas"/>
                  <a:sym typeface="Consolas"/>
                </a:rPr>
                <a:t>);</a:t>
              </a:r>
            </a:p>
          </p:txBody>
        </p:sp>
      </p:grpSp>
      <p:grpSp>
        <p:nvGrpSpPr>
          <p:cNvPr id="623" name="Group 623"/>
          <p:cNvGrpSpPr/>
          <p:nvPr/>
        </p:nvGrpSpPr>
        <p:grpSpPr>
          <a:xfrm>
            <a:off x="335279" y="3432411"/>
            <a:ext cx="9471661" cy="1139589"/>
            <a:chOff x="0" y="0"/>
            <a:chExt cx="9471659" cy="1139587"/>
          </a:xfrm>
        </p:grpSpPr>
        <p:sp>
          <p:nvSpPr>
            <p:cNvPr id="621" name="Shape 621"/>
            <p:cNvSpPr/>
            <p:nvPr/>
          </p:nvSpPr>
          <p:spPr>
            <a:xfrm>
              <a:off x="0" y="0"/>
              <a:ext cx="9471660" cy="1139588"/>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622" name="Shape 622"/>
            <p:cNvSpPr/>
            <p:nvPr/>
          </p:nvSpPr>
          <p:spPr>
            <a:xfrm>
              <a:off x="55630" y="104973"/>
              <a:ext cx="9360400" cy="929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spcBef>
                  <a:spcPts val="1000"/>
                </a:spcBef>
              </a:pPr>
              <a:r>
                <a:t>Метод </a:t>
              </a:r>
              <a:r>
                <a:rPr b="1"/>
                <a:t>Join</a:t>
              </a:r>
              <a:r>
                <a:t> может также принимать в качестве аргумента </a:t>
              </a:r>
              <a:r>
                <a:rPr b="1"/>
                <a:t>timeout </a:t>
              </a:r>
              <a:r>
                <a:t>- в миллисекундах или как </a:t>
              </a:r>
              <a:r>
                <a:rPr b="1"/>
                <a:t>TimeSpan.</a:t>
              </a:r>
              <a:r>
                <a:t> Если указанное время истекло, а поток не завершился, </a:t>
              </a:r>
              <a:r>
                <a:rPr b="1"/>
                <a:t>Join</a:t>
              </a:r>
              <a:r>
                <a:t> возвращает false. </a:t>
              </a:r>
              <a:r>
                <a:rPr b="1"/>
                <a:t>Join</a:t>
              </a:r>
              <a:r>
                <a:t> с </a:t>
              </a:r>
              <a:r>
                <a:rPr b="1"/>
                <a:t>timeout</a:t>
              </a:r>
              <a:r>
                <a:rPr i="1"/>
                <a:t> </a:t>
              </a:r>
              <a:r>
                <a:t>функционирует как </a:t>
              </a:r>
              <a:r>
                <a:rPr b="1"/>
                <a:t>Sleep</a:t>
              </a:r>
              <a:r>
                <a:t> </a:t>
              </a:r>
            </a:p>
          </p:txBody>
        </p:sp>
      </p:grpSp>
      <p:grpSp>
        <p:nvGrpSpPr>
          <p:cNvPr id="626" name="Group 626"/>
          <p:cNvGrpSpPr/>
          <p:nvPr/>
        </p:nvGrpSpPr>
        <p:grpSpPr>
          <a:xfrm>
            <a:off x="349250" y="4913376"/>
            <a:ext cx="9471660" cy="941865"/>
            <a:chOff x="0" y="0"/>
            <a:chExt cx="9471659" cy="941864"/>
          </a:xfrm>
        </p:grpSpPr>
        <p:sp>
          <p:nvSpPr>
            <p:cNvPr id="624" name="Shape 624"/>
            <p:cNvSpPr/>
            <p:nvPr/>
          </p:nvSpPr>
          <p:spPr>
            <a:xfrm>
              <a:off x="0" y="0"/>
              <a:ext cx="9471660" cy="941865"/>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endParaRPr/>
            </a:p>
          </p:txBody>
        </p:sp>
        <p:sp>
          <p:nvSpPr>
            <p:cNvPr id="625" name="Shape 625"/>
            <p:cNvSpPr/>
            <p:nvPr/>
          </p:nvSpPr>
          <p:spPr>
            <a:xfrm>
              <a:off x="0" y="112880"/>
              <a:ext cx="9471660" cy="5393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r>
                <a:rPr sz="1600">
                  <a:solidFill>
                    <a:srgbClr val="2B91AF"/>
                  </a:solidFill>
                  <a:latin typeface="Consolas"/>
                  <a:ea typeface="Consolas"/>
                  <a:cs typeface="Consolas"/>
                  <a:sym typeface="Consolas"/>
                </a:rPr>
                <a:t>Thread</a:t>
              </a:r>
              <a:r>
                <a:rPr sz="1600">
                  <a:latin typeface="Consolas"/>
                  <a:ea typeface="Consolas"/>
                  <a:cs typeface="Consolas"/>
                  <a:sym typeface="Consolas"/>
                </a:rPr>
                <a:t>.Sleep(1000);</a:t>
              </a:r>
            </a:p>
            <a:p>
              <a:r>
                <a:rPr sz="1600">
                  <a:solidFill>
                    <a:srgbClr val="2B91AF"/>
                  </a:solidFill>
                  <a:latin typeface="Consolas"/>
                  <a:ea typeface="Consolas"/>
                  <a:cs typeface="Consolas"/>
                  <a:sym typeface="Consolas"/>
                </a:rPr>
                <a:t>Thread</a:t>
              </a:r>
              <a:r>
                <a:rPr sz="1600">
                  <a:latin typeface="Consolas"/>
                  <a:ea typeface="Consolas"/>
                  <a:cs typeface="Consolas"/>
                  <a:sym typeface="Consolas"/>
                </a:rPr>
                <a:t>.CurrentThread.Join(1000);</a:t>
              </a:r>
            </a:p>
          </p:txBody>
        </p:sp>
      </p:grpSp>
      <p:grpSp>
        <p:nvGrpSpPr>
          <p:cNvPr id="629" name="Group 629"/>
          <p:cNvGrpSpPr/>
          <p:nvPr/>
        </p:nvGrpSpPr>
        <p:grpSpPr>
          <a:xfrm>
            <a:off x="6873240" y="4913376"/>
            <a:ext cx="2933701" cy="801625"/>
            <a:chOff x="0" y="0"/>
            <a:chExt cx="2933700" cy="801623"/>
          </a:xfrm>
        </p:grpSpPr>
        <p:sp>
          <p:nvSpPr>
            <p:cNvPr id="627" name="Shape 627"/>
            <p:cNvSpPr/>
            <p:nvPr/>
          </p:nvSpPr>
          <p:spPr>
            <a:xfrm>
              <a:off x="0" y="0"/>
              <a:ext cx="2933700" cy="801624"/>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628" name="Shape 628"/>
            <p:cNvSpPr/>
            <p:nvPr/>
          </p:nvSpPr>
          <p:spPr>
            <a:xfrm>
              <a:off x="39132" y="215391"/>
              <a:ext cx="2855436"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spcBef>
                  <a:spcPts val="1000"/>
                </a:spcBef>
              </a:lvl1pPr>
            </a:lstStyle>
            <a:p>
              <a:r>
                <a:t>Одинаковый  результат!</a:t>
              </a:r>
            </a:p>
          </p:txBody>
        </p:sp>
      </p:grpSp>
    </p:spTree>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Shape 633"/>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Блокирование и потоковая безопасность</a:t>
            </a:r>
          </a:p>
        </p:txBody>
      </p:sp>
      <p:grpSp>
        <p:nvGrpSpPr>
          <p:cNvPr id="636" name="Group 636"/>
          <p:cNvGrpSpPr/>
          <p:nvPr/>
        </p:nvGrpSpPr>
        <p:grpSpPr>
          <a:xfrm>
            <a:off x="335279" y="762000"/>
            <a:ext cx="9471661" cy="762000"/>
            <a:chOff x="0" y="0"/>
            <a:chExt cx="9471659" cy="762000"/>
          </a:xfrm>
        </p:grpSpPr>
        <p:sp>
          <p:nvSpPr>
            <p:cNvPr id="634" name="Shape 634"/>
            <p:cNvSpPr/>
            <p:nvPr/>
          </p:nvSpPr>
          <p:spPr>
            <a:xfrm>
              <a:off x="0" y="0"/>
              <a:ext cx="9471660" cy="7620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635" name="Shape 635"/>
            <p:cNvSpPr/>
            <p:nvPr/>
          </p:nvSpPr>
          <p:spPr>
            <a:xfrm>
              <a:off x="37197" y="55879"/>
              <a:ext cx="9397266"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spcBef>
                  <a:spcPts val="1000"/>
                </a:spcBef>
              </a:lvl1pPr>
            </a:lstStyle>
            <a:p>
              <a:r>
                <a:t>Блокировка обеспечивает монопольный доступ и используется, чтобы обеспечить выполнение одной секции кода только одним потоком одновременно</a:t>
              </a:r>
            </a:p>
          </p:txBody>
        </p:sp>
      </p:grpSp>
      <p:grpSp>
        <p:nvGrpSpPr>
          <p:cNvPr id="639" name="Group 639"/>
          <p:cNvGrpSpPr/>
          <p:nvPr/>
        </p:nvGrpSpPr>
        <p:grpSpPr>
          <a:xfrm>
            <a:off x="335279" y="1382851"/>
            <a:ext cx="6035042" cy="2850357"/>
            <a:chOff x="0" y="0"/>
            <a:chExt cx="6035040" cy="2850356"/>
          </a:xfrm>
        </p:grpSpPr>
        <p:sp>
          <p:nvSpPr>
            <p:cNvPr id="637" name="Shape 637"/>
            <p:cNvSpPr/>
            <p:nvPr/>
          </p:nvSpPr>
          <p:spPr>
            <a:xfrm>
              <a:off x="0" y="217348"/>
              <a:ext cx="6035041" cy="2633009"/>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pPr>
                <a:defRPr sz="1500">
                  <a:latin typeface="Consolas"/>
                  <a:ea typeface="Consolas"/>
                  <a:cs typeface="Consolas"/>
                  <a:sym typeface="Consolas"/>
                </a:defRPr>
              </a:pPr>
              <a:endParaRPr/>
            </a:p>
          </p:txBody>
        </p:sp>
        <p:sp>
          <p:nvSpPr>
            <p:cNvPr id="638" name="Shape 638"/>
            <p:cNvSpPr/>
            <p:nvPr/>
          </p:nvSpPr>
          <p:spPr>
            <a:xfrm>
              <a:off x="0" y="0"/>
              <a:ext cx="6035041" cy="25734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endParaRPr sz="1500">
                <a:solidFill>
                  <a:srgbClr val="0000FF"/>
                </a:solidFill>
                <a:latin typeface="Consolas"/>
                <a:ea typeface="Consolas"/>
                <a:cs typeface="Consolas"/>
                <a:sym typeface="Consolas"/>
              </a:endParaRPr>
            </a:p>
            <a:p>
              <a:r>
                <a:rPr sz="1500">
                  <a:solidFill>
                    <a:srgbClr val="0000FF"/>
                  </a:solidFill>
                  <a:latin typeface="Consolas"/>
                  <a:ea typeface="Consolas"/>
                  <a:cs typeface="Consolas"/>
                  <a:sym typeface="Consolas"/>
                </a:rPr>
                <a:t>class</a:t>
              </a:r>
              <a:r>
                <a:rPr sz="1500">
                  <a:latin typeface="Consolas"/>
                  <a:ea typeface="Consolas"/>
                  <a:cs typeface="Consolas"/>
                  <a:sym typeface="Consolas"/>
                </a:rPr>
                <a:t> </a:t>
              </a:r>
              <a:r>
                <a:rPr sz="1500">
                  <a:solidFill>
                    <a:srgbClr val="2B91AF"/>
                  </a:solidFill>
                  <a:latin typeface="Consolas"/>
                  <a:ea typeface="Consolas"/>
                  <a:cs typeface="Consolas"/>
                  <a:sym typeface="Consolas"/>
                </a:rPr>
                <a:t>ThreadUnsafe</a:t>
              </a:r>
              <a:endParaRPr sz="1500">
                <a:latin typeface="Consolas"/>
                <a:ea typeface="Consolas"/>
                <a:cs typeface="Consolas"/>
                <a:sym typeface="Consolas"/>
              </a:endParaRPr>
            </a:p>
            <a:p>
              <a:r>
                <a:rPr sz="1500">
                  <a:latin typeface="Consolas"/>
                  <a:ea typeface="Consolas"/>
                  <a:cs typeface="Consolas"/>
                  <a:sym typeface="Consolas"/>
                </a:rPr>
                <a:t>{</a:t>
              </a:r>
            </a:p>
            <a:p>
              <a:r>
                <a:rPr sz="1500">
                  <a:latin typeface="Consolas"/>
                  <a:ea typeface="Consolas"/>
                  <a:cs typeface="Consolas"/>
                  <a:sym typeface="Consolas"/>
                </a:rPr>
                <a:t>    </a:t>
              </a:r>
              <a:r>
                <a:rPr sz="1500">
                  <a:solidFill>
                    <a:srgbClr val="0000FF"/>
                  </a:solidFill>
                  <a:latin typeface="Consolas"/>
                  <a:ea typeface="Consolas"/>
                  <a:cs typeface="Consolas"/>
                  <a:sym typeface="Consolas"/>
                </a:rPr>
                <a:t>static</a:t>
              </a:r>
              <a:r>
                <a:rPr sz="1500">
                  <a:latin typeface="Consolas"/>
                  <a:ea typeface="Consolas"/>
                  <a:cs typeface="Consolas"/>
                  <a:sym typeface="Consolas"/>
                </a:rPr>
                <a:t> </a:t>
              </a:r>
              <a:r>
                <a:rPr sz="1500">
                  <a:solidFill>
                    <a:srgbClr val="0000FF"/>
                  </a:solidFill>
                  <a:latin typeface="Consolas"/>
                  <a:ea typeface="Consolas"/>
                  <a:cs typeface="Consolas"/>
                  <a:sym typeface="Consolas"/>
                </a:rPr>
                <a:t>int</a:t>
              </a:r>
              <a:r>
                <a:rPr sz="1500">
                  <a:latin typeface="Consolas"/>
                  <a:ea typeface="Consolas"/>
                  <a:cs typeface="Consolas"/>
                  <a:sym typeface="Consolas"/>
                </a:rPr>
                <a:t> value1, value2;</a:t>
              </a:r>
            </a:p>
            <a:p>
              <a:r>
                <a:rPr sz="1500">
                  <a:latin typeface="Consolas"/>
                  <a:ea typeface="Consolas"/>
                  <a:cs typeface="Consolas"/>
                  <a:sym typeface="Consolas"/>
                </a:rPr>
                <a:t>    </a:t>
              </a:r>
              <a:r>
                <a:rPr sz="1500">
                  <a:solidFill>
                    <a:srgbClr val="0000FF"/>
                  </a:solidFill>
                  <a:latin typeface="Consolas"/>
                  <a:ea typeface="Consolas"/>
                  <a:cs typeface="Consolas"/>
                  <a:sym typeface="Consolas"/>
                </a:rPr>
                <a:t>public</a:t>
              </a:r>
              <a:r>
                <a:rPr sz="1500">
                  <a:latin typeface="Consolas"/>
                  <a:ea typeface="Consolas"/>
                  <a:cs typeface="Consolas"/>
                  <a:sym typeface="Consolas"/>
                </a:rPr>
                <a:t> </a:t>
              </a:r>
              <a:r>
                <a:rPr sz="1500">
                  <a:solidFill>
                    <a:srgbClr val="0000FF"/>
                  </a:solidFill>
                  <a:latin typeface="Consolas"/>
                  <a:ea typeface="Consolas"/>
                  <a:cs typeface="Consolas"/>
                  <a:sym typeface="Consolas"/>
                </a:rPr>
                <a:t>static</a:t>
              </a:r>
              <a:r>
                <a:rPr sz="1500">
                  <a:latin typeface="Consolas"/>
                  <a:ea typeface="Consolas"/>
                  <a:cs typeface="Consolas"/>
                  <a:sym typeface="Consolas"/>
                </a:rPr>
                <a:t> </a:t>
              </a:r>
              <a:r>
                <a:rPr sz="1500">
                  <a:solidFill>
                    <a:srgbClr val="0000FF"/>
                  </a:solidFill>
                  <a:latin typeface="Consolas"/>
                  <a:ea typeface="Consolas"/>
                  <a:cs typeface="Consolas"/>
                  <a:sym typeface="Consolas"/>
                </a:rPr>
                <a:t>void</a:t>
              </a:r>
              <a:r>
                <a:rPr sz="1500">
                  <a:latin typeface="Consolas"/>
                  <a:ea typeface="Consolas"/>
                  <a:cs typeface="Consolas"/>
                  <a:sym typeface="Consolas"/>
                </a:rPr>
                <a:t> Go()</a:t>
              </a:r>
            </a:p>
            <a:p>
              <a:r>
                <a:rPr sz="1500">
                  <a:latin typeface="Consolas"/>
                  <a:ea typeface="Consolas"/>
                  <a:cs typeface="Consolas"/>
                  <a:sym typeface="Consolas"/>
                </a:rPr>
                <a:t>    {</a:t>
              </a:r>
            </a:p>
            <a:p>
              <a:r>
                <a:rPr sz="1500">
                  <a:latin typeface="Consolas"/>
                  <a:ea typeface="Consolas"/>
                  <a:cs typeface="Consolas"/>
                  <a:sym typeface="Consolas"/>
                </a:rPr>
                <a:t>        </a:t>
              </a:r>
              <a:r>
                <a:rPr sz="1500">
                  <a:solidFill>
                    <a:srgbClr val="0000FF"/>
                  </a:solidFill>
                  <a:latin typeface="Consolas"/>
                  <a:ea typeface="Consolas"/>
                  <a:cs typeface="Consolas"/>
                  <a:sym typeface="Consolas"/>
                </a:rPr>
                <a:t>if</a:t>
              </a:r>
              <a:r>
                <a:rPr sz="1500">
                  <a:latin typeface="Consolas"/>
                  <a:ea typeface="Consolas"/>
                  <a:cs typeface="Consolas"/>
                  <a:sym typeface="Consolas"/>
                </a:rPr>
                <a:t> (value2 != 0)</a:t>
              </a:r>
            </a:p>
            <a:p>
              <a:r>
                <a:rPr sz="1500">
                  <a:latin typeface="Consolas"/>
                  <a:ea typeface="Consolas"/>
                  <a:cs typeface="Consolas"/>
                  <a:sym typeface="Consolas"/>
                </a:rPr>
                <a:t>            </a:t>
              </a:r>
              <a:r>
                <a:rPr sz="1500">
                  <a:solidFill>
                    <a:srgbClr val="2B91AF"/>
                  </a:solidFill>
                  <a:latin typeface="Consolas"/>
                  <a:ea typeface="Consolas"/>
                  <a:cs typeface="Consolas"/>
                  <a:sym typeface="Consolas"/>
                </a:rPr>
                <a:t>Console</a:t>
              </a:r>
              <a:r>
                <a:rPr sz="1500">
                  <a:latin typeface="Consolas"/>
                  <a:ea typeface="Consolas"/>
                  <a:cs typeface="Consolas"/>
                  <a:sym typeface="Consolas"/>
                </a:rPr>
                <a:t>.WriteLine(value1 / value2);</a:t>
              </a:r>
            </a:p>
            <a:p>
              <a:r>
                <a:rPr sz="1500">
                  <a:latin typeface="Consolas"/>
                  <a:ea typeface="Consolas"/>
                  <a:cs typeface="Consolas"/>
                  <a:sym typeface="Consolas"/>
                </a:rPr>
                <a:t>        value2 = 0;</a:t>
              </a:r>
            </a:p>
            <a:p>
              <a:r>
                <a:rPr sz="1500">
                  <a:latin typeface="Consolas"/>
                  <a:ea typeface="Consolas"/>
                  <a:cs typeface="Consolas"/>
                  <a:sym typeface="Consolas"/>
                </a:rPr>
                <a:t>    }</a:t>
              </a:r>
            </a:p>
            <a:p>
              <a:r>
                <a:rPr sz="1500">
                  <a:latin typeface="Consolas"/>
                  <a:ea typeface="Consolas"/>
                  <a:cs typeface="Consolas"/>
                  <a:sym typeface="Consolas"/>
                </a:rPr>
                <a:t>}</a:t>
              </a:r>
            </a:p>
          </p:txBody>
        </p:sp>
      </p:grpSp>
      <p:grpSp>
        <p:nvGrpSpPr>
          <p:cNvPr id="642" name="Group 642"/>
          <p:cNvGrpSpPr/>
          <p:nvPr/>
        </p:nvGrpSpPr>
        <p:grpSpPr>
          <a:xfrm>
            <a:off x="2910179" y="2786152"/>
            <a:ext cx="6875328" cy="3852324"/>
            <a:chOff x="0" y="0"/>
            <a:chExt cx="6875327" cy="3852322"/>
          </a:xfrm>
        </p:grpSpPr>
        <p:sp>
          <p:nvSpPr>
            <p:cNvPr id="640" name="Shape 640"/>
            <p:cNvSpPr/>
            <p:nvPr/>
          </p:nvSpPr>
          <p:spPr>
            <a:xfrm>
              <a:off x="0" y="613392"/>
              <a:ext cx="6875328" cy="3232238"/>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pPr>
                <a:defRPr sz="1500">
                  <a:latin typeface="Consolas"/>
                  <a:ea typeface="Consolas"/>
                  <a:cs typeface="Consolas"/>
                  <a:sym typeface="Consolas"/>
                </a:defRPr>
              </a:pPr>
              <a:endParaRPr/>
            </a:p>
          </p:txBody>
        </p:sp>
        <p:sp>
          <p:nvSpPr>
            <p:cNvPr id="641" name="Shape 641"/>
            <p:cNvSpPr/>
            <p:nvPr/>
          </p:nvSpPr>
          <p:spPr>
            <a:xfrm>
              <a:off x="0" y="-1"/>
              <a:ext cx="6875328" cy="38523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endParaRPr sz="1500">
                <a:solidFill>
                  <a:srgbClr val="0000FF"/>
                </a:solidFill>
                <a:latin typeface="Consolas"/>
                <a:ea typeface="Consolas"/>
                <a:cs typeface="Consolas"/>
                <a:sym typeface="Consolas"/>
              </a:endParaRPr>
            </a:p>
            <a:p>
              <a:endParaRPr sz="1500">
                <a:solidFill>
                  <a:srgbClr val="0000FF"/>
                </a:solidFill>
                <a:latin typeface="Consolas"/>
                <a:ea typeface="Consolas"/>
                <a:cs typeface="Consolas"/>
                <a:sym typeface="Consolas"/>
              </a:endParaRPr>
            </a:p>
            <a:p>
              <a:endParaRPr sz="1500">
                <a:solidFill>
                  <a:srgbClr val="0000FF"/>
                </a:solidFill>
                <a:latin typeface="Consolas"/>
                <a:ea typeface="Consolas"/>
                <a:cs typeface="Consolas"/>
                <a:sym typeface="Consolas"/>
              </a:endParaRPr>
            </a:p>
            <a:p>
              <a:r>
                <a:rPr sz="1500">
                  <a:solidFill>
                    <a:srgbClr val="0000FF"/>
                  </a:solidFill>
                  <a:latin typeface="Consolas"/>
                  <a:ea typeface="Consolas"/>
                  <a:cs typeface="Consolas"/>
                  <a:sym typeface="Consolas"/>
                </a:rPr>
                <a:t>class</a:t>
              </a:r>
              <a:r>
                <a:rPr sz="1500">
                  <a:latin typeface="Consolas"/>
                  <a:ea typeface="Consolas"/>
                  <a:cs typeface="Consolas"/>
                  <a:sym typeface="Consolas"/>
                </a:rPr>
                <a:t> </a:t>
              </a:r>
              <a:r>
                <a:rPr sz="1500">
                  <a:solidFill>
                    <a:srgbClr val="2B91AF"/>
                  </a:solidFill>
                  <a:latin typeface="Consolas"/>
                  <a:ea typeface="Consolas"/>
                  <a:cs typeface="Consolas"/>
                  <a:sym typeface="Consolas"/>
                </a:rPr>
                <a:t>ThreadSafe</a:t>
              </a:r>
              <a:endParaRPr sz="1500">
                <a:latin typeface="Consolas"/>
                <a:ea typeface="Consolas"/>
                <a:cs typeface="Consolas"/>
                <a:sym typeface="Consolas"/>
              </a:endParaRPr>
            </a:p>
            <a:p>
              <a:r>
                <a:rPr sz="1500">
                  <a:latin typeface="Consolas"/>
                  <a:ea typeface="Consolas"/>
                  <a:cs typeface="Consolas"/>
                  <a:sym typeface="Consolas"/>
                </a:rPr>
                <a:t>{</a:t>
              </a:r>
            </a:p>
            <a:p>
              <a:r>
                <a:rPr sz="1500">
                  <a:latin typeface="Consolas"/>
                  <a:ea typeface="Consolas"/>
                  <a:cs typeface="Consolas"/>
                  <a:sym typeface="Consolas"/>
                </a:rPr>
                <a:t>    </a:t>
              </a:r>
              <a:r>
                <a:rPr sz="1500">
                  <a:solidFill>
                    <a:srgbClr val="0000FF"/>
                  </a:solidFill>
                  <a:latin typeface="Consolas"/>
                  <a:ea typeface="Consolas"/>
                  <a:cs typeface="Consolas"/>
                  <a:sym typeface="Consolas"/>
                </a:rPr>
                <a:t>static</a:t>
              </a:r>
              <a:r>
                <a:rPr sz="1500">
                  <a:latin typeface="Consolas"/>
                  <a:ea typeface="Consolas"/>
                  <a:cs typeface="Consolas"/>
                  <a:sym typeface="Consolas"/>
                </a:rPr>
                <a:t> </a:t>
              </a:r>
              <a:r>
                <a:rPr sz="1500">
                  <a:solidFill>
                    <a:srgbClr val="0000FF"/>
                  </a:solidFill>
                  <a:latin typeface="Consolas"/>
                  <a:ea typeface="Consolas"/>
                  <a:cs typeface="Consolas"/>
                  <a:sym typeface="Consolas"/>
                </a:rPr>
                <a:t>object</a:t>
              </a:r>
              <a:r>
                <a:rPr sz="1500">
                  <a:latin typeface="Consolas"/>
                  <a:ea typeface="Consolas"/>
                  <a:cs typeface="Consolas"/>
                  <a:sym typeface="Consolas"/>
                </a:rPr>
                <a:t> locker = </a:t>
              </a:r>
              <a:r>
                <a:rPr sz="1500">
                  <a:solidFill>
                    <a:srgbClr val="0000FF"/>
                  </a:solidFill>
                  <a:latin typeface="Consolas"/>
                  <a:ea typeface="Consolas"/>
                  <a:cs typeface="Consolas"/>
                  <a:sym typeface="Consolas"/>
                </a:rPr>
                <a:t>new</a:t>
              </a:r>
              <a:r>
                <a:rPr sz="1500">
                  <a:latin typeface="Consolas"/>
                  <a:ea typeface="Consolas"/>
                  <a:cs typeface="Consolas"/>
                  <a:sym typeface="Consolas"/>
                </a:rPr>
                <a:t> </a:t>
              </a:r>
              <a:r>
                <a:rPr sz="1500">
                  <a:solidFill>
                    <a:srgbClr val="0000FF"/>
                  </a:solidFill>
                  <a:latin typeface="Consolas"/>
                  <a:ea typeface="Consolas"/>
                  <a:cs typeface="Consolas"/>
                  <a:sym typeface="Consolas"/>
                </a:rPr>
                <a:t>object</a:t>
              </a:r>
              <a:r>
                <a:rPr sz="1500">
                  <a:latin typeface="Consolas"/>
                  <a:ea typeface="Consolas"/>
                  <a:cs typeface="Consolas"/>
                  <a:sym typeface="Consolas"/>
                </a:rPr>
                <a:t>();</a:t>
              </a:r>
            </a:p>
            <a:p>
              <a:r>
                <a:rPr sz="1500">
                  <a:latin typeface="Consolas"/>
                  <a:ea typeface="Consolas"/>
                  <a:cs typeface="Consolas"/>
                  <a:sym typeface="Consolas"/>
                </a:rPr>
                <a:t>    </a:t>
              </a:r>
              <a:r>
                <a:rPr sz="1500">
                  <a:solidFill>
                    <a:srgbClr val="0000FF"/>
                  </a:solidFill>
                  <a:latin typeface="Consolas"/>
                  <a:ea typeface="Consolas"/>
                  <a:cs typeface="Consolas"/>
                  <a:sym typeface="Consolas"/>
                </a:rPr>
                <a:t>public</a:t>
              </a:r>
              <a:r>
                <a:rPr sz="1500">
                  <a:latin typeface="Consolas"/>
                  <a:ea typeface="Consolas"/>
                  <a:cs typeface="Consolas"/>
                  <a:sym typeface="Consolas"/>
                </a:rPr>
                <a:t> </a:t>
              </a:r>
              <a:r>
                <a:rPr sz="1500">
                  <a:solidFill>
                    <a:srgbClr val="0000FF"/>
                  </a:solidFill>
                  <a:latin typeface="Consolas"/>
                  <a:ea typeface="Consolas"/>
                  <a:cs typeface="Consolas"/>
                  <a:sym typeface="Consolas"/>
                </a:rPr>
                <a:t>static</a:t>
              </a:r>
              <a:r>
                <a:rPr sz="1500">
                  <a:latin typeface="Consolas"/>
                  <a:ea typeface="Consolas"/>
                  <a:cs typeface="Consolas"/>
                  <a:sym typeface="Consolas"/>
                </a:rPr>
                <a:t> </a:t>
              </a:r>
              <a:r>
                <a:rPr sz="1500">
                  <a:solidFill>
                    <a:srgbClr val="0000FF"/>
                  </a:solidFill>
                  <a:latin typeface="Consolas"/>
                  <a:ea typeface="Consolas"/>
                  <a:cs typeface="Consolas"/>
                  <a:sym typeface="Consolas"/>
                </a:rPr>
                <a:t>int</a:t>
              </a:r>
              <a:r>
                <a:rPr sz="1500">
                  <a:latin typeface="Consolas"/>
                  <a:ea typeface="Consolas"/>
                  <a:cs typeface="Consolas"/>
                  <a:sym typeface="Consolas"/>
                </a:rPr>
                <a:t> value1, value2;</a:t>
              </a:r>
            </a:p>
            <a:p>
              <a:r>
                <a:rPr sz="1500">
                  <a:latin typeface="Consolas"/>
                  <a:ea typeface="Consolas"/>
                  <a:cs typeface="Consolas"/>
                  <a:sym typeface="Consolas"/>
                </a:rPr>
                <a:t>    </a:t>
              </a:r>
              <a:r>
                <a:rPr sz="1500">
                  <a:solidFill>
                    <a:srgbClr val="0000FF"/>
                  </a:solidFill>
                  <a:latin typeface="Consolas"/>
                  <a:ea typeface="Consolas"/>
                  <a:cs typeface="Consolas"/>
                  <a:sym typeface="Consolas"/>
                </a:rPr>
                <a:t>static</a:t>
              </a:r>
              <a:r>
                <a:rPr sz="1500">
                  <a:latin typeface="Consolas"/>
                  <a:ea typeface="Consolas"/>
                  <a:cs typeface="Consolas"/>
                  <a:sym typeface="Consolas"/>
                </a:rPr>
                <a:t> </a:t>
              </a:r>
              <a:r>
                <a:rPr sz="1500">
                  <a:solidFill>
                    <a:srgbClr val="0000FF"/>
                  </a:solidFill>
                  <a:latin typeface="Consolas"/>
                  <a:ea typeface="Consolas"/>
                  <a:cs typeface="Consolas"/>
                  <a:sym typeface="Consolas"/>
                </a:rPr>
                <a:t>void</a:t>
              </a:r>
              <a:r>
                <a:rPr sz="1500">
                  <a:latin typeface="Consolas"/>
                  <a:ea typeface="Consolas"/>
                  <a:cs typeface="Consolas"/>
                  <a:sym typeface="Consolas"/>
                </a:rPr>
                <a:t> Go()</a:t>
              </a:r>
            </a:p>
            <a:p>
              <a:r>
                <a:rPr sz="1500">
                  <a:latin typeface="Consolas"/>
                  <a:ea typeface="Consolas"/>
                  <a:cs typeface="Consolas"/>
                  <a:sym typeface="Consolas"/>
                </a:rPr>
                <a:t>    {</a:t>
              </a:r>
            </a:p>
            <a:p>
              <a:r>
                <a:rPr sz="1500">
                  <a:latin typeface="Consolas"/>
                  <a:ea typeface="Consolas"/>
                  <a:cs typeface="Consolas"/>
                  <a:sym typeface="Consolas"/>
                </a:rPr>
                <a:t>        </a:t>
              </a:r>
              <a:r>
                <a:rPr sz="1500">
                  <a:solidFill>
                    <a:srgbClr val="0000FF"/>
                  </a:solidFill>
                  <a:latin typeface="Consolas"/>
                  <a:ea typeface="Consolas"/>
                  <a:cs typeface="Consolas"/>
                  <a:sym typeface="Consolas"/>
                </a:rPr>
                <a:t>lock</a:t>
              </a:r>
              <a:r>
                <a:rPr sz="1500">
                  <a:latin typeface="Consolas"/>
                  <a:ea typeface="Consolas"/>
                  <a:cs typeface="Consolas"/>
                  <a:sym typeface="Consolas"/>
                </a:rPr>
                <a:t> (</a:t>
              </a:r>
              <a:r>
                <a:rPr sz="1500" b="1">
                  <a:latin typeface="Consolas"/>
                  <a:ea typeface="Consolas"/>
                  <a:cs typeface="Consolas"/>
                  <a:sym typeface="Consolas"/>
                </a:rPr>
                <a:t>locker</a:t>
              </a:r>
              <a:r>
                <a:rPr sz="1500">
                  <a:latin typeface="Consolas"/>
                  <a:ea typeface="Consolas"/>
                  <a:cs typeface="Consolas"/>
                  <a:sym typeface="Consolas"/>
                </a:rPr>
                <a:t>)</a:t>
              </a:r>
            </a:p>
            <a:p>
              <a:r>
                <a:rPr sz="1500">
                  <a:latin typeface="Consolas"/>
                  <a:ea typeface="Consolas"/>
                  <a:cs typeface="Consolas"/>
                  <a:sym typeface="Consolas"/>
                </a:rPr>
                <a:t>        {</a:t>
              </a:r>
            </a:p>
            <a:p>
              <a:r>
                <a:rPr sz="1500">
                  <a:latin typeface="Consolas"/>
                  <a:ea typeface="Consolas"/>
                  <a:cs typeface="Consolas"/>
                  <a:sym typeface="Consolas"/>
                </a:rPr>
                <a:t>            </a:t>
              </a:r>
              <a:r>
                <a:rPr sz="1500">
                  <a:solidFill>
                    <a:srgbClr val="0000FF"/>
                  </a:solidFill>
                  <a:latin typeface="Consolas"/>
                  <a:ea typeface="Consolas"/>
                  <a:cs typeface="Consolas"/>
                  <a:sym typeface="Consolas"/>
                </a:rPr>
                <a:t>if</a:t>
              </a:r>
              <a:r>
                <a:rPr sz="1500">
                  <a:latin typeface="Consolas"/>
                  <a:ea typeface="Consolas"/>
                  <a:cs typeface="Consolas"/>
                  <a:sym typeface="Consolas"/>
                </a:rPr>
                <a:t> (value2 != 0)</a:t>
              </a:r>
            </a:p>
            <a:p>
              <a:r>
                <a:rPr sz="1500">
                  <a:latin typeface="Consolas"/>
                  <a:ea typeface="Consolas"/>
                  <a:cs typeface="Consolas"/>
                  <a:sym typeface="Consolas"/>
                </a:rPr>
                <a:t>                </a:t>
              </a:r>
              <a:r>
                <a:rPr sz="1500">
                  <a:solidFill>
                    <a:srgbClr val="2B91AF"/>
                  </a:solidFill>
                  <a:latin typeface="Consolas"/>
                  <a:ea typeface="Consolas"/>
                  <a:cs typeface="Consolas"/>
                  <a:sym typeface="Consolas"/>
                </a:rPr>
                <a:t>Console</a:t>
              </a:r>
              <a:r>
                <a:rPr sz="1500">
                  <a:latin typeface="Consolas"/>
                  <a:ea typeface="Consolas"/>
                  <a:cs typeface="Consolas"/>
                  <a:sym typeface="Consolas"/>
                </a:rPr>
                <a:t>.WriteLine(value1 / value2);</a:t>
              </a:r>
            </a:p>
            <a:p>
              <a:r>
                <a:rPr sz="1500">
                  <a:latin typeface="Consolas"/>
                  <a:ea typeface="Consolas"/>
                  <a:cs typeface="Consolas"/>
                  <a:sym typeface="Consolas"/>
                </a:rPr>
                <a:t>            value2 = 0;</a:t>
              </a:r>
            </a:p>
            <a:p>
              <a:r>
                <a:rPr sz="1500">
                  <a:latin typeface="Consolas"/>
                  <a:ea typeface="Consolas"/>
                  <a:cs typeface="Consolas"/>
                  <a:sym typeface="Consolas"/>
                </a:rPr>
                <a:t>        }</a:t>
              </a:r>
            </a:p>
            <a:p>
              <a:r>
                <a:rPr sz="1500">
                  <a:latin typeface="Consolas"/>
                  <a:ea typeface="Consolas"/>
                  <a:cs typeface="Consolas"/>
                  <a:sym typeface="Consolas"/>
                </a:rPr>
                <a:t>    }</a:t>
              </a:r>
            </a:p>
            <a:p>
              <a:r>
                <a:rPr sz="1500">
                  <a:latin typeface="Consolas"/>
                  <a:ea typeface="Consolas"/>
                  <a:cs typeface="Consolas"/>
                  <a:sym typeface="Consolas"/>
                </a:rPr>
                <a:t>}</a:t>
              </a:r>
            </a:p>
          </p:txBody>
        </p:sp>
      </p:grpSp>
      <p:grpSp>
        <p:nvGrpSpPr>
          <p:cNvPr id="645" name="Group 645"/>
          <p:cNvGrpSpPr/>
          <p:nvPr/>
        </p:nvGrpSpPr>
        <p:grpSpPr>
          <a:xfrm>
            <a:off x="4000882" y="1600200"/>
            <a:ext cx="5783581" cy="1333500"/>
            <a:chOff x="0" y="0"/>
            <a:chExt cx="5783579" cy="1333500"/>
          </a:xfrm>
        </p:grpSpPr>
        <p:sp>
          <p:nvSpPr>
            <p:cNvPr id="643" name="Shape 643"/>
            <p:cNvSpPr/>
            <p:nvPr/>
          </p:nvSpPr>
          <p:spPr>
            <a:xfrm>
              <a:off x="0" y="0"/>
              <a:ext cx="5783580" cy="13335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644" name="Shape 644"/>
            <p:cNvSpPr/>
            <p:nvPr/>
          </p:nvSpPr>
          <p:spPr>
            <a:xfrm>
              <a:off x="76334" y="62230"/>
              <a:ext cx="5642151" cy="1209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spcBef>
                  <a:spcPts val="1000"/>
                </a:spcBef>
              </a:lvl1pPr>
            </a:lstStyle>
            <a:p>
              <a:r>
                <a:rPr dirty="0"/>
                <a:t>Только один поток может единовременно заблокировать объект синхронизации (locker), а все другие конкурирующие потоки будут приостановлены, пока блокировка не будет снята</a:t>
              </a:r>
            </a:p>
          </p:txBody>
        </p:sp>
      </p:grpSp>
      <p:grpSp>
        <p:nvGrpSpPr>
          <p:cNvPr id="648" name="Group 648"/>
          <p:cNvGrpSpPr/>
          <p:nvPr/>
        </p:nvGrpSpPr>
        <p:grpSpPr>
          <a:xfrm>
            <a:off x="251459" y="4030979"/>
            <a:ext cx="2586686" cy="2606041"/>
            <a:chOff x="0" y="0"/>
            <a:chExt cx="2586684" cy="2606039"/>
          </a:xfrm>
        </p:grpSpPr>
        <p:sp>
          <p:nvSpPr>
            <p:cNvPr id="646" name="Shape 646"/>
            <p:cNvSpPr/>
            <p:nvPr/>
          </p:nvSpPr>
          <p:spPr>
            <a:xfrm>
              <a:off x="0" y="7619"/>
              <a:ext cx="2586685" cy="2590801"/>
            </a:xfrm>
            <a:prstGeom prst="roundRect">
              <a:avLst>
                <a:gd name="adj" fmla="val 16694"/>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647" name="Shape 647"/>
            <p:cNvSpPr/>
            <p:nvPr/>
          </p:nvSpPr>
          <p:spPr>
            <a:xfrm>
              <a:off x="126471" y="-1"/>
              <a:ext cx="2334883" cy="2606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spcBef>
                  <a:spcPts val="1000"/>
                </a:spcBef>
              </a:lvl1pPr>
            </a:lstStyle>
            <a:p>
              <a:r>
                <a:t>Если за блокировку борются несколько потоков, они ставятся в очередь ожидания – «ready queue» – и обслуживаются по принципу «первым пришел – первым обслужен»</a:t>
              </a:r>
            </a:p>
          </p:txBody>
        </p:sp>
      </p:grpSp>
      <p:grpSp>
        <p:nvGrpSpPr>
          <p:cNvPr id="651" name="Group 651"/>
          <p:cNvGrpSpPr/>
          <p:nvPr/>
        </p:nvGrpSpPr>
        <p:grpSpPr>
          <a:xfrm>
            <a:off x="6029889" y="4719518"/>
            <a:ext cx="3939541" cy="457201"/>
            <a:chOff x="0" y="0"/>
            <a:chExt cx="3939540" cy="457200"/>
          </a:xfrm>
        </p:grpSpPr>
        <p:sp>
          <p:nvSpPr>
            <p:cNvPr id="649" name="Shape 649"/>
            <p:cNvSpPr/>
            <p:nvPr/>
          </p:nvSpPr>
          <p:spPr>
            <a:xfrm>
              <a:off x="-1" y="0"/>
              <a:ext cx="3939542" cy="457200"/>
            </a:xfrm>
            <a:prstGeom prst="rect">
              <a:avLst/>
            </a:prstGeom>
            <a:solidFill>
              <a:srgbClr val="FFFFFF"/>
            </a:solidFill>
            <a:ln w="9525" cap="flat">
              <a:solidFill>
                <a:srgbClr val="4A7EBB"/>
              </a:solidFill>
              <a:prstDash val="solid"/>
              <a:bevel/>
            </a:ln>
            <a:effectLst/>
          </p:spPr>
          <p:txBody>
            <a:bodyPr wrap="square" lIns="45719" tIns="45719" rIns="45719" bIns="45719" numCol="1" anchor="ctr">
              <a:noAutofit/>
            </a:bodyPr>
            <a:lstStyle/>
            <a:p>
              <a:pPr algn="ctr">
                <a:spcBef>
                  <a:spcPts val="1000"/>
                </a:spcBef>
                <a:defRPr sz="1600">
                  <a:latin typeface="Consolas"/>
                  <a:ea typeface="Consolas"/>
                  <a:cs typeface="Consolas"/>
                  <a:sym typeface="Consolas"/>
                </a:defRPr>
              </a:pPr>
              <a:endParaRPr/>
            </a:p>
          </p:txBody>
        </p:sp>
        <p:sp>
          <p:nvSpPr>
            <p:cNvPr id="650" name="Shape 650"/>
            <p:cNvSpPr/>
            <p:nvPr/>
          </p:nvSpPr>
          <p:spPr>
            <a:xfrm>
              <a:off x="-1" y="79593"/>
              <a:ext cx="3939542" cy="2980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spcBef>
                  <a:spcPts val="1000"/>
                </a:spcBef>
              </a:pPr>
              <a:r>
                <a:rPr sz="1600">
                  <a:latin typeface="Consolas"/>
                  <a:ea typeface="Consolas"/>
                  <a:cs typeface="Consolas"/>
                  <a:sym typeface="Consolas"/>
                </a:rPr>
                <a:t>ThreadState.WaitSleepJoin</a:t>
              </a:r>
            </a:p>
          </p:txBody>
        </p:sp>
      </p:grpSp>
    </p:spTree>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 name="Shape 655"/>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Блокирование и потоковая безопасность</a:t>
            </a:r>
          </a:p>
        </p:txBody>
      </p:sp>
      <p:grpSp>
        <p:nvGrpSpPr>
          <p:cNvPr id="658" name="Group 658"/>
          <p:cNvGrpSpPr/>
          <p:nvPr/>
        </p:nvGrpSpPr>
        <p:grpSpPr>
          <a:xfrm>
            <a:off x="335279" y="762000"/>
            <a:ext cx="9471661" cy="914400"/>
            <a:chOff x="0" y="0"/>
            <a:chExt cx="9471659" cy="914400"/>
          </a:xfrm>
        </p:grpSpPr>
        <p:sp>
          <p:nvSpPr>
            <p:cNvPr id="656" name="Shape 656"/>
            <p:cNvSpPr/>
            <p:nvPr/>
          </p:nvSpPr>
          <p:spPr>
            <a:xfrm>
              <a:off x="0" y="0"/>
              <a:ext cx="9471660" cy="9144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657" name="Shape 657"/>
            <p:cNvSpPr/>
            <p:nvPr/>
          </p:nvSpPr>
          <p:spPr>
            <a:xfrm>
              <a:off x="44636" y="132080"/>
              <a:ext cx="9382388"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spcBef>
                  <a:spcPts val="1000"/>
                </a:spcBef>
              </a:pPr>
              <a:r>
                <a:t>Оператор </a:t>
              </a:r>
              <a:r>
                <a:rPr b="1"/>
                <a:t>lock</a:t>
              </a:r>
              <a:r>
                <a:t> языка C# фактически является синтаксическим сокращением для вызовов методов </a:t>
              </a:r>
              <a:r>
                <a:rPr b="1"/>
                <a:t>Monitor.Enter</a:t>
              </a:r>
              <a:r>
                <a:t> и </a:t>
              </a:r>
              <a:r>
                <a:rPr b="1"/>
                <a:t>Monitor.Exit</a:t>
              </a:r>
              <a:r>
                <a:t> в рамках блоков </a:t>
              </a:r>
              <a:r>
                <a:rPr b="1"/>
                <a:t>try-finally</a:t>
              </a:r>
            </a:p>
          </p:txBody>
        </p:sp>
      </p:grpSp>
      <p:grpSp>
        <p:nvGrpSpPr>
          <p:cNvPr id="661" name="Group 661"/>
          <p:cNvGrpSpPr/>
          <p:nvPr/>
        </p:nvGrpSpPr>
        <p:grpSpPr>
          <a:xfrm>
            <a:off x="335279" y="1828800"/>
            <a:ext cx="5951222" cy="1955949"/>
            <a:chOff x="0" y="0"/>
            <a:chExt cx="5951220" cy="1955948"/>
          </a:xfrm>
        </p:grpSpPr>
        <p:sp>
          <p:nvSpPr>
            <p:cNvPr id="659" name="Shape 659"/>
            <p:cNvSpPr/>
            <p:nvPr/>
          </p:nvSpPr>
          <p:spPr>
            <a:xfrm>
              <a:off x="0" y="0"/>
              <a:ext cx="5951221" cy="1955949"/>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pPr>
                <a:defRPr sz="1600">
                  <a:latin typeface="Consolas"/>
                  <a:ea typeface="Consolas"/>
                  <a:cs typeface="Consolas"/>
                  <a:sym typeface="Consolas"/>
                </a:defRPr>
              </a:pPr>
              <a:endParaRPr/>
            </a:p>
          </p:txBody>
        </p:sp>
        <p:sp>
          <p:nvSpPr>
            <p:cNvPr id="660" name="Shape 660"/>
            <p:cNvSpPr/>
            <p:nvPr/>
          </p:nvSpPr>
          <p:spPr>
            <a:xfrm>
              <a:off x="0" y="79164"/>
              <a:ext cx="5951221" cy="14304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r>
                <a:rPr sz="1500">
                  <a:solidFill>
                    <a:srgbClr val="0000FF"/>
                  </a:solidFill>
                  <a:latin typeface="Consolas"/>
                  <a:ea typeface="Consolas"/>
                  <a:cs typeface="Consolas"/>
                  <a:sym typeface="Consolas"/>
                </a:rPr>
                <a:t>lock</a:t>
              </a:r>
              <a:r>
                <a:rPr sz="1500">
                  <a:latin typeface="Consolas"/>
                  <a:ea typeface="Consolas"/>
                  <a:cs typeface="Consolas"/>
                  <a:sym typeface="Consolas"/>
                </a:rPr>
                <a:t> (</a:t>
              </a:r>
              <a:r>
                <a:rPr sz="1500" b="1">
                  <a:latin typeface="Consolas"/>
                  <a:ea typeface="Consolas"/>
                  <a:cs typeface="Consolas"/>
                  <a:sym typeface="Consolas"/>
                </a:rPr>
                <a:t>locker</a:t>
              </a:r>
              <a:r>
                <a:rPr sz="1500">
                  <a:latin typeface="Consolas"/>
                  <a:ea typeface="Consolas"/>
                  <a:cs typeface="Consolas"/>
                  <a:sym typeface="Consolas"/>
                </a:rPr>
                <a:t>)</a:t>
              </a:r>
            </a:p>
            <a:p>
              <a:r>
                <a:rPr sz="1500">
                  <a:latin typeface="Consolas"/>
                  <a:ea typeface="Consolas"/>
                  <a:cs typeface="Consolas"/>
                  <a:sym typeface="Consolas"/>
                </a:rPr>
                <a:t>{</a:t>
              </a:r>
            </a:p>
            <a:p>
              <a:r>
                <a:rPr sz="1500">
                  <a:solidFill>
                    <a:srgbClr val="0000FF"/>
                  </a:solidFill>
                  <a:latin typeface="Consolas"/>
                  <a:ea typeface="Consolas"/>
                  <a:cs typeface="Consolas"/>
                  <a:sym typeface="Consolas"/>
                </a:rPr>
                <a:t>    if</a:t>
              </a:r>
              <a:r>
                <a:rPr sz="1500">
                  <a:latin typeface="Consolas"/>
                  <a:ea typeface="Consolas"/>
                  <a:cs typeface="Consolas"/>
                  <a:sym typeface="Consolas"/>
                </a:rPr>
                <a:t> (value2 != 0)</a:t>
              </a:r>
            </a:p>
            <a:p>
              <a:r>
                <a:rPr sz="1500">
                  <a:latin typeface="Consolas"/>
                  <a:ea typeface="Consolas"/>
                  <a:cs typeface="Consolas"/>
                  <a:sym typeface="Consolas"/>
                </a:rPr>
                <a:t>        </a:t>
              </a:r>
              <a:r>
                <a:rPr sz="1500">
                  <a:solidFill>
                    <a:srgbClr val="2B91AF"/>
                  </a:solidFill>
                  <a:latin typeface="Consolas"/>
                  <a:ea typeface="Consolas"/>
                  <a:cs typeface="Consolas"/>
                  <a:sym typeface="Consolas"/>
                </a:rPr>
                <a:t>Console</a:t>
              </a:r>
              <a:r>
                <a:rPr sz="1500">
                  <a:latin typeface="Consolas"/>
                  <a:ea typeface="Consolas"/>
                  <a:cs typeface="Consolas"/>
                  <a:sym typeface="Consolas"/>
                </a:rPr>
                <a:t>.WriteLine(value1 / value2);</a:t>
              </a:r>
            </a:p>
            <a:p>
              <a:r>
                <a:rPr sz="1500">
                  <a:latin typeface="Consolas"/>
                  <a:ea typeface="Consolas"/>
                  <a:cs typeface="Consolas"/>
                  <a:sym typeface="Consolas"/>
                </a:rPr>
                <a:t>    value2 = 0;</a:t>
              </a:r>
            </a:p>
            <a:p>
              <a:r>
                <a:rPr sz="1500">
                  <a:latin typeface="Consolas"/>
                  <a:ea typeface="Consolas"/>
                  <a:cs typeface="Consolas"/>
                  <a:sym typeface="Consolas"/>
                </a:rPr>
                <a:t>}</a:t>
              </a:r>
            </a:p>
          </p:txBody>
        </p:sp>
      </p:grpSp>
      <p:grpSp>
        <p:nvGrpSpPr>
          <p:cNvPr id="664" name="Group 664"/>
          <p:cNvGrpSpPr/>
          <p:nvPr/>
        </p:nvGrpSpPr>
        <p:grpSpPr>
          <a:xfrm>
            <a:off x="3939540" y="2932510"/>
            <a:ext cx="5867401" cy="3428471"/>
            <a:chOff x="0" y="0"/>
            <a:chExt cx="5867400" cy="3428469"/>
          </a:xfrm>
        </p:grpSpPr>
        <p:sp>
          <p:nvSpPr>
            <p:cNvPr id="662" name="Shape 662"/>
            <p:cNvSpPr/>
            <p:nvPr/>
          </p:nvSpPr>
          <p:spPr>
            <a:xfrm>
              <a:off x="0" y="344089"/>
              <a:ext cx="5867400" cy="3084381"/>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pPr>
                <a:defRPr sz="1600">
                  <a:latin typeface="Consolas"/>
                  <a:ea typeface="Consolas"/>
                  <a:cs typeface="Consolas"/>
                  <a:sym typeface="Consolas"/>
                </a:defRPr>
              </a:pPr>
              <a:endParaRPr/>
            </a:p>
          </p:txBody>
        </p:sp>
        <p:sp>
          <p:nvSpPr>
            <p:cNvPr id="663" name="Shape 663"/>
            <p:cNvSpPr/>
            <p:nvPr/>
          </p:nvSpPr>
          <p:spPr>
            <a:xfrm>
              <a:off x="0" y="0"/>
              <a:ext cx="5867400" cy="31936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endParaRPr sz="1600">
                <a:latin typeface="Consolas"/>
                <a:ea typeface="Consolas"/>
                <a:cs typeface="Consolas"/>
                <a:sym typeface="Consolas"/>
              </a:endParaRPr>
            </a:p>
            <a:p>
              <a:endParaRPr sz="1600">
                <a:solidFill>
                  <a:srgbClr val="2B91AF"/>
                </a:solidFill>
                <a:latin typeface="Consolas"/>
                <a:ea typeface="Consolas"/>
                <a:cs typeface="Consolas"/>
                <a:sym typeface="Consolas"/>
              </a:endParaRPr>
            </a:p>
            <a:p>
              <a:r>
                <a:rPr sz="1600">
                  <a:solidFill>
                    <a:srgbClr val="2B91AF"/>
                  </a:solidFill>
                  <a:latin typeface="Consolas"/>
                  <a:ea typeface="Consolas"/>
                  <a:cs typeface="Consolas"/>
                  <a:sym typeface="Consolas"/>
                </a:rPr>
                <a:t>Monitor</a:t>
              </a:r>
              <a:r>
                <a:rPr sz="1600">
                  <a:latin typeface="Consolas"/>
                  <a:ea typeface="Consolas"/>
                  <a:cs typeface="Consolas"/>
                  <a:sym typeface="Consolas"/>
                </a:rPr>
                <a:t>.Enter(locker);</a:t>
              </a:r>
            </a:p>
            <a:p>
              <a:r>
                <a:rPr sz="1600">
                  <a:solidFill>
                    <a:srgbClr val="0000FF"/>
                  </a:solidFill>
                  <a:latin typeface="Consolas"/>
                  <a:ea typeface="Consolas"/>
                  <a:cs typeface="Consolas"/>
                  <a:sym typeface="Consolas"/>
                </a:rPr>
                <a:t>try</a:t>
              </a:r>
              <a:endParaRPr sz="1600">
                <a:latin typeface="Consolas"/>
                <a:ea typeface="Consolas"/>
                <a:cs typeface="Consolas"/>
                <a:sym typeface="Consolas"/>
              </a:endParaRPr>
            </a:p>
            <a:p>
              <a:r>
                <a:rPr sz="1600">
                  <a:latin typeface="Consolas"/>
                  <a:ea typeface="Consolas"/>
                  <a:cs typeface="Consolas"/>
                  <a:sym typeface="Consolas"/>
                </a:rPr>
                <a:t>{</a:t>
              </a:r>
            </a:p>
            <a:p>
              <a:r>
                <a:rPr sz="1600">
                  <a:latin typeface="Consolas"/>
                  <a:ea typeface="Consolas"/>
                  <a:cs typeface="Consolas"/>
                  <a:sym typeface="Consolas"/>
                </a:rPr>
                <a:t>    </a:t>
              </a:r>
              <a:r>
                <a:rPr sz="1600">
                  <a:solidFill>
                    <a:srgbClr val="0000FF"/>
                  </a:solidFill>
                  <a:latin typeface="Consolas"/>
                  <a:ea typeface="Consolas"/>
                  <a:cs typeface="Consolas"/>
                  <a:sym typeface="Consolas"/>
                </a:rPr>
                <a:t>if</a:t>
              </a:r>
              <a:r>
                <a:rPr sz="1600">
                  <a:latin typeface="Consolas"/>
                  <a:ea typeface="Consolas"/>
                  <a:cs typeface="Consolas"/>
                  <a:sym typeface="Consolas"/>
                </a:rPr>
                <a:t> (value2 != 0)</a:t>
              </a:r>
            </a:p>
            <a:p>
              <a:r>
                <a:rPr sz="1600">
                  <a:latin typeface="Consolas"/>
                  <a:ea typeface="Consolas"/>
                  <a:cs typeface="Consolas"/>
                  <a:sym typeface="Consolas"/>
                </a:rPr>
                <a:t>    </a:t>
              </a:r>
              <a:r>
                <a:rPr sz="1600">
                  <a:solidFill>
                    <a:srgbClr val="2B91AF"/>
                  </a:solidFill>
                  <a:latin typeface="Consolas"/>
                  <a:ea typeface="Consolas"/>
                  <a:cs typeface="Consolas"/>
                  <a:sym typeface="Consolas"/>
                </a:rPr>
                <a:t>Console</a:t>
              </a:r>
              <a:r>
                <a:rPr sz="1600">
                  <a:latin typeface="Consolas"/>
                  <a:ea typeface="Consolas"/>
                  <a:cs typeface="Consolas"/>
                  <a:sym typeface="Consolas"/>
                </a:rPr>
                <a:t>.WriteLine(value1 / value2);</a:t>
              </a:r>
            </a:p>
            <a:p>
              <a:r>
                <a:rPr sz="1600">
                  <a:latin typeface="Consolas"/>
                  <a:ea typeface="Consolas"/>
                  <a:cs typeface="Consolas"/>
                  <a:sym typeface="Consolas"/>
                </a:rPr>
                <a:t>    value2 = 0;</a:t>
              </a:r>
            </a:p>
            <a:p>
              <a:r>
                <a:rPr sz="1600">
                  <a:latin typeface="Consolas"/>
                  <a:ea typeface="Consolas"/>
                  <a:cs typeface="Consolas"/>
                  <a:sym typeface="Consolas"/>
                </a:rPr>
                <a:t>}</a:t>
              </a:r>
            </a:p>
            <a:p>
              <a:r>
                <a:rPr sz="1600">
                  <a:solidFill>
                    <a:srgbClr val="0000FF"/>
                  </a:solidFill>
                  <a:latin typeface="Consolas"/>
                  <a:ea typeface="Consolas"/>
                  <a:cs typeface="Consolas"/>
                  <a:sym typeface="Consolas"/>
                </a:rPr>
                <a:t>finally</a:t>
              </a:r>
            </a:p>
            <a:p>
              <a:r>
                <a:rPr sz="1600">
                  <a:latin typeface="Consolas"/>
                  <a:ea typeface="Consolas"/>
                  <a:cs typeface="Consolas"/>
                  <a:sym typeface="Consolas"/>
                </a:rPr>
                <a:t>{ </a:t>
              </a:r>
            </a:p>
            <a:p>
              <a:r>
                <a:rPr sz="1600">
                  <a:latin typeface="Consolas"/>
                  <a:ea typeface="Consolas"/>
                  <a:cs typeface="Consolas"/>
                  <a:sym typeface="Consolas"/>
                </a:rPr>
                <a:t>    </a:t>
              </a:r>
              <a:r>
                <a:rPr sz="1600">
                  <a:solidFill>
                    <a:srgbClr val="2B91AF"/>
                  </a:solidFill>
                  <a:latin typeface="Consolas"/>
                  <a:ea typeface="Consolas"/>
                  <a:cs typeface="Consolas"/>
                  <a:sym typeface="Consolas"/>
                </a:rPr>
                <a:t>Monitor</a:t>
              </a:r>
              <a:r>
                <a:rPr sz="1600">
                  <a:latin typeface="Consolas"/>
                  <a:ea typeface="Consolas"/>
                  <a:cs typeface="Consolas"/>
                  <a:sym typeface="Consolas"/>
                </a:rPr>
                <a:t>.Exit(locker);</a:t>
              </a:r>
            </a:p>
            <a:p>
              <a:r>
                <a:rPr sz="1600">
                  <a:latin typeface="Consolas"/>
                  <a:ea typeface="Consolas"/>
                  <a:cs typeface="Consolas"/>
                  <a:sym typeface="Consolas"/>
                </a:rPr>
                <a:t>} </a:t>
              </a:r>
            </a:p>
          </p:txBody>
        </p:sp>
      </p:grpSp>
      <p:pic>
        <p:nvPicPr>
          <p:cNvPr id="665" name="image4.tif" descr="arrow03"/>
          <p:cNvPicPr>
            <a:picLocks noChangeAspect="1"/>
          </p:cNvPicPr>
          <p:nvPr/>
        </p:nvPicPr>
        <p:blipFill>
          <a:blip r:embed="rId2">
            <a:extLst/>
          </a:blip>
          <a:stretch>
            <a:fillRect/>
          </a:stretch>
        </p:blipFill>
        <p:spPr>
          <a:xfrm rot="1572156">
            <a:off x="2312971" y="3673652"/>
            <a:ext cx="1995837" cy="272700"/>
          </a:xfrm>
          <a:prstGeom prst="rect">
            <a:avLst/>
          </a:prstGeom>
          <a:ln w="12700">
            <a:miter lim="400000"/>
          </a:ln>
        </p:spPr>
      </p:pic>
      <p:grpSp>
        <p:nvGrpSpPr>
          <p:cNvPr id="668" name="Group 668"/>
          <p:cNvGrpSpPr/>
          <p:nvPr/>
        </p:nvGrpSpPr>
        <p:grpSpPr>
          <a:xfrm>
            <a:off x="6370320" y="1828800"/>
            <a:ext cx="3436621" cy="1534492"/>
            <a:chOff x="0" y="0"/>
            <a:chExt cx="3436620" cy="1534491"/>
          </a:xfrm>
        </p:grpSpPr>
        <p:sp>
          <p:nvSpPr>
            <p:cNvPr id="666" name="Shape 666"/>
            <p:cNvSpPr/>
            <p:nvPr/>
          </p:nvSpPr>
          <p:spPr>
            <a:xfrm>
              <a:off x="0" y="0"/>
              <a:ext cx="3436621" cy="1534492"/>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667" name="Shape 667"/>
            <p:cNvSpPr/>
            <p:nvPr/>
          </p:nvSpPr>
          <p:spPr>
            <a:xfrm>
              <a:off x="74907" y="23025"/>
              <a:ext cx="3286806" cy="1488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spcBef>
                  <a:spcPts val="1000"/>
                </a:spcBef>
              </a:lvl1pPr>
            </a:lstStyle>
            <a:p>
              <a:r>
                <a:t>Вызов Monitor.Exit без предшествующего вызова Monitor.Enter для того же объекта синхронизации вызовет исключение</a:t>
              </a:r>
            </a:p>
          </p:txBody>
        </p:sp>
      </p:grpSp>
      <p:grpSp>
        <p:nvGrpSpPr>
          <p:cNvPr id="671" name="Group 671"/>
          <p:cNvGrpSpPr/>
          <p:nvPr/>
        </p:nvGrpSpPr>
        <p:grpSpPr>
          <a:xfrm>
            <a:off x="335279" y="4191001"/>
            <a:ext cx="3101341" cy="1894510"/>
            <a:chOff x="0" y="0"/>
            <a:chExt cx="3101339" cy="1894508"/>
          </a:xfrm>
        </p:grpSpPr>
        <p:sp>
          <p:nvSpPr>
            <p:cNvPr id="669" name="Shape 669"/>
            <p:cNvSpPr/>
            <p:nvPr/>
          </p:nvSpPr>
          <p:spPr>
            <a:xfrm>
              <a:off x="0" y="0"/>
              <a:ext cx="3101340" cy="1894509"/>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670" name="Shape 670"/>
            <p:cNvSpPr/>
            <p:nvPr/>
          </p:nvSpPr>
          <p:spPr>
            <a:xfrm>
              <a:off x="92481" y="63334"/>
              <a:ext cx="2916378" cy="176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spcBef>
                  <a:spcPts val="1000"/>
                </a:spcBef>
              </a:pPr>
              <a:r>
                <a:t>Класс Monitor также предоставляет метод TryEnter,  позволяющий задать время ожидания в миллисекундах или в виде TimeSpan</a:t>
              </a:r>
            </a:p>
          </p:txBody>
        </p:sp>
      </p:grpSp>
    </p:spTree>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 name="Shape 673"/>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Блокирование и потоковая безопасность</a:t>
            </a:r>
          </a:p>
        </p:txBody>
      </p:sp>
      <p:grpSp>
        <p:nvGrpSpPr>
          <p:cNvPr id="676" name="Group 676"/>
          <p:cNvGrpSpPr/>
          <p:nvPr/>
        </p:nvGrpSpPr>
        <p:grpSpPr>
          <a:xfrm>
            <a:off x="335279" y="762000"/>
            <a:ext cx="9471661" cy="914400"/>
            <a:chOff x="0" y="0"/>
            <a:chExt cx="9471659" cy="914400"/>
          </a:xfrm>
        </p:grpSpPr>
        <p:sp>
          <p:nvSpPr>
            <p:cNvPr id="674" name="Shape 674"/>
            <p:cNvSpPr/>
            <p:nvPr/>
          </p:nvSpPr>
          <p:spPr>
            <a:xfrm>
              <a:off x="0" y="0"/>
              <a:ext cx="9471660" cy="9144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675" name="Shape 675"/>
            <p:cNvSpPr/>
            <p:nvPr/>
          </p:nvSpPr>
          <p:spPr>
            <a:xfrm>
              <a:off x="44636" y="271779"/>
              <a:ext cx="9382388"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spcBef>
                  <a:spcPts val="1000"/>
                </a:spcBef>
              </a:lvl1pPr>
            </a:lstStyle>
            <a:p>
              <a:r>
                <a:t>Если блокировка никогда не будет получена, вход в блок try-finally никогда не выполнится</a:t>
              </a:r>
            </a:p>
          </p:txBody>
        </p:sp>
      </p:grpSp>
      <p:pic>
        <p:nvPicPr>
          <p:cNvPr id="677" name="image11.png"/>
          <p:cNvPicPr>
            <a:picLocks noChangeAspect="1"/>
          </p:cNvPicPr>
          <p:nvPr/>
        </p:nvPicPr>
        <p:blipFill>
          <a:blip r:embed="rId2">
            <a:extLst/>
          </a:blip>
          <a:stretch>
            <a:fillRect/>
          </a:stretch>
        </p:blipFill>
        <p:spPr>
          <a:xfrm>
            <a:off x="321309" y="1936750"/>
            <a:ext cx="4285300" cy="4476750"/>
          </a:xfrm>
          <a:prstGeom prst="rect">
            <a:avLst/>
          </a:prstGeom>
          <a:ln w="12700">
            <a:miter lim="400000"/>
          </a:ln>
        </p:spPr>
      </p:pic>
      <p:grpSp>
        <p:nvGrpSpPr>
          <p:cNvPr id="680" name="Group 680"/>
          <p:cNvGrpSpPr/>
          <p:nvPr/>
        </p:nvGrpSpPr>
        <p:grpSpPr>
          <a:xfrm>
            <a:off x="3939540" y="1765299"/>
            <a:ext cx="5867401" cy="3084382"/>
            <a:chOff x="0" y="0"/>
            <a:chExt cx="5867400" cy="3084380"/>
          </a:xfrm>
        </p:grpSpPr>
        <p:sp>
          <p:nvSpPr>
            <p:cNvPr id="678" name="Shape 678"/>
            <p:cNvSpPr/>
            <p:nvPr/>
          </p:nvSpPr>
          <p:spPr>
            <a:xfrm>
              <a:off x="0" y="0"/>
              <a:ext cx="5867400" cy="3084381"/>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pPr>
                <a:defRPr sz="1600">
                  <a:latin typeface="Consolas"/>
                  <a:ea typeface="Consolas"/>
                  <a:cs typeface="Consolas"/>
                  <a:sym typeface="Consolas"/>
                </a:defRPr>
              </a:pPr>
              <a:endParaRPr/>
            </a:p>
          </p:txBody>
        </p:sp>
        <p:sp>
          <p:nvSpPr>
            <p:cNvPr id="679" name="Shape 679"/>
            <p:cNvSpPr/>
            <p:nvPr/>
          </p:nvSpPr>
          <p:spPr>
            <a:xfrm>
              <a:off x="0" y="17860"/>
              <a:ext cx="5867400" cy="24697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r>
                <a:rPr sz="1600">
                  <a:solidFill>
                    <a:srgbClr val="0000FF"/>
                  </a:solidFill>
                  <a:latin typeface="Consolas"/>
                  <a:ea typeface="Consolas"/>
                  <a:cs typeface="Consolas"/>
                  <a:sym typeface="Consolas"/>
                </a:rPr>
                <a:t>bool</a:t>
              </a:r>
              <a:r>
                <a:rPr sz="1600">
                  <a:latin typeface="Consolas"/>
                  <a:ea typeface="Consolas"/>
                  <a:cs typeface="Consolas"/>
                  <a:sym typeface="Consolas"/>
                </a:rPr>
                <a:t> </a:t>
              </a:r>
              <a:r>
                <a:rPr sz="1600" b="1">
                  <a:latin typeface="Consolas"/>
                  <a:ea typeface="Consolas"/>
                  <a:cs typeface="Consolas"/>
                  <a:sym typeface="Consolas"/>
                </a:rPr>
                <a:t>lockTaken</a:t>
              </a:r>
              <a:r>
                <a:rPr sz="1600">
                  <a:latin typeface="Consolas"/>
                  <a:ea typeface="Consolas"/>
                  <a:cs typeface="Consolas"/>
                  <a:sym typeface="Consolas"/>
                </a:rPr>
                <a:t> = </a:t>
              </a:r>
              <a:r>
                <a:rPr sz="1600">
                  <a:solidFill>
                    <a:srgbClr val="0000FF"/>
                  </a:solidFill>
                  <a:latin typeface="Consolas"/>
                  <a:ea typeface="Consolas"/>
                  <a:cs typeface="Consolas"/>
                  <a:sym typeface="Consolas"/>
                </a:rPr>
                <a:t>false</a:t>
              </a:r>
              <a:r>
                <a:rPr sz="1600">
                  <a:latin typeface="Consolas"/>
                  <a:ea typeface="Consolas"/>
                  <a:cs typeface="Consolas"/>
                  <a:sym typeface="Consolas"/>
                </a:rPr>
                <a:t>;</a:t>
              </a:r>
            </a:p>
            <a:p>
              <a:r>
                <a:rPr sz="1600">
                  <a:solidFill>
                    <a:srgbClr val="0000FF"/>
                  </a:solidFill>
                  <a:latin typeface="Consolas"/>
                  <a:ea typeface="Consolas"/>
                  <a:cs typeface="Consolas"/>
                  <a:sym typeface="Consolas"/>
                </a:rPr>
                <a:t>try</a:t>
              </a:r>
              <a:endParaRPr sz="1600">
                <a:latin typeface="Consolas"/>
                <a:ea typeface="Consolas"/>
                <a:cs typeface="Consolas"/>
                <a:sym typeface="Consolas"/>
              </a:endParaRPr>
            </a:p>
            <a:p>
              <a:r>
                <a:rPr sz="1600">
                  <a:latin typeface="Consolas"/>
                  <a:ea typeface="Consolas"/>
                  <a:cs typeface="Consolas"/>
                  <a:sym typeface="Consolas"/>
                </a:rPr>
                <a:t>{</a:t>
              </a:r>
            </a:p>
            <a:p>
              <a:r>
                <a:rPr sz="1600">
                  <a:solidFill>
                    <a:srgbClr val="2B91AF"/>
                  </a:solidFill>
                  <a:latin typeface="Consolas"/>
                  <a:ea typeface="Consolas"/>
                  <a:cs typeface="Consolas"/>
                  <a:sym typeface="Consolas"/>
                </a:rPr>
                <a:t>    Monitor</a:t>
              </a:r>
              <a:r>
                <a:rPr sz="1600">
                  <a:latin typeface="Consolas"/>
                  <a:ea typeface="Consolas"/>
                  <a:cs typeface="Consolas"/>
                  <a:sym typeface="Consolas"/>
                </a:rPr>
                <a:t>.Enter(locker, </a:t>
              </a:r>
              <a:r>
                <a:rPr sz="1600">
                  <a:solidFill>
                    <a:srgbClr val="0000FF"/>
                  </a:solidFill>
                  <a:latin typeface="Consolas"/>
                  <a:ea typeface="Consolas"/>
                  <a:cs typeface="Consolas"/>
                  <a:sym typeface="Consolas"/>
                </a:rPr>
                <a:t>ref</a:t>
              </a:r>
              <a:r>
                <a:rPr sz="1600">
                  <a:latin typeface="Consolas"/>
                  <a:ea typeface="Consolas"/>
                  <a:cs typeface="Consolas"/>
                  <a:sym typeface="Consolas"/>
                </a:rPr>
                <a:t> </a:t>
              </a:r>
              <a:r>
                <a:rPr sz="1600" b="1">
                  <a:latin typeface="Consolas"/>
                  <a:ea typeface="Consolas"/>
                  <a:cs typeface="Consolas"/>
                  <a:sym typeface="Consolas"/>
                </a:rPr>
                <a:t>lockTaken</a:t>
              </a:r>
              <a:r>
                <a:rPr sz="1600">
                  <a:latin typeface="Consolas"/>
                  <a:ea typeface="Consolas"/>
                  <a:cs typeface="Consolas"/>
                  <a:sym typeface="Consolas"/>
                </a:rPr>
                <a:t>);</a:t>
              </a:r>
            </a:p>
            <a:p>
              <a:r>
                <a:rPr sz="1600">
                  <a:solidFill>
                    <a:srgbClr val="008000"/>
                  </a:solidFill>
                  <a:latin typeface="Consolas"/>
                  <a:ea typeface="Consolas"/>
                  <a:cs typeface="Consolas"/>
                  <a:sym typeface="Consolas"/>
                </a:rPr>
                <a:t>    // Do your stuff...</a:t>
              </a:r>
              <a:endParaRPr sz="1600">
                <a:latin typeface="Consolas"/>
                <a:ea typeface="Consolas"/>
                <a:cs typeface="Consolas"/>
                <a:sym typeface="Consolas"/>
              </a:endParaRPr>
            </a:p>
            <a:p>
              <a:r>
                <a:rPr sz="1600">
                  <a:latin typeface="Consolas"/>
                  <a:ea typeface="Consolas"/>
                  <a:cs typeface="Consolas"/>
                  <a:sym typeface="Consolas"/>
                </a:rPr>
                <a:t>}</a:t>
              </a:r>
            </a:p>
            <a:p>
              <a:r>
                <a:rPr sz="1600">
                  <a:solidFill>
                    <a:srgbClr val="0000FF"/>
                  </a:solidFill>
                  <a:latin typeface="Consolas"/>
                  <a:ea typeface="Consolas"/>
                  <a:cs typeface="Consolas"/>
                  <a:sym typeface="Consolas"/>
                </a:rPr>
                <a:t>finally</a:t>
              </a:r>
              <a:r>
                <a:rPr sz="1600">
                  <a:latin typeface="Consolas"/>
                  <a:ea typeface="Consolas"/>
                  <a:cs typeface="Consolas"/>
                  <a:sym typeface="Consolas"/>
                </a:rPr>
                <a:t> </a:t>
              </a:r>
            </a:p>
            <a:p>
              <a:r>
                <a:rPr sz="1600">
                  <a:latin typeface="Consolas"/>
                  <a:ea typeface="Consolas"/>
                  <a:cs typeface="Consolas"/>
                  <a:sym typeface="Consolas"/>
                </a:rPr>
                <a:t>{ </a:t>
              </a:r>
            </a:p>
            <a:p>
              <a:r>
                <a:rPr sz="1600">
                  <a:latin typeface="Consolas"/>
                  <a:ea typeface="Consolas"/>
                  <a:cs typeface="Consolas"/>
                  <a:sym typeface="Consolas"/>
                </a:rPr>
                <a:t>    </a:t>
              </a:r>
              <a:r>
                <a:rPr sz="1600">
                  <a:solidFill>
                    <a:srgbClr val="0000FF"/>
                  </a:solidFill>
                  <a:latin typeface="Consolas"/>
                  <a:ea typeface="Consolas"/>
                  <a:cs typeface="Consolas"/>
                  <a:sym typeface="Consolas"/>
                </a:rPr>
                <a:t>if</a:t>
              </a:r>
              <a:r>
                <a:rPr sz="1600">
                  <a:latin typeface="Consolas"/>
                  <a:ea typeface="Consolas"/>
                  <a:cs typeface="Consolas"/>
                  <a:sym typeface="Consolas"/>
                </a:rPr>
                <a:t> (</a:t>
              </a:r>
              <a:r>
                <a:rPr sz="1600" b="1">
                  <a:latin typeface="Consolas"/>
                  <a:ea typeface="Consolas"/>
                  <a:cs typeface="Consolas"/>
                  <a:sym typeface="Consolas"/>
                </a:rPr>
                <a:t>lockTaken</a:t>
              </a:r>
              <a:r>
                <a:rPr sz="1600">
                  <a:latin typeface="Consolas"/>
                  <a:ea typeface="Consolas"/>
                  <a:cs typeface="Consolas"/>
                  <a:sym typeface="Consolas"/>
                </a:rPr>
                <a:t>) </a:t>
              </a:r>
              <a:r>
                <a:rPr sz="1600">
                  <a:solidFill>
                    <a:srgbClr val="2B91AF"/>
                  </a:solidFill>
                  <a:latin typeface="Consolas"/>
                  <a:ea typeface="Consolas"/>
                  <a:cs typeface="Consolas"/>
                  <a:sym typeface="Consolas"/>
                </a:rPr>
                <a:t>Monitor</a:t>
              </a:r>
              <a:r>
                <a:rPr sz="1600">
                  <a:latin typeface="Consolas"/>
                  <a:ea typeface="Consolas"/>
                  <a:cs typeface="Consolas"/>
                  <a:sym typeface="Consolas"/>
                </a:rPr>
                <a:t>.Exit(locker); </a:t>
              </a:r>
            </a:p>
            <a:p>
              <a:r>
                <a:rPr sz="1600">
                  <a:latin typeface="Consolas"/>
                  <a:ea typeface="Consolas"/>
                  <a:cs typeface="Consolas"/>
                  <a:sym typeface="Consolas"/>
                </a:rPr>
                <a:t>} </a:t>
              </a:r>
            </a:p>
          </p:txBody>
        </p:sp>
      </p:grpSp>
    </p:spTree>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Shape 682"/>
          <p:cNvSpPr>
            <a:spLocks noGrp="1"/>
          </p:cNvSpPr>
          <p:nvPr>
            <p:ph type="title"/>
          </p:nvPr>
        </p:nvSpPr>
        <p:spPr>
          <a:xfrm>
            <a:off x="249647" y="179342"/>
            <a:ext cx="9599270" cy="365132"/>
          </a:xfrm>
          <a:prstGeom prst="rect">
            <a:avLst/>
          </a:prstGeom>
        </p:spPr>
        <p:txBody>
          <a:bodyPr>
            <a:normAutofit fontScale="90000"/>
          </a:bodyPr>
          <a:lstStyle/>
          <a:p>
            <a:pPr>
              <a:tabLst>
                <a:tab pos="8229600" algn="r"/>
              </a:tabLst>
            </a:pPr>
            <a:r>
              <a:t>Блокирование и потоковая безопасность. Выбор объекта синхронизации</a:t>
            </a:r>
          </a:p>
        </p:txBody>
      </p:sp>
      <p:grpSp>
        <p:nvGrpSpPr>
          <p:cNvPr id="685" name="Group 685"/>
          <p:cNvGrpSpPr/>
          <p:nvPr/>
        </p:nvGrpSpPr>
        <p:grpSpPr>
          <a:xfrm>
            <a:off x="335279" y="762000"/>
            <a:ext cx="9471661" cy="1371600"/>
            <a:chOff x="0" y="0"/>
            <a:chExt cx="9471659" cy="1371600"/>
          </a:xfrm>
        </p:grpSpPr>
        <p:sp>
          <p:nvSpPr>
            <p:cNvPr id="683" name="Shape 683"/>
            <p:cNvSpPr/>
            <p:nvPr/>
          </p:nvSpPr>
          <p:spPr>
            <a:xfrm>
              <a:off x="0" y="0"/>
              <a:ext cx="9471660" cy="13716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684" name="Shape 684"/>
            <p:cNvSpPr/>
            <p:nvPr/>
          </p:nvSpPr>
          <p:spPr>
            <a:xfrm>
              <a:off x="66956" y="81279"/>
              <a:ext cx="9337748" cy="1209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spcBef>
                  <a:spcPts val="1000"/>
                </a:spcBef>
              </a:pPr>
              <a:r>
                <a:t>Любой объект, видимый взаимодействующим потокам, может быть использован как объект синхронизации, если это объект </a:t>
              </a:r>
              <a:r>
                <a:rPr b="1"/>
                <a:t>ссылочного</a:t>
              </a:r>
              <a:r>
                <a:t> типа. Также строго рекомендуется, чтобы объект синхронизации был private-полем класса или статическим полем, во избежание случайного воздействия внешнего кода, блокирующего этот объект. </a:t>
              </a:r>
            </a:p>
          </p:txBody>
        </p:sp>
      </p:grpSp>
      <p:grpSp>
        <p:nvGrpSpPr>
          <p:cNvPr id="688" name="Group 688"/>
          <p:cNvGrpSpPr/>
          <p:nvPr/>
        </p:nvGrpSpPr>
        <p:grpSpPr>
          <a:xfrm>
            <a:off x="335280" y="1828558"/>
            <a:ext cx="9471660" cy="3559789"/>
            <a:chOff x="0" y="0"/>
            <a:chExt cx="9471659" cy="3559788"/>
          </a:xfrm>
        </p:grpSpPr>
        <p:sp>
          <p:nvSpPr>
            <p:cNvPr id="686" name="Shape 686"/>
            <p:cNvSpPr/>
            <p:nvPr/>
          </p:nvSpPr>
          <p:spPr>
            <a:xfrm>
              <a:off x="0" y="457442"/>
              <a:ext cx="9471660" cy="3102347"/>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pPr>
                <a:defRPr sz="1600">
                  <a:latin typeface="Consolas"/>
                  <a:ea typeface="Consolas"/>
                  <a:cs typeface="Consolas"/>
                  <a:sym typeface="Consolas"/>
                </a:defRPr>
              </a:pPr>
              <a:endParaRPr/>
            </a:p>
          </p:txBody>
        </p:sp>
        <p:sp>
          <p:nvSpPr>
            <p:cNvPr id="687" name="Shape 687"/>
            <p:cNvSpPr/>
            <p:nvPr/>
          </p:nvSpPr>
          <p:spPr>
            <a:xfrm>
              <a:off x="0" y="0"/>
              <a:ext cx="9471660" cy="34349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endParaRPr sz="1600">
                <a:solidFill>
                  <a:srgbClr val="2B91AF"/>
                </a:solidFill>
                <a:latin typeface="Consolas"/>
                <a:ea typeface="Consolas"/>
                <a:cs typeface="Consolas"/>
                <a:sym typeface="Consolas"/>
              </a:endParaRPr>
            </a:p>
            <a:p>
              <a:endParaRPr sz="1600">
                <a:solidFill>
                  <a:srgbClr val="2B91AF"/>
                </a:solidFill>
                <a:latin typeface="Consolas"/>
                <a:ea typeface="Consolas"/>
                <a:cs typeface="Consolas"/>
                <a:sym typeface="Consolas"/>
              </a:endParaRPr>
            </a:p>
            <a:p>
              <a:r>
                <a:rPr sz="1600">
                  <a:solidFill>
                    <a:srgbClr val="2B91AF"/>
                  </a:solidFill>
                  <a:latin typeface="Consolas"/>
                  <a:ea typeface="Consolas"/>
                  <a:cs typeface="Consolas"/>
                  <a:sym typeface="Consolas"/>
                </a:rPr>
                <a:t>List</a:t>
              </a:r>
              <a:r>
                <a:rPr sz="1600">
                  <a:latin typeface="Consolas"/>
                  <a:ea typeface="Consolas"/>
                  <a:cs typeface="Consolas"/>
                  <a:sym typeface="Consolas"/>
                </a:rPr>
                <a:t> &lt;</a:t>
              </a:r>
              <a:r>
                <a:rPr sz="1600">
                  <a:solidFill>
                    <a:srgbClr val="0000FF"/>
                  </a:solidFill>
                  <a:latin typeface="Consolas"/>
                  <a:ea typeface="Consolas"/>
                  <a:cs typeface="Consolas"/>
                  <a:sym typeface="Consolas"/>
                </a:rPr>
                <a:t>string</a:t>
              </a:r>
              <a:r>
                <a:rPr sz="1600">
                  <a:latin typeface="Consolas"/>
                  <a:ea typeface="Consolas"/>
                  <a:cs typeface="Consolas"/>
                  <a:sym typeface="Consolas"/>
                </a:rPr>
                <a:t>&gt; </a:t>
              </a:r>
              <a:r>
                <a:rPr sz="1600" b="1">
                  <a:latin typeface="Consolas"/>
                  <a:ea typeface="Consolas"/>
                  <a:cs typeface="Consolas"/>
                  <a:sym typeface="Consolas"/>
                </a:rPr>
                <a:t>list</a:t>
              </a:r>
              <a:r>
                <a:rPr sz="1600">
                  <a:latin typeface="Consolas"/>
                  <a:ea typeface="Consolas"/>
                  <a:cs typeface="Consolas"/>
                  <a:sym typeface="Consolas"/>
                </a:rPr>
                <a:t> = </a:t>
              </a:r>
              <a:r>
                <a:rPr sz="1600">
                  <a:solidFill>
                    <a:srgbClr val="0000FF"/>
                  </a:solidFill>
                  <a:latin typeface="Consolas"/>
                  <a:ea typeface="Consolas"/>
                  <a:cs typeface="Consolas"/>
                  <a:sym typeface="Consolas"/>
                </a:rPr>
                <a:t>new</a:t>
              </a:r>
              <a:r>
                <a:rPr sz="1600">
                  <a:latin typeface="Consolas"/>
                  <a:ea typeface="Consolas"/>
                  <a:cs typeface="Consolas"/>
                  <a:sym typeface="Consolas"/>
                </a:rPr>
                <a:t> </a:t>
              </a:r>
              <a:r>
                <a:rPr sz="1600">
                  <a:solidFill>
                    <a:srgbClr val="2B91AF"/>
                  </a:solidFill>
                  <a:latin typeface="Consolas"/>
                  <a:ea typeface="Consolas"/>
                  <a:cs typeface="Consolas"/>
                  <a:sym typeface="Consolas"/>
                </a:rPr>
                <a:t>List</a:t>
              </a:r>
              <a:r>
                <a:rPr sz="1600">
                  <a:latin typeface="Consolas"/>
                  <a:ea typeface="Consolas"/>
                  <a:cs typeface="Consolas"/>
                  <a:sym typeface="Consolas"/>
                </a:rPr>
                <a:t> &lt;</a:t>
              </a:r>
              <a:r>
                <a:rPr sz="1600">
                  <a:solidFill>
                    <a:srgbClr val="0000FF"/>
                  </a:solidFill>
                  <a:latin typeface="Consolas"/>
                  <a:ea typeface="Consolas"/>
                  <a:cs typeface="Consolas"/>
                  <a:sym typeface="Consolas"/>
                </a:rPr>
                <a:t>string</a:t>
              </a:r>
              <a:r>
                <a:rPr sz="1600">
                  <a:latin typeface="Consolas"/>
                  <a:ea typeface="Consolas"/>
                  <a:cs typeface="Consolas"/>
                  <a:sym typeface="Consolas"/>
                </a:rPr>
                <a:t>&gt;();</a:t>
              </a:r>
            </a:p>
            <a:p>
              <a:r>
                <a:rPr sz="1600">
                  <a:latin typeface="Consolas"/>
                  <a:ea typeface="Consolas"/>
                  <a:cs typeface="Consolas"/>
                  <a:sym typeface="Consolas"/>
                </a:rPr>
                <a:t> </a:t>
              </a:r>
            </a:p>
            <a:p>
              <a:r>
                <a:rPr sz="1600">
                  <a:solidFill>
                    <a:srgbClr val="0000FF"/>
                  </a:solidFill>
                  <a:latin typeface="Consolas"/>
                  <a:ea typeface="Consolas"/>
                  <a:cs typeface="Consolas"/>
                  <a:sym typeface="Consolas"/>
                </a:rPr>
                <a:t>void</a:t>
              </a:r>
              <a:r>
                <a:rPr sz="1600">
                  <a:latin typeface="Consolas"/>
                  <a:ea typeface="Consolas"/>
                  <a:cs typeface="Consolas"/>
                  <a:sym typeface="Consolas"/>
                </a:rPr>
                <a:t> Test() </a:t>
              </a:r>
            </a:p>
            <a:p>
              <a:r>
                <a:rPr sz="1600">
                  <a:latin typeface="Consolas"/>
                  <a:ea typeface="Consolas"/>
                  <a:cs typeface="Consolas"/>
                  <a:sym typeface="Consolas"/>
                </a:rPr>
                <a:t>{</a:t>
              </a:r>
            </a:p>
            <a:p>
              <a:r>
                <a:rPr sz="1600">
                  <a:latin typeface="Consolas"/>
                  <a:ea typeface="Consolas"/>
                  <a:cs typeface="Consolas"/>
                  <a:sym typeface="Consolas"/>
                </a:rPr>
                <a:t>    </a:t>
              </a:r>
              <a:r>
                <a:rPr sz="1600">
                  <a:solidFill>
                    <a:srgbClr val="0000FF"/>
                  </a:solidFill>
                  <a:latin typeface="Consolas"/>
                  <a:ea typeface="Consolas"/>
                  <a:cs typeface="Consolas"/>
                  <a:sym typeface="Consolas"/>
                </a:rPr>
                <a:t>lock</a:t>
              </a:r>
              <a:r>
                <a:rPr sz="1600">
                  <a:latin typeface="Consolas"/>
                  <a:ea typeface="Consolas"/>
                  <a:cs typeface="Consolas"/>
                  <a:sym typeface="Consolas"/>
                </a:rPr>
                <a:t> (</a:t>
              </a:r>
              <a:r>
                <a:rPr sz="1600" b="1">
                  <a:latin typeface="Consolas"/>
                  <a:ea typeface="Consolas"/>
                  <a:cs typeface="Consolas"/>
                  <a:sym typeface="Consolas"/>
                </a:rPr>
                <a:t>list</a:t>
              </a:r>
              <a:r>
                <a:rPr sz="1600">
                  <a:latin typeface="Consolas"/>
                  <a:ea typeface="Consolas"/>
                  <a:cs typeface="Consolas"/>
                  <a:sym typeface="Consolas"/>
                </a:rPr>
                <a:t>) </a:t>
              </a:r>
            </a:p>
            <a:p>
              <a:r>
                <a:rPr sz="1600">
                  <a:latin typeface="Consolas"/>
                  <a:ea typeface="Consolas"/>
                  <a:cs typeface="Consolas"/>
                  <a:sym typeface="Consolas"/>
                </a:rPr>
                <a:t>    {</a:t>
              </a:r>
            </a:p>
            <a:p>
              <a:r>
                <a:rPr sz="1600">
                  <a:latin typeface="Consolas"/>
                  <a:ea typeface="Consolas"/>
                  <a:cs typeface="Consolas"/>
                  <a:sym typeface="Consolas"/>
                </a:rPr>
                <a:t>       list.Add(</a:t>
              </a:r>
              <a:r>
                <a:rPr sz="1600">
                  <a:solidFill>
                    <a:srgbClr val="A31515"/>
                  </a:solidFill>
                  <a:latin typeface="Consolas"/>
                  <a:ea typeface="Consolas"/>
                  <a:cs typeface="Consolas"/>
                  <a:sym typeface="Consolas"/>
                </a:rPr>
                <a:t>"Item 1"</a:t>
              </a:r>
              <a:r>
                <a:rPr sz="1600">
                  <a:latin typeface="Consolas"/>
                  <a:ea typeface="Consolas"/>
                  <a:cs typeface="Consolas"/>
                  <a:sym typeface="Consolas"/>
                </a:rPr>
                <a:t>);</a:t>
              </a:r>
            </a:p>
            <a:p>
              <a:r>
                <a:rPr sz="1600">
                  <a:latin typeface="Consolas"/>
                  <a:ea typeface="Consolas"/>
                  <a:cs typeface="Consolas"/>
                  <a:sym typeface="Consolas"/>
                </a:rPr>
                <a:t>       . . .</a:t>
              </a:r>
            </a:p>
            <a:p>
              <a:r>
                <a:rPr sz="1600">
                  <a:latin typeface="Consolas"/>
                  <a:ea typeface="Consolas"/>
                  <a:cs typeface="Consolas"/>
                  <a:sym typeface="Consolas"/>
                </a:rPr>
                <a:t>    }</a:t>
              </a:r>
            </a:p>
            <a:p>
              <a:r>
                <a:rPr sz="1600">
                  <a:latin typeface="Consolas"/>
                  <a:ea typeface="Consolas"/>
                  <a:cs typeface="Consolas"/>
                  <a:sym typeface="Consolas"/>
                </a:rPr>
                <a:t>. . .</a:t>
              </a:r>
            </a:p>
            <a:p>
              <a:r>
                <a:rPr sz="1600">
                  <a:latin typeface="Consolas"/>
                  <a:ea typeface="Consolas"/>
                  <a:cs typeface="Consolas"/>
                  <a:sym typeface="Consolas"/>
                </a:rPr>
                <a:t>}</a:t>
              </a:r>
            </a:p>
          </p:txBody>
        </p:sp>
      </p:grpSp>
      <p:grpSp>
        <p:nvGrpSpPr>
          <p:cNvPr id="691" name="Group 691"/>
          <p:cNvGrpSpPr/>
          <p:nvPr/>
        </p:nvGrpSpPr>
        <p:grpSpPr>
          <a:xfrm>
            <a:off x="6385333" y="2374456"/>
            <a:ext cx="3421608" cy="1153492"/>
            <a:chOff x="0" y="0"/>
            <a:chExt cx="3421607" cy="1153491"/>
          </a:xfrm>
        </p:grpSpPr>
        <p:sp>
          <p:nvSpPr>
            <p:cNvPr id="689" name="Shape 689"/>
            <p:cNvSpPr/>
            <p:nvPr/>
          </p:nvSpPr>
          <p:spPr>
            <a:xfrm>
              <a:off x="0" y="0"/>
              <a:ext cx="3421608" cy="1153492"/>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690" name="Shape 690"/>
            <p:cNvSpPr/>
            <p:nvPr/>
          </p:nvSpPr>
          <p:spPr>
            <a:xfrm>
              <a:off x="56308" y="111925"/>
              <a:ext cx="3308991" cy="929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spcBef>
                  <a:spcPts val="1000"/>
                </a:spcBef>
              </a:lvl1pPr>
            </a:lstStyle>
            <a:p>
              <a:r>
                <a:t>Объектом синхронизации вполне может стать сам защищаемый объект</a:t>
              </a:r>
            </a:p>
          </p:txBody>
        </p:sp>
      </p:grpSp>
      <p:pic>
        <p:nvPicPr>
          <p:cNvPr id="692" name="image4.tif" descr="arrow03"/>
          <p:cNvPicPr>
            <a:picLocks noChangeAspect="1"/>
          </p:cNvPicPr>
          <p:nvPr/>
        </p:nvPicPr>
        <p:blipFill>
          <a:blip r:embed="rId2">
            <a:extLst/>
          </a:blip>
          <a:stretch>
            <a:fillRect/>
          </a:stretch>
        </p:blipFill>
        <p:spPr>
          <a:xfrm rot="9802946">
            <a:off x="4536830" y="3107397"/>
            <a:ext cx="1995836" cy="272700"/>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 name="Shape 694"/>
          <p:cNvSpPr>
            <a:spLocks noGrp="1"/>
          </p:cNvSpPr>
          <p:nvPr>
            <p:ph type="title"/>
          </p:nvPr>
        </p:nvSpPr>
        <p:spPr>
          <a:xfrm>
            <a:off x="249647" y="179342"/>
            <a:ext cx="9599270" cy="365132"/>
          </a:xfrm>
          <a:prstGeom prst="rect">
            <a:avLst/>
          </a:prstGeom>
        </p:spPr>
        <p:txBody>
          <a:bodyPr>
            <a:normAutofit fontScale="90000"/>
          </a:bodyPr>
          <a:lstStyle/>
          <a:p>
            <a:pPr>
              <a:tabLst>
                <a:tab pos="8229600" algn="r"/>
              </a:tabLst>
            </a:pPr>
            <a:r>
              <a:t>Блокирование и потоковая безопасность. Выбор объекта синхронизации</a:t>
            </a:r>
          </a:p>
        </p:txBody>
      </p:sp>
      <p:grpSp>
        <p:nvGrpSpPr>
          <p:cNvPr id="697" name="Group 697"/>
          <p:cNvGrpSpPr/>
          <p:nvPr/>
        </p:nvGrpSpPr>
        <p:grpSpPr>
          <a:xfrm>
            <a:off x="335279" y="2286000"/>
            <a:ext cx="2179322" cy="1655035"/>
            <a:chOff x="0" y="0"/>
            <a:chExt cx="2179320" cy="1655033"/>
          </a:xfrm>
        </p:grpSpPr>
        <p:sp>
          <p:nvSpPr>
            <p:cNvPr id="695" name="Shape 695"/>
            <p:cNvSpPr/>
            <p:nvPr/>
          </p:nvSpPr>
          <p:spPr>
            <a:xfrm>
              <a:off x="0" y="0"/>
              <a:ext cx="2179321" cy="1655034"/>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endParaRPr/>
            </a:p>
          </p:txBody>
        </p:sp>
        <p:sp>
          <p:nvSpPr>
            <p:cNvPr id="696" name="Shape 696"/>
            <p:cNvSpPr/>
            <p:nvPr/>
          </p:nvSpPr>
          <p:spPr>
            <a:xfrm>
              <a:off x="0" y="161233"/>
              <a:ext cx="2179321" cy="10219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r>
                <a:rPr sz="1600">
                  <a:solidFill>
                    <a:srgbClr val="0000FF"/>
                  </a:solidFill>
                  <a:latin typeface="Consolas"/>
                  <a:ea typeface="Consolas"/>
                  <a:cs typeface="Consolas"/>
                  <a:sym typeface="Consolas"/>
                </a:rPr>
                <a:t>lock</a:t>
              </a:r>
              <a:r>
                <a:rPr sz="1600">
                  <a:latin typeface="Consolas"/>
                  <a:ea typeface="Consolas"/>
                  <a:cs typeface="Consolas"/>
                  <a:sym typeface="Consolas"/>
                </a:rPr>
                <a:t> (</a:t>
              </a:r>
              <a:r>
                <a:rPr sz="1600" b="1">
                  <a:solidFill>
                    <a:srgbClr val="0000FF"/>
                  </a:solidFill>
                  <a:latin typeface="Consolas"/>
                  <a:ea typeface="Consolas"/>
                  <a:cs typeface="Consolas"/>
                  <a:sym typeface="Consolas"/>
                </a:rPr>
                <a:t>this</a:t>
              </a:r>
              <a:r>
                <a:rPr sz="1600">
                  <a:latin typeface="Consolas"/>
                  <a:ea typeface="Consolas"/>
                  <a:cs typeface="Consolas"/>
                  <a:sym typeface="Consolas"/>
                </a:rPr>
                <a:t>)</a:t>
              </a:r>
            </a:p>
            <a:p>
              <a:r>
                <a:rPr sz="1600">
                  <a:latin typeface="Consolas"/>
                  <a:ea typeface="Consolas"/>
                  <a:cs typeface="Consolas"/>
                  <a:sym typeface="Consolas"/>
                </a:rPr>
                <a:t>{</a:t>
              </a:r>
            </a:p>
            <a:p>
              <a:r>
                <a:rPr sz="1600">
                  <a:latin typeface="Consolas"/>
                  <a:ea typeface="Consolas"/>
                  <a:cs typeface="Consolas"/>
                  <a:sym typeface="Consolas"/>
                </a:rPr>
                <a:t>  ...</a:t>
              </a:r>
            </a:p>
            <a:p>
              <a:r>
                <a:rPr sz="1600">
                  <a:latin typeface="Consolas"/>
                  <a:ea typeface="Consolas"/>
                  <a:cs typeface="Consolas"/>
                  <a:sym typeface="Consolas"/>
                </a:rPr>
                <a:t>}</a:t>
              </a:r>
            </a:p>
          </p:txBody>
        </p:sp>
      </p:grpSp>
      <p:grpSp>
        <p:nvGrpSpPr>
          <p:cNvPr id="700" name="Group 700"/>
          <p:cNvGrpSpPr/>
          <p:nvPr/>
        </p:nvGrpSpPr>
        <p:grpSpPr>
          <a:xfrm>
            <a:off x="335279" y="762000"/>
            <a:ext cx="9471661" cy="1371600"/>
            <a:chOff x="0" y="0"/>
            <a:chExt cx="9471659" cy="1371600"/>
          </a:xfrm>
        </p:grpSpPr>
        <p:sp>
          <p:nvSpPr>
            <p:cNvPr id="698" name="Shape 698"/>
            <p:cNvSpPr/>
            <p:nvPr/>
          </p:nvSpPr>
          <p:spPr>
            <a:xfrm>
              <a:off x="0" y="0"/>
              <a:ext cx="9471660" cy="13716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699" name="Shape 699"/>
            <p:cNvSpPr/>
            <p:nvPr/>
          </p:nvSpPr>
          <p:spPr>
            <a:xfrm>
              <a:off x="66956" y="81279"/>
              <a:ext cx="9337748" cy="1209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spcBef>
                  <a:spcPts val="1000"/>
                </a:spcBef>
              </a:pPr>
              <a:r>
                <a:t>Обычно используется выделенное поле, так как это позволяет точнее контролировать область видимости и степень детализации блокировки. Использование объекта или типа в качестве объекта синхронизации не одобряется, так как предполагает public-область видимости объекта синхронизации</a:t>
              </a:r>
            </a:p>
          </p:txBody>
        </p:sp>
      </p:grpSp>
      <p:grpSp>
        <p:nvGrpSpPr>
          <p:cNvPr id="703" name="Group 703"/>
          <p:cNvGrpSpPr/>
          <p:nvPr/>
        </p:nvGrpSpPr>
        <p:grpSpPr>
          <a:xfrm>
            <a:off x="2682239" y="2286002"/>
            <a:ext cx="7124701" cy="1655035"/>
            <a:chOff x="0" y="0"/>
            <a:chExt cx="7124700" cy="1655033"/>
          </a:xfrm>
        </p:grpSpPr>
        <p:sp>
          <p:nvSpPr>
            <p:cNvPr id="701" name="Shape 701"/>
            <p:cNvSpPr/>
            <p:nvPr/>
          </p:nvSpPr>
          <p:spPr>
            <a:xfrm>
              <a:off x="0" y="0"/>
              <a:ext cx="7124700" cy="1655034"/>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endParaRPr/>
            </a:p>
          </p:txBody>
        </p:sp>
        <p:sp>
          <p:nvSpPr>
            <p:cNvPr id="702" name="Shape 702"/>
            <p:cNvSpPr/>
            <p:nvPr/>
          </p:nvSpPr>
          <p:spPr>
            <a:xfrm>
              <a:off x="0" y="161233"/>
              <a:ext cx="7124700" cy="10219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r>
                <a:rPr sz="1600">
                  <a:solidFill>
                    <a:srgbClr val="0000FF"/>
                  </a:solidFill>
                  <a:latin typeface="Consolas"/>
                  <a:ea typeface="Consolas"/>
                  <a:cs typeface="Consolas"/>
                  <a:sym typeface="Consolas"/>
                </a:rPr>
                <a:t>lock</a:t>
              </a:r>
              <a:r>
                <a:rPr sz="1600">
                  <a:latin typeface="Consolas"/>
                  <a:ea typeface="Consolas"/>
                  <a:cs typeface="Consolas"/>
                  <a:sym typeface="Consolas"/>
                </a:rPr>
                <a:t> (</a:t>
              </a:r>
              <a:r>
                <a:rPr sz="1600" b="1">
                  <a:solidFill>
                    <a:srgbClr val="0000FF"/>
                  </a:solidFill>
                  <a:latin typeface="Consolas"/>
                  <a:ea typeface="Consolas"/>
                  <a:cs typeface="Consolas"/>
                  <a:sym typeface="Consolas"/>
                </a:rPr>
                <a:t>typeof</a:t>
              </a:r>
              <a:r>
                <a:rPr sz="1600" b="1">
                  <a:latin typeface="Consolas"/>
                  <a:ea typeface="Consolas"/>
                  <a:cs typeface="Consolas"/>
                  <a:sym typeface="Consolas"/>
                </a:rPr>
                <a:t>(Widget)</a:t>
              </a:r>
              <a:r>
                <a:rPr sz="1600">
                  <a:latin typeface="Consolas"/>
                  <a:ea typeface="Consolas"/>
                  <a:cs typeface="Consolas"/>
                  <a:sym typeface="Consolas"/>
                </a:rPr>
                <a:t>) </a:t>
              </a:r>
              <a:r>
                <a:rPr sz="1600">
                  <a:solidFill>
                    <a:srgbClr val="008000"/>
                  </a:solidFill>
                  <a:latin typeface="Consolas"/>
                  <a:ea typeface="Consolas"/>
                  <a:cs typeface="Consolas"/>
                  <a:sym typeface="Consolas"/>
                </a:rPr>
                <a:t>// Для защиты статических данных</a:t>
              </a:r>
              <a:endParaRPr sz="1600">
                <a:latin typeface="Consolas"/>
                <a:ea typeface="Consolas"/>
                <a:cs typeface="Consolas"/>
                <a:sym typeface="Consolas"/>
              </a:endParaRPr>
            </a:p>
            <a:p>
              <a:r>
                <a:rPr sz="1600">
                  <a:latin typeface="Consolas"/>
                  <a:ea typeface="Consolas"/>
                  <a:cs typeface="Consolas"/>
                  <a:sym typeface="Consolas"/>
                </a:rPr>
                <a:t>{</a:t>
              </a:r>
            </a:p>
            <a:p>
              <a:r>
                <a:rPr sz="1600">
                  <a:latin typeface="Consolas"/>
                  <a:ea typeface="Consolas"/>
                  <a:cs typeface="Consolas"/>
                  <a:sym typeface="Consolas"/>
                </a:rPr>
                <a:t>  ...</a:t>
              </a:r>
            </a:p>
            <a:p>
              <a:r>
                <a:rPr sz="1600">
                  <a:latin typeface="Consolas"/>
                  <a:ea typeface="Consolas"/>
                  <a:cs typeface="Consolas"/>
                  <a:sym typeface="Consolas"/>
                </a:rPr>
                <a:t>}</a:t>
              </a:r>
            </a:p>
          </p:txBody>
        </p:sp>
      </p:grpSp>
      <p:pic>
        <p:nvPicPr>
          <p:cNvPr id="704" name="image12.png" descr="E:\Projects\ContentDev\MSL PNG Library\Validate_XMark.png"/>
          <p:cNvPicPr>
            <a:picLocks noChangeAspect="1"/>
          </p:cNvPicPr>
          <p:nvPr/>
        </p:nvPicPr>
        <p:blipFill>
          <a:blip r:embed="rId2">
            <a:extLst/>
          </a:blip>
          <a:stretch>
            <a:fillRect/>
          </a:stretch>
        </p:blipFill>
        <p:spPr>
          <a:xfrm>
            <a:off x="9165193" y="2971800"/>
            <a:ext cx="560548" cy="617365"/>
          </a:xfrm>
          <a:prstGeom prst="rect">
            <a:avLst/>
          </a:prstGeom>
          <a:ln w="12700">
            <a:miter lim="400000"/>
          </a:ln>
        </p:spPr>
      </p:pic>
      <p:pic>
        <p:nvPicPr>
          <p:cNvPr id="705" name="image12.tif" descr="E:\Projects\ContentDev\MSL PNG Library\Validate_XMark.png"/>
          <p:cNvPicPr>
            <a:picLocks noChangeAspect="1"/>
          </p:cNvPicPr>
          <p:nvPr/>
        </p:nvPicPr>
        <p:blipFill>
          <a:blip r:embed="rId2">
            <a:extLst/>
          </a:blip>
          <a:stretch>
            <a:fillRect/>
          </a:stretch>
        </p:blipFill>
        <p:spPr>
          <a:xfrm>
            <a:off x="1676400" y="3023448"/>
            <a:ext cx="560547" cy="617365"/>
          </a:xfrm>
          <a:prstGeom prst="rect">
            <a:avLst/>
          </a:prstGeom>
          <a:ln w="12700">
            <a:miter lim="400000"/>
          </a:ln>
        </p:spPr>
      </p:pic>
      <p:grpSp>
        <p:nvGrpSpPr>
          <p:cNvPr id="708" name="Group 708"/>
          <p:cNvGrpSpPr/>
          <p:nvPr/>
        </p:nvGrpSpPr>
        <p:grpSpPr>
          <a:xfrm>
            <a:off x="335279" y="5029200"/>
            <a:ext cx="9471661" cy="796033"/>
            <a:chOff x="0" y="0"/>
            <a:chExt cx="9471659" cy="796032"/>
          </a:xfrm>
        </p:grpSpPr>
        <p:sp>
          <p:nvSpPr>
            <p:cNvPr id="706" name="Shape 706"/>
            <p:cNvSpPr/>
            <p:nvPr/>
          </p:nvSpPr>
          <p:spPr>
            <a:xfrm>
              <a:off x="0" y="0"/>
              <a:ext cx="9471660" cy="796033"/>
            </a:xfrm>
            <a:prstGeom prst="roundRect">
              <a:avLst>
                <a:gd name="adj" fmla="val 22336"/>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707" name="Shape 707"/>
            <p:cNvSpPr/>
            <p:nvPr/>
          </p:nvSpPr>
          <p:spPr>
            <a:xfrm>
              <a:off x="52076" y="68580"/>
              <a:ext cx="9367508"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spcBef>
                  <a:spcPts val="1000"/>
                </a:spcBef>
              </a:lvl1pPr>
            </a:lstStyle>
            <a:p>
              <a:r>
                <a:t>Логика блокирования не инкапсулирована - труднее предотвратить взамоблоктровки и избыточные блокировки</a:t>
              </a:r>
            </a:p>
          </p:txBody>
        </p:sp>
      </p:grpSp>
    </p:spTree>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Shape 710"/>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Вложенные блокировки</a:t>
            </a:r>
          </a:p>
        </p:txBody>
      </p:sp>
      <p:grpSp>
        <p:nvGrpSpPr>
          <p:cNvPr id="713" name="Group 713"/>
          <p:cNvGrpSpPr/>
          <p:nvPr/>
        </p:nvGrpSpPr>
        <p:grpSpPr>
          <a:xfrm>
            <a:off x="335279" y="728980"/>
            <a:ext cx="9471661" cy="1209041"/>
            <a:chOff x="0" y="0"/>
            <a:chExt cx="9471659" cy="1209039"/>
          </a:xfrm>
        </p:grpSpPr>
        <p:sp>
          <p:nvSpPr>
            <p:cNvPr id="711" name="Shape 711"/>
            <p:cNvSpPr/>
            <p:nvPr/>
          </p:nvSpPr>
          <p:spPr>
            <a:xfrm>
              <a:off x="0" y="33019"/>
              <a:ext cx="9471660" cy="1143001"/>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712" name="Shape 712"/>
            <p:cNvSpPr/>
            <p:nvPr/>
          </p:nvSpPr>
          <p:spPr>
            <a:xfrm>
              <a:off x="55797" y="0"/>
              <a:ext cx="9360066" cy="1209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spcBef>
                  <a:spcPts val="1000"/>
                </a:spcBef>
              </a:pPr>
              <a:r>
                <a:t>Поток может неоднократно блокировать один и тот же объект многократными вызовами </a:t>
              </a:r>
              <a:r>
                <a:rPr b="1"/>
                <a:t>Monitor.Enter</a:t>
              </a:r>
              <a:r>
                <a:t> или вложенными </a:t>
              </a:r>
              <a:r>
                <a:rPr b="1"/>
                <a:t>lock</a:t>
              </a:r>
              <a:r>
                <a:t>-ами. Объект будет освобожден, когда будет выполнено соответствующее количество раз </a:t>
              </a:r>
              <a:r>
                <a:rPr b="1"/>
                <a:t>Monitor.Exit </a:t>
              </a:r>
              <a:r>
                <a:t>или произойдет выход из самой внешней конструкции </a:t>
              </a:r>
              <a:r>
                <a:rPr b="1"/>
                <a:t>lock</a:t>
              </a:r>
            </a:p>
          </p:txBody>
        </p:sp>
      </p:grpSp>
      <p:grpSp>
        <p:nvGrpSpPr>
          <p:cNvPr id="716" name="Group 716"/>
          <p:cNvGrpSpPr/>
          <p:nvPr/>
        </p:nvGrpSpPr>
        <p:grpSpPr>
          <a:xfrm>
            <a:off x="335280" y="1598926"/>
            <a:ext cx="9471660" cy="4746515"/>
            <a:chOff x="0" y="0"/>
            <a:chExt cx="9471659" cy="4746513"/>
          </a:xfrm>
        </p:grpSpPr>
        <p:sp>
          <p:nvSpPr>
            <p:cNvPr id="714" name="Shape 714"/>
            <p:cNvSpPr/>
            <p:nvPr/>
          </p:nvSpPr>
          <p:spPr>
            <a:xfrm>
              <a:off x="0" y="458474"/>
              <a:ext cx="9471660" cy="4288040"/>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endParaRPr/>
            </a:p>
          </p:txBody>
        </p:sp>
        <p:sp>
          <p:nvSpPr>
            <p:cNvPr id="715" name="Shape 715"/>
            <p:cNvSpPr/>
            <p:nvPr/>
          </p:nvSpPr>
          <p:spPr>
            <a:xfrm>
              <a:off x="0" y="0"/>
              <a:ext cx="9471660" cy="44001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endParaRPr sz="1600">
                <a:solidFill>
                  <a:srgbClr val="0000FF"/>
                </a:solidFill>
                <a:latin typeface="Consolas"/>
                <a:ea typeface="Consolas"/>
                <a:cs typeface="Consolas"/>
                <a:sym typeface="Consolas"/>
              </a:endParaRPr>
            </a:p>
            <a:p>
              <a:endParaRPr sz="1600">
                <a:solidFill>
                  <a:srgbClr val="0000FF"/>
                </a:solidFill>
                <a:latin typeface="Consolas"/>
                <a:ea typeface="Consolas"/>
                <a:cs typeface="Consolas"/>
                <a:sym typeface="Consolas"/>
              </a:endParaRPr>
            </a:p>
            <a:p>
              <a:r>
                <a:rPr sz="1600">
                  <a:solidFill>
                    <a:srgbClr val="0000FF"/>
                  </a:solidFill>
                  <a:latin typeface="Consolas"/>
                  <a:ea typeface="Consolas"/>
                  <a:cs typeface="Consolas"/>
                  <a:sym typeface="Consolas"/>
                </a:rPr>
                <a:t>static</a:t>
              </a:r>
              <a:r>
                <a:rPr sz="1600">
                  <a:latin typeface="Consolas"/>
                  <a:ea typeface="Consolas"/>
                  <a:cs typeface="Consolas"/>
                  <a:sym typeface="Consolas"/>
                </a:rPr>
                <a:t> </a:t>
              </a:r>
              <a:r>
                <a:rPr sz="1600">
                  <a:solidFill>
                    <a:srgbClr val="0000FF"/>
                  </a:solidFill>
                  <a:latin typeface="Consolas"/>
                  <a:ea typeface="Consolas"/>
                  <a:cs typeface="Consolas"/>
                  <a:sym typeface="Consolas"/>
                </a:rPr>
                <a:t>object</a:t>
              </a:r>
              <a:r>
                <a:rPr sz="1600">
                  <a:latin typeface="Consolas"/>
                  <a:ea typeface="Consolas"/>
                  <a:cs typeface="Consolas"/>
                  <a:sym typeface="Consolas"/>
                </a:rPr>
                <a:t> </a:t>
              </a:r>
              <a:r>
                <a:rPr sz="1600" b="1">
                  <a:latin typeface="Consolas"/>
                  <a:ea typeface="Consolas"/>
                  <a:cs typeface="Consolas"/>
                  <a:sym typeface="Consolas"/>
                </a:rPr>
                <a:t>x</a:t>
              </a:r>
              <a:r>
                <a:rPr sz="1600">
                  <a:latin typeface="Consolas"/>
                  <a:ea typeface="Consolas"/>
                  <a:cs typeface="Consolas"/>
                  <a:sym typeface="Consolas"/>
                </a:rPr>
                <a:t> = </a:t>
              </a:r>
              <a:r>
                <a:rPr sz="1600">
                  <a:solidFill>
                    <a:srgbClr val="0000FF"/>
                  </a:solidFill>
                  <a:latin typeface="Consolas"/>
                  <a:ea typeface="Consolas"/>
                  <a:cs typeface="Consolas"/>
                  <a:sym typeface="Consolas"/>
                </a:rPr>
                <a:t>new</a:t>
              </a:r>
              <a:r>
                <a:rPr sz="1600">
                  <a:latin typeface="Consolas"/>
                  <a:ea typeface="Consolas"/>
                  <a:cs typeface="Consolas"/>
                  <a:sym typeface="Consolas"/>
                </a:rPr>
                <a:t> </a:t>
              </a:r>
              <a:r>
                <a:rPr sz="1600">
                  <a:solidFill>
                    <a:srgbClr val="0000FF"/>
                  </a:solidFill>
                  <a:latin typeface="Consolas"/>
                  <a:ea typeface="Consolas"/>
                  <a:cs typeface="Consolas"/>
                  <a:sym typeface="Consolas"/>
                </a:rPr>
                <a:t>object</a:t>
              </a:r>
              <a:r>
                <a:rPr sz="1600">
                  <a:latin typeface="Consolas"/>
                  <a:ea typeface="Consolas"/>
                  <a:cs typeface="Consolas"/>
                  <a:sym typeface="Consolas"/>
                </a:rPr>
                <a:t>();</a:t>
              </a:r>
            </a:p>
            <a:p>
              <a:r>
                <a:rPr sz="1600">
                  <a:solidFill>
                    <a:srgbClr val="0000FF"/>
                  </a:solidFill>
                  <a:latin typeface="Consolas"/>
                  <a:ea typeface="Consolas"/>
                  <a:cs typeface="Consolas"/>
                  <a:sym typeface="Consolas"/>
                </a:rPr>
                <a:t>static</a:t>
              </a:r>
              <a:r>
                <a:rPr sz="1600">
                  <a:latin typeface="Consolas"/>
                  <a:ea typeface="Consolas"/>
                  <a:cs typeface="Consolas"/>
                  <a:sym typeface="Consolas"/>
                </a:rPr>
                <a:t> </a:t>
              </a:r>
              <a:r>
                <a:rPr sz="1600">
                  <a:solidFill>
                    <a:srgbClr val="0000FF"/>
                  </a:solidFill>
                  <a:latin typeface="Consolas"/>
                  <a:ea typeface="Consolas"/>
                  <a:cs typeface="Consolas"/>
                  <a:sym typeface="Consolas"/>
                </a:rPr>
                <a:t>void</a:t>
              </a:r>
              <a:r>
                <a:rPr sz="1600">
                  <a:latin typeface="Consolas"/>
                  <a:ea typeface="Consolas"/>
                  <a:cs typeface="Consolas"/>
                  <a:sym typeface="Consolas"/>
                </a:rPr>
                <a:t> Main() </a:t>
              </a:r>
            </a:p>
            <a:p>
              <a:r>
                <a:rPr sz="1600">
                  <a:latin typeface="Consolas"/>
                  <a:ea typeface="Consolas"/>
                  <a:cs typeface="Consolas"/>
                  <a:sym typeface="Consolas"/>
                </a:rPr>
                <a:t>{</a:t>
              </a:r>
            </a:p>
            <a:p>
              <a:r>
                <a:rPr sz="1600">
                  <a:latin typeface="Consolas"/>
                  <a:ea typeface="Consolas"/>
                  <a:cs typeface="Consolas"/>
                  <a:sym typeface="Consolas"/>
                </a:rPr>
                <a:t>   </a:t>
              </a:r>
              <a:r>
                <a:rPr sz="1600" b="1">
                  <a:solidFill>
                    <a:srgbClr val="0000FF"/>
                  </a:solidFill>
                  <a:latin typeface="Consolas"/>
                  <a:ea typeface="Consolas"/>
                  <a:cs typeface="Consolas"/>
                  <a:sym typeface="Consolas"/>
                </a:rPr>
                <a:t>lock</a:t>
              </a:r>
              <a:r>
                <a:rPr sz="1600" b="1">
                  <a:latin typeface="Consolas"/>
                  <a:ea typeface="Consolas"/>
                  <a:cs typeface="Consolas"/>
                  <a:sym typeface="Consolas"/>
                </a:rPr>
                <a:t> (x) </a:t>
              </a:r>
            </a:p>
            <a:p>
              <a:r>
                <a:rPr sz="1600">
                  <a:latin typeface="Consolas"/>
                  <a:ea typeface="Consolas"/>
                  <a:cs typeface="Consolas"/>
                  <a:sym typeface="Consolas"/>
                </a:rPr>
                <a:t>   {</a:t>
              </a:r>
            </a:p>
            <a:p>
              <a:r>
                <a:rPr sz="1600">
                  <a:latin typeface="Consolas"/>
                  <a:ea typeface="Consolas"/>
                  <a:cs typeface="Consolas"/>
                  <a:sym typeface="Consolas"/>
                </a:rPr>
                <a:t>       </a:t>
              </a:r>
              <a:r>
                <a:rPr sz="1600">
                  <a:solidFill>
                    <a:srgbClr val="2B91AF"/>
                  </a:solidFill>
                  <a:latin typeface="Consolas"/>
                  <a:ea typeface="Consolas"/>
                  <a:cs typeface="Consolas"/>
                  <a:sym typeface="Consolas"/>
                </a:rPr>
                <a:t>Console</a:t>
              </a:r>
              <a:r>
                <a:rPr sz="1600">
                  <a:latin typeface="Consolas"/>
                  <a:ea typeface="Consolas"/>
                  <a:cs typeface="Consolas"/>
                  <a:sym typeface="Consolas"/>
                </a:rPr>
                <a:t>.WriteLine(</a:t>
              </a:r>
              <a:r>
                <a:rPr sz="1600">
                  <a:solidFill>
                    <a:srgbClr val="A31515"/>
                  </a:solidFill>
                  <a:latin typeface="Consolas"/>
                  <a:ea typeface="Consolas"/>
                  <a:cs typeface="Consolas"/>
                  <a:sym typeface="Consolas"/>
                </a:rPr>
                <a:t>"I have the lock"</a:t>
              </a:r>
              <a:r>
                <a:rPr sz="1600">
                  <a:latin typeface="Consolas"/>
                  <a:ea typeface="Consolas"/>
                  <a:cs typeface="Consolas"/>
                  <a:sym typeface="Consolas"/>
                </a:rPr>
                <a:t>);</a:t>
              </a:r>
            </a:p>
            <a:p>
              <a:r>
                <a:rPr sz="1600">
                  <a:latin typeface="Consolas"/>
                  <a:ea typeface="Consolas"/>
                  <a:cs typeface="Consolas"/>
                  <a:sym typeface="Consolas"/>
                </a:rPr>
                <a:t>       </a:t>
              </a:r>
              <a:r>
                <a:rPr sz="1600" b="1">
                  <a:latin typeface="Consolas"/>
                  <a:ea typeface="Consolas"/>
                  <a:cs typeface="Consolas"/>
                  <a:sym typeface="Consolas"/>
                </a:rPr>
                <a:t>Nest();</a:t>
              </a:r>
            </a:p>
            <a:p>
              <a:r>
                <a:rPr sz="1600">
                  <a:latin typeface="Consolas"/>
                  <a:ea typeface="Consolas"/>
                  <a:cs typeface="Consolas"/>
                  <a:sym typeface="Consolas"/>
                </a:rPr>
                <a:t>       </a:t>
              </a:r>
              <a:r>
                <a:rPr sz="1600">
                  <a:solidFill>
                    <a:srgbClr val="2B91AF"/>
                  </a:solidFill>
                  <a:latin typeface="Consolas"/>
                  <a:ea typeface="Consolas"/>
                  <a:cs typeface="Consolas"/>
                  <a:sym typeface="Consolas"/>
                </a:rPr>
                <a:t>Console</a:t>
              </a:r>
              <a:r>
                <a:rPr sz="1600">
                  <a:latin typeface="Consolas"/>
                  <a:ea typeface="Consolas"/>
                  <a:cs typeface="Consolas"/>
                  <a:sym typeface="Consolas"/>
                </a:rPr>
                <a:t>.WriteLine (</a:t>
              </a:r>
              <a:r>
                <a:rPr sz="1600">
                  <a:solidFill>
                    <a:srgbClr val="A31515"/>
                  </a:solidFill>
                  <a:latin typeface="Consolas"/>
                  <a:ea typeface="Consolas"/>
                  <a:cs typeface="Consolas"/>
                  <a:sym typeface="Consolas"/>
                </a:rPr>
                <a:t>"I still have the lock"</a:t>
              </a:r>
              <a:r>
                <a:rPr sz="1600">
                  <a:latin typeface="Consolas"/>
                  <a:ea typeface="Consolas"/>
                  <a:cs typeface="Consolas"/>
                  <a:sym typeface="Consolas"/>
                </a:rPr>
                <a:t>);  </a:t>
              </a:r>
            </a:p>
            <a:p>
              <a:r>
                <a:rPr sz="1600">
                  <a:latin typeface="Consolas"/>
                  <a:ea typeface="Consolas"/>
                  <a:cs typeface="Consolas"/>
                  <a:sym typeface="Consolas"/>
                </a:rPr>
                <a:t>   } </a:t>
              </a:r>
              <a:r>
                <a:rPr sz="1600">
                  <a:solidFill>
                    <a:srgbClr val="008000"/>
                  </a:solidFill>
                  <a:latin typeface="Consolas"/>
                  <a:ea typeface="Consolas"/>
                  <a:cs typeface="Consolas"/>
                  <a:sym typeface="Consolas"/>
                </a:rPr>
                <a:t>// Здесь блокировка будет снята!</a:t>
              </a:r>
              <a:endParaRPr sz="1600">
                <a:latin typeface="Consolas"/>
                <a:ea typeface="Consolas"/>
                <a:cs typeface="Consolas"/>
                <a:sym typeface="Consolas"/>
              </a:endParaRPr>
            </a:p>
            <a:p>
              <a:r>
                <a:rPr sz="1600">
                  <a:latin typeface="Consolas"/>
                  <a:ea typeface="Consolas"/>
                  <a:cs typeface="Consolas"/>
                  <a:sym typeface="Consolas"/>
                </a:rPr>
                <a:t>}</a:t>
              </a:r>
            </a:p>
            <a:p>
              <a:r>
                <a:rPr sz="1600">
                  <a:solidFill>
                    <a:srgbClr val="0000FF"/>
                  </a:solidFill>
                  <a:latin typeface="Consolas"/>
                  <a:ea typeface="Consolas"/>
                  <a:cs typeface="Consolas"/>
                  <a:sym typeface="Consolas"/>
                </a:rPr>
                <a:t>static</a:t>
              </a:r>
              <a:r>
                <a:rPr sz="1600">
                  <a:latin typeface="Consolas"/>
                  <a:ea typeface="Consolas"/>
                  <a:cs typeface="Consolas"/>
                  <a:sym typeface="Consolas"/>
                </a:rPr>
                <a:t> </a:t>
              </a:r>
              <a:r>
                <a:rPr sz="1600">
                  <a:solidFill>
                    <a:srgbClr val="0000FF"/>
                  </a:solidFill>
                  <a:latin typeface="Consolas"/>
                  <a:ea typeface="Consolas"/>
                  <a:cs typeface="Consolas"/>
                  <a:sym typeface="Consolas"/>
                </a:rPr>
                <a:t>void</a:t>
              </a:r>
              <a:r>
                <a:rPr sz="1600">
                  <a:latin typeface="Consolas"/>
                  <a:ea typeface="Consolas"/>
                  <a:cs typeface="Consolas"/>
                  <a:sym typeface="Consolas"/>
                </a:rPr>
                <a:t> Nest() </a:t>
              </a:r>
            </a:p>
            <a:p>
              <a:r>
                <a:rPr sz="1600">
                  <a:latin typeface="Consolas"/>
                  <a:ea typeface="Consolas"/>
                  <a:cs typeface="Consolas"/>
                  <a:sym typeface="Consolas"/>
                </a:rPr>
                <a:t>{</a:t>
              </a:r>
            </a:p>
            <a:p>
              <a:r>
                <a:rPr sz="1600">
                  <a:latin typeface="Consolas"/>
                  <a:ea typeface="Consolas"/>
                  <a:cs typeface="Consolas"/>
                  <a:sym typeface="Consolas"/>
                </a:rPr>
                <a:t>  </a:t>
              </a:r>
              <a:r>
                <a:rPr sz="1600" b="1">
                  <a:solidFill>
                    <a:srgbClr val="0000FF"/>
                  </a:solidFill>
                  <a:latin typeface="Consolas"/>
                  <a:ea typeface="Consolas"/>
                  <a:cs typeface="Consolas"/>
                  <a:sym typeface="Consolas"/>
                </a:rPr>
                <a:t>lock</a:t>
              </a:r>
              <a:r>
                <a:rPr sz="1600" b="1">
                  <a:latin typeface="Consolas"/>
                  <a:ea typeface="Consolas"/>
                  <a:cs typeface="Consolas"/>
                  <a:sym typeface="Consolas"/>
                </a:rPr>
                <a:t> (x)</a:t>
              </a:r>
              <a:r>
                <a:rPr sz="1600">
                  <a:latin typeface="Consolas"/>
                  <a:ea typeface="Consolas"/>
                  <a:cs typeface="Consolas"/>
                  <a:sym typeface="Consolas"/>
                </a:rPr>
                <a:t> </a:t>
              </a:r>
            </a:p>
            <a:p>
              <a:r>
                <a:rPr sz="1600">
                  <a:latin typeface="Consolas"/>
                  <a:ea typeface="Consolas"/>
                  <a:cs typeface="Consolas"/>
                  <a:sym typeface="Consolas"/>
                </a:rPr>
                <a:t>  {  ...  } </a:t>
              </a:r>
            </a:p>
            <a:p>
              <a:r>
                <a:rPr sz="1600">
                  <a:latin typeface="Consolas"/>
                  <a:ea typeface="Consolas"/>
                  <a:cs typeface="Consolas"/>
                  <a:sym typeface="Consolas"/>
                </a:rPr>
                <a:t>  </a:t>
              </a:r>
              <a:r>
                <a:rPr sz="1600">
                  <a:solidFill>
                    <a:srgbClr val="008000"/>
                  </a:solidFill>
                  <a:latin typeface="Consolas"/>
                  <a:ea typeface="Consolas"/>
                  <a:cs typeface="Consolas"/>
                  <a:sym typeface="Consolas"/>
                </a:rPr>
                <a:t>//Блокировка еще не снята!</a:t>
              </a:r>
              <a:endParaRPr sz="1600">
                <a:latin typeface="Consolas"/>
                <a:ea typeface="Consolas"/>
                <a:cs typeface="Consolas"/>
                <a:sym typeface="Consolas"/>
              </a:endParaRPr>
            </a:p>
            <a:p>
              <a:r>
                <a:rPr sz="1600">
                  <a:latin typeface="Consolas"/>
                  <a:ea typeface="Consolas"/>
                  <a:cs typeface="Consolas"/>
                  <a:sym typeface="Consolas"/>
                </a:rPr>
                <a:t>}</a:t>
              </a:r>
            </a:p>
          </p:txBody>
        </p:sp>
      </p:grpSp>
    </p:spTree>
  </p:cSld>
  <p:clrMapOvr>
    <a:masterClrMapping/>
  </p:clrMapOvr>
  <p:transition spd="slow"/>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 name="Shape 718"/>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defRPr>
                <a:solidFill>
                  <a:srgbClr val="1F497D"/>
                </a:solidFill>
              </a:defRPr>
            </a:lvl1pPr>
          </a:lstStyle>
          <a:p>
            <a:pPr>
              <a:defRPr>
                <a:solidFill>
                  <a:srgbClr val="21438F"/>
                </a:solidFill>
              </a:defRPr>
            </a:pPr>
            <a:r>
              <a:rPr>
                <a:solidFill>
                  <a:srgbClr val="1F497D"/>
                </a:solidFill>
              </a:rPr>
              <a:t>Когда блокировать</a:t>
            </a:r>
          </a:p>
        </p:txBody>
      </p:sp>
      <p:grpSp>
        <p:nvGrpSpPr>
          <p:cNvPr id="721" name="Group 721"/>
          <p:cNvGrpSpPr/>
          <p:nvPr/>
        </p:nvGrpSpPr>
        <p:grpSpPr>
          <a:xfrm>
            <a:off x="335279" y="762000"/>
            <a:ext cx="9471661" cy="990600"/>
            <a:chOff x="0" y="0"/>
            <a:chExt cx="9471659" cy="990600"/>
          </a:xfrm>
        </p:grpSpPr>
        <p:sp>
          <p:nvSpPr>
            <p:cNvPr id="719" name="Shape 719"/>
            <p:cNvSpPr/>
            <p:nvPr/>
          </p:nvSpPr>
          <p:spPr>
            <a:xfrm>
              <a:off x="0" y="0"/>
              <a:ext cx="9471660" cy="9906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720" name="Shape 720"/>
            <p:cNvSpPr/>
            <p:nvPr/>
          </p:nvSpPr>
          <p:spPr>
            <a:xfrm>
              <a:off x="48356" y="30480"/>
              <a:ext cx="9374948" cy="929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spcBef>
                  <a:spcPts val="1000"/>
                </a:spcBef>
              </a:lvl1pPr>
            </a:lstStyle>
            <a:p>
              <a:r>
                <a:t>Как правило, любое записываемое поле, доступное нескольким потокам, должно читаться и записываться с блокировкой. Даже в самом простом случае, операции присваивания одиночному полю, необходима синхронизация</a:t>
              </a:r>
            </a:p>
          </p:txBody>
        </p:sp>
      </p:grpSp>
      <p:grpSp>
        <p:nvGrpSpPr>
          <p:cNvPr id="724" name="Group 724"/>
          <p:cNvGrpSpPr/>
          <p:nvPr/>
        </p:nvGrpSpPr>
        <p:grpSpPr>
          <a:xfrm>
            <a:off x="335280" y="1828799"/>
            <a:ext cx="9471660" cy="1880721"/>
            <a:chOff x="0" y="0"/>
            <a:chExt cx="9471659" cy="1880719"/>
          </a:xfrm>
        </p:grpSpPr>
        <p:sp>
          <p:nvSpPr>
            <p:cNvPr id="722" name="Shape 722"/>
            <p:cNvSpPr/>
            <p:nvPr/>
          </p:nvSpPr>
          <p:spPr>
            <a:xfrm>
              <a:off x="0" y="0"/>
              <a:ext cx="9471660" cy="1880720"/>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pPr>
                <a:defRPr sz="1600">
                  <a:latin typeface="Consolas"/>
                  <a:ea typeface="Consolas"/>
                  <a:cs typeface="Consolas"/>
                  <a:sym typeface="Consolas"/>
                </a:defRPr>
              </a:pPr>
              <a:endParaRPr/>
            </a:p>
          </p:txBody>
        </p:sp>
        <p:sp>
          <p:nvSpPr>
            <p:cNvPr id="723" name="Shape 723"/>
            <p:cNvSpPr/>
            <p:nvPr/>
          </p:nvSpPr>
          <p:spPr>
            <a:xfrm>
              <a:off x="0" y="11595"/>
              <a:ext cx="9471660" cy="15045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r>
                <a:rPr sz="1600">
                  <a:solidFill>
                    <a:srgbClr val="0000FF"/>
                  </a:solidFill>
                  <a:latin typeface="Consolas"/>
                  <a:ea typeface="Consolas"/>
                  <a:cs typeface="Consolas"/>
                  <a:sym typeface="Consolas"/>
                </a:rPr>
                <a:t>class</a:t>
              </a:r>
              <a:r>
                <a:rPr sz="1600">
                  <a:latin typeface="Consolas"/>
                  <a:ea typeface="Consolas"/>
                  <a:cs typeface="Consolas"/>
                  <a:sym typeface="Consolas"/>
                </a:rPr>
                <a:t> </a:t>
              </a:r>
              <a:r>
                <a:rPr sz="1600">
                  <a:solidFill>
                    <a:srgbClr val="2B91AF"/>
                  </a:solidFill>
                  <a:latin typeface="Consolas"/>
                  <a:ea typeface="Consolas"/>
                  <a:cs typeface="Consolas"/>
                  <a:sym typeface="Consolas"/>
                </a:rPr>
                <a:t>ThreadUnsafe</a:t>
              </a:r>
              <a:endParaRPr sz="1600">
                <a:latin typeface="Consolas"/>
                <a:ea typeface="Consolas"/>
                <a:cs typeface="Consolas"/>
                <a:sym typeface="Consolas"/>
              </a:endParaRPr>
            </a:p>
            <a:p>
              <a:r>
                <a:rPr sz="1600">
                  <a:latin typeface="Consolas"/>
                  <a:ea typeface="Consolas"/>
                  <a:cs typeface="Consolas"/>
                  <a:sym typeface="Consolas"/>
                </a:rPr>
                <a:t>{</a:t>
              </a:r>
            </a:p>
            <a:p>
              <a:r>
                <a:rPr sz="1600">
                  <a:latin typeface="Consolas"/>
                  <a:ea typeface="Consolas"/>
                  <a:cs typeface="Consolas"/>
                  <a:sym typeface="Consolas"/>
                </a:rPr>
                <a:t>    </a:t>
              </a:r>
              <a:r>
                <a:rPr sz="1600">
                  <a:solidFill>
                    <a:srgbClr val="0000FF"/>
                  </a:solidFill>
                  <a:latin typeface="Consolas"/>
                  <a:ea typeface="Consolas"/>
                  <a:cs typeface="Consolas"/>
                  <a:sym typeface="Consolas"/>
                </a:rPr>
                <a:t>static</a:t>
              </a:r>
              <a:r>
                <a:rPr sz="1600">
                  <a:latin typeface="Consolas"/>
                  <a:ea typeface="Consolas"/>
                  <a:cs typeface="Consolas"/>
                  <a:sym typeface="Consolas"/>
                </a:rPr>
                <a:t> </a:t>
              </a:r>
              <a:r>
                <a:rPr sz="1600">
                  <a:solidFill>
                    <a:srgbClr val="0000FF"/>
                  </a:solidFill>
                  <a:latin typeface="Consolas"/>
                  <a:ea typeface="Consolas"/>
                  <a:cs typeface="Consolas"/>
                  <a:sym typeface="Consolas"/>
                </a:rPr>
                <a:t>int</a:t>
              </a:r>
              <a:r>
                <a:rPr sz="1600">
                  <a:latin typeface="Consolas"/>
                  <a:ea typeface="Consolas"/>
                  <a:cs typeface="Consolas"/>
                  <a:sym typeface="Consolas"/>
                </a:rPr>
                <a:t> x;</a:t>
              </a:r>
            </a:p>
            <a:p>
              <a:r>
                <a:rPr sz="1600">
                  <a:latin typeface="Consolas"/>
                  <a:ea typeface="Consolas"/>
                  <a:cs typeface="Consolas"/>
                  <a:sym typeface="Consolas"/>
                </a:rPr>
                <a:t>    </a:t>
              </a:r>
              <a:r>
                <a:rPr sz="1600">
                  <a:solidFill>
                    <a:srgbClr val="0000FF"/>
                  </a:solidFill>
                  <a:latin typeface="Consolas"/>
                  <a:ea typeface="Consolas"/>
                  <a:cs typeface="Consolas"/>
                  <a:sym typeface="Consolas"/>
                </a:rPr>
                <a:t>static</a:t>
              </a:r>
              <a:r>
                <a:rPr sz="1600">
                  <a:latin typeface="Consolas"/>
                  <a:ea typeface="Consolas"/>
                  <a:cs typeface="Consolas"/>
                  <a:sym typeface="Consolas"/>
                </a:rPr>
                <a:t> </a:t>
              </a:r>
              <a:r>
                <a:rPr sz="1600">
                  <a:solidFill>
                    <a:srgbClr val="0000FF"/>
                  </a:solidFill>
                  <a:latin typeface="Consolas"/>
                  <a:ea typeface="Consolas"/>
                  <a:cs typeface="Consolas"/>
                  <a:sym typeface="Consolas"/>
                </a:rPr>
                <a:t>void</a:t>
              </a:r>
              <a:r>
                <a:rPr sz="1600">
                  <a:latin typeface="Consolas"/>
                  <a:ea typeface="Consolas"/>
                  <a:cs typeface="Consolas"/>
                  <a:sym typeface="Consolas"/>
                </a:rPr>
                <a:t> Increment() { x++; }</a:t>
              </a:r>
            </a:p>
            <a:p>
              <a:r>
                <a:rPr sz="1600">
                  <a:latin typeface="Consolas"/>
                  <a:ea typeface="Consolas"/>
                  <a:cs typeface="Consolas"/>
                  <a:sym typeface="Consolas"/>
                </a:rPr>
                <a:t>    </a:t>
              </a:r>
              <a:r>
                <a:rPr sz="1600">
                  <a:solidFill>
                    <a:srgbClr val="0000FF"/>
                  </a:solidFill>
                  <a:latin typeface="Consolas"/>
                  <a:ea typeface="Consolas"/>
                  <a:cs typeface="Consolas"/>
                  <a:sym typeface="Consolas"/>
                </a:rPr>
                <a:t>static</a:t>
              </a:r>
              <a:r>
                <a:rPr sz="1600">
                  <a:latin typeface="Consolas"/>
                  <a:ea typeface="Consolas"/>
                  <a:cs typeface="Consolas"/>
                  <a:sym typeface="Consolas"/>
                </a:rPr>
                <a:t> </a:t>
              </a:r>
              <a:r>
                <a:rPr sz="1600">
                  <a:solidFill>
                    <a:srgbClr val="0000FF"/>
                  </a:solidFill>
                  <a:latin typeface="Consolas"/>
                  <a:ea typeface="Consolas"/>
                  <a:cs typeface="Consolas"/>
                  <a:sym typeface="Consolas"/>
                </a:rPr>
                <a:t>void</a:t>
              </a:r>
              <a:r>
                <a:rPr sz="1600">
                  <a:latin typeface="Consolas"/>
                  <a:ea typeface="Consolas"/>
                  <a:cs typeface="Consolas"/>
                  <a:sym typeface="Consolas"/>
                </a:rPr>
                <a:t> Assign() { x = 123; }</a:t>
              </a:r>
            </a:p>
            <a:p>
              <a:r>
                <a:rPr sz="1600">
                  <a:latin typeface="Consolas"/>
                  <a:ea typeface="Consolas"/>
                  <a:cs typeface="Consolas"/>
                  <a:sym typeface="Consolas"/>
                </a:rPr>
                <a:t>}</a:t>
              </a:r>
            </a:p>
          </p:txBody>
        </p:sp>
      </p:grpSp>
      <p:grpSp>
        <p:nvGrpSpPr>
          <p:cNvPr id="727" name="Group 727"/>
          <p:cNvGrpSpPr/>
          <p:nvPr/>
        </p:nvGrpSpPr>
        <p:grpSpPr>
          <a:xfrm>
            <a:off x="6957059" y="1907237"/>
            <a:ext cx="2682241" cy="1209041"/>
            <a:chOff x="0" y="0"/>
            <a:chExt cx="2682239" cy="1209039"/>
          </a:xfrm>
        </p:grpSpPr>
        <p:sp>
          <p:nvSpPr>
            <p:cNvPr id="725" name="Shape 725"/>
            <p:cNvSpPr/>
            <p:nvPr/>
          </p:nvSpPr>
          <p:spPr>
            <a:xfrm>
              <a:off x="0" y="33019"/>
              <a:ext cx="2682240" cy="1143001"/>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726" name="Shape 726"/>
            <p:cNvSpPr/>
            <p:nvPr/>
          </p:nvSpPr>
          <p:spPr>
            <a:xfrm>
              <a:off x="55796" y="0"/>
              <a:ext cx="2570647" cy="1209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spcBef>
                  <a:spcPts val="1000"/>
                </a:spcBef>
              </a:pPr>
              <a:r>
                <a:t>Ни инкремент, ни присваивание не являются  потокобезопасными</a:t>
              </a:r>
            </a:p>
          </p:txBody>
        </p:sp>
      </p:grpSp>
      <p:grpSp>
        <p:nvGrpSpPr>
          <p:cNvPr id="730" name="Group 730"/>
          <p:cNvGrpSpPr/>
          <p:nvPr/>
        </p:nvGrpSpPr>
        <p:grpSpPr>
          <a:xfrm>
            <a:off x="1151586" y="2719292"/>
            <a:ext cx="8655354" cy="3937819"/>
            <a:chOff x="0" y="0"/>
            <a:chExt cx="8655353" cy="3937817"/>
          </a:xfrm>
        </p:grpSpPr>
        <p:sp>
          <p:nvSpPr>
            <p:cNvPr id="728" name="Shape 728"/>
            <p:cNvSpPr/>
            <p:nvPr/>
          </p:nvSpPr>
          <p:spPr>
            <a:xfrm>
              <a:off x="0" y="402064"/>
              <a:ext cx="8655354" cy="3535754"/>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pPr>
                <a:defRPr sz="1600">
                  <a:latin typeface="Consolas"/>
                  <a:ea typeface="Consolas"/>
                  <a:cs typeface="Consolas"/>
                  <a:sym typeface="Consolas"/>
                </a:defRPr>
              </a:pPr>
              <a:endParaRPr/>
            </a:p>
          </p:txBody>
        </p:sp>
        <p:sp>
          <p:nvSpPr>
            <p:cNvPr id="729" name="Shape 729"/>
            <p:cNvSpPr/>
            <p:nvPr/>
          </p:nvSpPr>
          <p:spPr>
            <a:xfrm>
              <a:off x="0" y="-1"/>
              <a:ext cx="8655354" cy="36762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endParaRPr sz="1600">
                <a:solidFill>
                  <a:srgbClr val="0000FF"/>
                </a:solidFill>
                <a:latin typeface="Consolas"/>
                <a:ea typeface="Consolas"/>
                <a:cs typeface="Consolas"/>
                <a:sym typeface="Consolas"/>
              </a:endParaRPr>
            </a:p>
            <a:p>
              <a:endParaRPr sz="1600">
                <a:solidFill>
                  <a:srgbClr val="0000FF"/>
                </a:solidFill>
                <a:latin typeface="Consolas"/>
                <a:ea typeface="Consolas"/>
                <a:cs typeface="Consolas"/>
                <a:sym typeface="Consolas"/>
              </a:endParaRPr>
            </a:p>
            <a:p>
              <a:r>
                <a:rPr sz="1600">
                  <a:solidFill>
                    <a:srgbClr val="0000FF"/>
                  </a:solidFill>
                  <a:latin typeface="Consolas"/>
                  <a:ea typeface="Consolas"/>
                  <a:cs typeface="Consolas"/>
                  <a:sym typeface="Consolas"/>
                </a:rPr>
                <a:t>class</a:t>
              </a:r>
              <a:r>
                <a:rPr sz="1600">
                  <a:latin typeface="Consolas"/>
                  <a:ea typeface="Consolas"/>
                  <a:cs typeface="Consolas"/>
                  <a:sym typeface="Consolas"/>
                </a:rPr>
                <a:t> </a:t>
              </a:r>
              <a:r>
                <a:rPr sz="1600">
                  <a:solidFill>
                    <a:srgbClr val="2B91AF"/>
                  </a:solidFill>
                  <a:latin typeface="Consolas"/>
                  <a:ea typeface="Consolas"/>
                  <a:cs typeface="Consolas"/>
                  <a:sym typeface="Consolas"/>
                </a:rPr>
                <a:t>ThreadSafe</a:t>
              </a:r>
              <a:endParaRPr sz="1600">
                <a:latin typeface="Consolas"/>
                <a:ea typeface="Consolas"/>
                <a:cs typeface="Consolas"/>
                <a:sym typeface="Consolas"/>
              </a:endParaRPr>
            </a:p>
            <a:p>
              <a:r>
                <a:rPr sz="1600">
                  <a:latin typeface="Consolas"/>
                  <a:ea typeface="Consolas"/>
                  <a:cs typeface="Consolas"/>
                  <a:sym typeface="Consolas"/>
                </a:rPr>
                <a:t>{</a:t>
              </a:r>
            </a:p>
            <a:p>
              <a:r>
                <a:rPr sz="1600">
                  <a:latin typeface="Consolas"/>
                  <a:ea typeface="Consolas"/>
                  <a:cs typeface="Consolas"/>
                  <a:sym typeface="Consolas"/>
                </a:rPr>
                <a:t>    </a:t>
              </a:r>
              <a:r>
                <a:rPr sz="1600">
                  <a:solidFill>
                    <a:srgbClr val="0000FF"/>
                  </a:solidFill>
                  <a:latin typeface="Consolas"/>
                  <a:ea typeface="Consolas"/>
                  <a:cs typeface="Consolas"/>
                  <a:sym typeface="Consolas"/>
                </a:rPr>
                <a:t>static</a:t>
              </a:r>
              <a:r>
                <a:rPr sz="1600">
                  <a:latin typeface="Consolas"/>
                  <a:ea typeface="Consolas"/>
                  <a:cs typeface="Consolas"/>
                  <a:sym typeface="Consolas"/>
                </a:rPr>
                <a:t> </a:t>
              </a:r>
              <a:r>
                <a:rPr sz="1600">
                  <a:solidFill>
                    <a:srgbClr val="0000FF"/>
                  </a:solidFill>
                  <a:latin typeface="Consolas"/>
                  <a:ea typeface="Consolas"/>
                  <a:cs typeface="Consolas"/>
                  <a:sym typeface="Consolas"/>
                </a:rPr>
                <a:t>object</a:t>
              </a:r>
              <a:r>
                <a:rPr sz="1600">
                  <a:latin typeface="Consolas"/>
                  <a:ea typeface="Consolas"/>
                  <a:cs typeface="Consolas"/>
                  <a:sym typeface="Consolas"/>
                </a:rPr>
                <a:t> locker = </a:t>
              </a:r>
              <a:r>
                <a:rPr sz="1600">
                  <a:solidFill>
                    <a:srgbClr val="0000FF"/>
                  </a:solidFill>
                  <a:latin typeface="Consolas"/>
                  <a:ea typeface="Consolas"/>
                  <a:cs typeface="Consolas"/>
                  <a:sym typeface="Consolas"/>
                </a:rPr>
                <a:t>new</a:t>
              </a:r>
              <a:r>
                <a:rPr sz="1600">
                  <a:latin typeface="Consolas"/>
                  <a:ea typeface="Consolas"/>
                  <a:cs typeface="Consolas"/>
                  <a:sym typeface="Consolas"/>
                </a:rPr>
                <a:t> </a:t>
              </a:r>
              <a:r>
                <a:rPr sz="1600">
                  <a:solidFill>
                    <a:srgbClr val="0000FF"/>
                  </a:solidFill>
                  <a:latin typeface="Consolas"/>
                  <a:ea typeface="Consolas"/>
                  <a:cs typeface="Consolas"/>
                  <a:sym typeface="Consolas"/>
                </a:rPr>
                <a:t>object</a:t>
              </a:r>
              <a:r>
                <a:rPr sz="1600">
                  <a:latin typeface="Consolas"/>
                  <a:ea typeface="Consolas"/>
                  <a:cs typeface="Consolas"/>
                  <a:sym typeface="Consolas"/>
                </a:rPr>
                <a:t>();</a:t>
              </a:r>
            </a:p>
            <a:p>
              <a:r>
                <a:rPr sz="1600">
                  <a:latin typeface="Consolas"/>
                  <a:ea typeface="Consolas"/>
                  <a:cs typeface="Consolas"/>
                  <a:sym typeface="Consolas"/>
                </a:rPr>
                <a:t>    </a:t>
              </a:r>
              <a:r>
                <a:rPr sz="1600">
                  <a:solidFill>
                    <a:srgbClr val="0000FF"/>
                  </a:solidFill>
                  <a:latin typeface="Consolas"/>
                  <a:ea typeface="Consolas"/>
                  <a:cs typeface="Consolas"/>
                  <a:sym typeface="Consolas"/>
                </a:rPr>
                <a:t>static</a:t>
              </a:r>
              <a:r>
                <a:rPr sz="1600">
                  <a:latin typeface="Consolas"/>
                  <a:ea typeface="Consolas"/>
                  <a:cs typeface="Consolas"/>
                  <a:sym typeface="Consolas"/>
                </a:rPr>
                <a:t> </a:t>
              </a:r>
              <a:r>
                <a:rPr sz="1600">
                  <a:solidFill>
                    <a:srgbClr val="0000FF"/>
                  </a:solidFill>
                  <a:latin typeface="Consolas"/>
                  <a:ea typeface="Consolas"/>
                  <a:cs typeface="Consolas"/>
                  <a:sym typeface="Consolas"/>
                </a:rPr>
                <a:t>int</a:t>
              </a:r>
              <a:r>
                <a:rPr sz="1600">
                  <a:latin typeface="Consolas"/>
                  <a:ea typeface="Consolas"/>
                  <a:cs typeface="Consolas"/>
                  <a:sym typeface="Consolas"/>
                </a:rPr>
                <a:t> x;</a:t>
              </a:r>
            </a:p>
            <a:p>
              <a:r>
                <a:rPr sz="1600">
                  <a:latin typeface="Consolas"/>
                  <a:ea typeface="Consolas"/>
                  <a:cs typeface="Consolas"/>
                  <a:sym typeface="Consolas"/>
                </a:rPr>
                <a:t>    </a:t>
              </a:r>
              <a:r>
                <a:rPr sz="1600">
                  <a:solidFill>
                    <a:srgbClr val="0000FF"/>
                  </a:solidFill>
                  <a:latin typeface="Consolas"/>
                  <a:ea typeface="Consolas"/>
                  <a:cs typeface="Consolas"/>
                  <a:sym typeface="Consolas"/>
                </a:rPr>
                <a:t>static</a:t>
              </a:r>
              <a:r>
                <a:rPr sz="1600">
                  <a:latin typeface="Consolas"/>
                  <a:ea typeface="Consolas"/>
                  <a:cs typeface="Consolas"/>
                  <a:sym typeface="Consolas"/>
                </a:rPr>
                <a:t> </a:t>
              </a:r>
              <a:r>
                <a:rPr sz="1600">
                  <a:solidFill>
                    <a:srgbClr val="0000FF"/>
                  </a:solidFill>
                  <a:latin typeface="Consolas"/>
                  <a:ea typeface="Consolas"/>
                  <a:cs typeface="Consolas"/>
                  <a:sym typeface="Consolas"/>
                </a:rPr>
                <a:t>void</a:t>
              </a:r>
              <a:r>
                <a:rPr sz="1600">
                  <a:latin typeface="Consolas"/>
                  <a:ea typeface="Consolas"/>
                  <a:cs typeface="Consolas"/>
                  <a:sym typeface="Consolas"/>
                </a:rPr>
                <a:t> Increment()</a:t>
              </a:r>
            </a:p>
            <a:p>
              <a:r>
                <a:rPr sz="1600">
                  <a:latin typeface="Consolas"/>
                  <a:ea typeface="Consolas"/>
                  <a:cs typeface="Consolas"/>
                  <a:sym typeface="Consolas"/>
                </a:rPr>
                <a:t>    {</a:t>
              </a:r>
            </a:p>
            <a:p>
              <a:r>
                <a:rPr sz="1600">
                  <a:latin typeface="Consolas"/>
                  <a:ea typeface="Consolas"/>
                  <a:cs typeface="Consolas"/>
                  <a:sym typeface="Consolas"/>
                </a:rPr>
                <a:t>        </a:t>
              </a:r>
              <a:r>
                <a:rPr sz="1600">
                  <a:solidFill>
                    <a:srgbClr val="0000FF"/>
                  </a:solidFill>
                  <a:latin typeface="Consolas"/>
                  <a:ea typeface="Consolas"/>
                  <a:cs typeface="Consolas"/>
                  <a:sym typeface="Consolas"/>
                </a:rPr>
                <a:t>lock</a:t>
              </a:r>
              <a:r>
                <a:rPr sz="1600">
                  <a:latin typeface="Consolas"/>
                  <a:ea typeface="Consolas"/>
                  <a:cs typeface="Consolas"/>
                  <a:sym typeface="Consolas"/>
                </a:rPr>
                <a:t> (locker) x++;</a:t>
              </a:r>
            </a:p>
            <a:p>
              <a:r>
                <a:rPr sz="1600">
                  <a:latin typeface="Consolas"/>
                  <a:ea typeface="Consolas"/>
                  <a:cs typeface="Consolas"/>
                  <a:sym typeface="Consolas"/>
                </a:rPr>
                <a:t>    }</a:t>
              </a:r>
            </a:p>
            <a:p>
              <a:r>
                <a:rPr sz="1600">
                  <a:solidFill>
                    <a:srgbClr val="0000FF"/>
                  </a:solidFill>
                  <a:latin typeface="Consolas"/>
                  <a:ea typeface="Consolas"/>
                  <a:cs typeface="Consolas"/>
                  <a:sym typeface="Consolas"/>
                </a:rPr>
                <a:t>    static</a:t>
              </a:r>
              <a:r>
                <a:rPr sz="1600">
                  <a:latin typeface="Consolas"/>
                  <a:ea typeface="Consolas"/>
                  <a:cs typeface="Consolas"/>
                  <a:sym typeface="Consolas"/>
                </a:rPr>
                <a:t> </a:t>
              </a:r>
              <a:r>
                <a:rPr sz="1600">
                  <a:solidFill>
                    <a:srgbClr val="0000FF"/>
                  </a:solidFill>
                  <a:latin typeface="Consolas"/>
                  <a:ea typeface="Consolas"/>
                  <a:cs typeface="Consolas"/>
                  <a:sym typeface="Consolas"/>
                </a:rPr>
                <a:t>void</a:t>
              </a:r>
              <a:r>
                <a:rPr sz="1600">
                  <a:latin typeface="Consolas"/>
                  <a:ea typeface="Consolas"/>
                  <a:cs typeface="Consolas"/>
                  <a:sym typeface="Consolas"/>
                </a:rPr>
                <a:t> Assign()</a:t>
              </a:r>
            </a:p>
            <a:p>
              <a:r>
                <a:rPr sz="1600">
                  <a:latin typeface="Consolas"/>
                  <a:ea typeface="Consolas"/>
                  <a:cs typeface="Consolas"/>
                  <a:sym typeface="Consolas"/>
                </a:rPr>
                <a:t>    {</a:t>
              </a:r>
            </a:p>
            <a:p>
              <a:r>
                <a:rPr sz="1600">
                  <a:latin typeface="Consolas"/>
                  <a:ea typeface="Consolas"/>
                  <a:cs typeface="Consolas"/>
                  <a:sym typeface="Consolas"/>
                </a:rPr>
                <a:t>        </a:t>
              </a:r>
              <a:r>
                <a:rPr sz="1600">
                  <a:solidFill>
                    <a:srgbClr val="0000FF"/>
                  </a:solidFill>
                  <a:latin typeface="Consolas"/>
                  <a:ea typeface="Consolas"/>
                  <a:cs typeface="Consolas"/>
                  <a:sym typeface="Consolas"/>
                </a:rPr>
                <a:t>lock</a:t>
              </a:r>
              <a:r>
                <a:rPr sz="1600">
                  <a:latin typeface="Consolas"/>
                  <a:ea typeface="Consolas"/>
                  <a:cs typeface="Consolas"/>
                  <a:sym typeface="Consolas"/>
                </a:rPr>
                <a:t> (locker) x = 123;</a:t>
              </a:r>
            </a:p>
            <a:p>
              <a:r>
                <a:rPr sz="1600">
                  <a:latin typeface="Consolas"/>
                  <a:ea typeface="Consolas"/>
                  <a:cs typeface="Consolas"/>
                  <a:sym typeface="Consolas"/>
                </a:rPr>
                <a:t>    }</a:t>
              </a:r>
            </a:p>
            <a:p>
              <a:r>
                <a:rPr sz="1600">
                  <a:latin typeface="Consolas"/>
                  <a:ea typeface="Consolas"/>
                  <a:cs typeface="Consolas"/>
                  <a:sym typeface="Consolas"/>
                </a:rPr>
                <a:t>}</a:t>
              </a:r>
            </a:p>
          </p:txBody>
        </p:sp>
      </p:grpSp>
    </p:spTree>
  </p:cSld>
  <p:clrMapOvr>
    <a:masterClrMapping/>
  </p:clrMapOvr>
  <p:transition spd="slow"/>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 name="Shape 734"/>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defRPr>
                <a:solidFill>
                  <a:srgbClr val="1F497D"/>
                </a:solidFill>
              </a:defRPr>
            </a:lvl1pPr>
          </a:lstStyle>
          <a:p>
            <a:pPr>
              <a:defRPr>
                <a:solidFill>
                  <a:srgbClr val="21438F"/>
                </a:solidFill>
              </a:defRPr>
            </a:pPr>
            <a:r>
              <a:rPr>
                <a:solidFill>
                  <a:srgbClr val="1F497D"/>
                </a:solidFill>
              </a:rPr>
              <a:t>Когда блокировать</a:t>
            </a:r>
          </a:p>
        </p:txBody>
      </p:sp>
      <p:graphicFrame>
        <p:nvGraphicFramePr>
          <p:cNvPr id="735" name="Table 735"/>
          <p:cNvGraphicFramePr/>
          <p:nvPr/>
        </p:nvGraphicFramePr>
        <p:xfrm>
          <a:off x="345059" y="4191000"/>
          <a:ext cx="9211818" cy="2286000"/>
        </p:xfrm>
        <a:graphic>
          <a:graphicData uri="http://schemas.openxmlformats.org/drawingml/2006/table">
            <a:tbl>
              <a:tblPr firstRow="1">
                <a:tableStyleId>{4C3C2611-4C71-4FC5-86AE-919BDF0F9419}</a:tableStyleId>
              </a:tblPr>
              <a:tblGrid>
                <a:gridCol w="4605909"/>
                <a:gridCol w="4605909"/>
              </a:tblGrid>
              <a:tr h="441960">
                <a:tc>
                  <a:txBody>
                    <a:bodyPr/>
                    <a:lstStyle/>
                    <a:p>
                      <a:pPr algn="ctr">
                        <a:defRPr sz="1800" i="0"/>
                      </a:pPr>
                      <a:r>
                        <a:rPr sz="2000"/>
                        <a:t>Тип перестановки</a:t>
                      </a:r>
                    </a:p>
                  </a:txBody>
                  <a:tcPr marL="45720" marR="45720" anchor="ctr" horzOverflow="overflow">
                    <a:lnL w="12700">
                      <a:solidFill>
                        <a:srgbClr val="FFFFFF"/>
                      </a:solidFill>
                      <a:bevel/>
                    </a:lnL>
                    <a:lnR w="12700">
                      <a:solidFill>
                        <a:srgbClr val="FFFFFF"/>
                      </a:solidFill>
                      <a:bevel/>
                    </a:lnR>
                    <a:lnT w="12700">
                      <a:solidFill>
                        <a:srgbClr val="FFFFFF"/>
                      </a:solidFill>
                      <a:bevel/>
                    </a:lnT>
                    <a:lnB w="38100">
                      <a:solidFill>
                        <a:srgbClr val="FFFFFF"/>
                      </a:solidFill>
                      <a:bevel/>
                    </a:lnB>
                  </a:tcPr>
                </a:tc>
                <a:tc>
                  <a:txBody>
                    <a:bodyPr/>
                    <a:lstStyle/>
                    <a:p>
                      <a:pPr algn="ctr">
                        <a:defRPr sz="1800" i="0"/>
                      </a:pPr>
                      <a:r>
                        <a:rPr sz="2000"/>
                        <a:t>Перестановка разрешена</a:t>
                      </a:r>
                    </a:p>
                  </a:txBody>
                  <a:tcPr marL="45720" marR="45720" anchor="ctr" horzOverflow="overflow">
                    <a:lnL w="12700">
                      <a:solidFill>
                        <a:srgbClr val="FFFFFF"/>
                      </a:solidFill>
                      <a:bevel/>
                    </a:lnL>
                    <a:lnR w="12700">
                      <a:solidFill>
                        <a:srgbClr val="FFFFFF"/>
                      </a:solidFill>
                      <a:bevel/>
                    </a:lnR>
                    <a:lnT w="12700">
                      <a:solidFill>
                        <a:srgbClr val="FFFFFF"/>
                      </a:solidFill>
                      <a:bevel/>
                    </a:lnT>
                    <a:lnB w="38100">
                      <a:solidFill>
                        <a:srgbClr val="FFFFFF"/>
                      </a:solidFill>
                      <a:bevel/>
                    </a:lnB>
                  </a:tcPr>
                </a:tc>
              </a:tr>
              <a:tr h="441960">
                <a:tc>
                  <a:txBody>
                    <a:bodyPr/>
                    <a:lstStyle/>
                    <a:p>
                      <a:pPr algn="l">
                        <a:defRPr sz="1800" b="0" i="0"/>
                      </a:pPr>
                      <a:r>
                        <a:rPr sz="2000"/>
                        <a:t>Загрузка-загрузка</a:t>
                      </a:r>
                    </a:p>
                  </a:txBody>
                  <a:tcPr marL="45720" marR="45720" anchor="ctr" horzOverflow="overflow">
                    <a:lnL w="12700">
                      <a:solidFill>
                        <a:srgbClr val="FFFFFF"/>
                      </a:solidFill>
                      <a:bevel/>
                    </a:lnL>
                    <a:lnR w="12700">
                      <a:solidFill>
                        <a:srgbClr val="FFFFFF"/>
                      </a:solidFill>
                      <a:bevel/>
                    </a:lnR>
                    <a:lnT w="38100">
                      <a:solidFill>
                        <a:srgbClr val="FFFFFF"/>
                      </a:solidFill>
                      <a:bevel/>
                    </a:lnT>
                    <a:lnB w="12700">
                      <a:solidFill>
                        <a:srgbClr val="FFFFFF"/>
                      </a:solidFill>
                      <a:bevel/>
                    </a:lnB>
                    <a:solidFill>
                      <a:srgbClr val="E8ECF4"/>
                    </a:solidFill>
                  </a:tcPr>
                </a:tc>
                <a:tc>
                  <a:txBody>
                    <a:bodyPr/>
                    <a:lstStyle/>
                    <a:p>
                      <a:pPr algn="l">
                        <a:defRPr sz="1800" b="0" i="0"/>
                      </a:pPr>
                      <a:r>
                        <a:rPr sz="2000"/>
                        <a:t>Да</a:t>
                      </a:r>
                    </a:p>
                  </a:txBody>
                  <a:tcPr marL="45720" marR="45720" anchor="ctr" horzOverflow="overflow">
                    <a:lnL w="12700">
                      <a:solidFill>
                        <a:srgbClr val="FFFFFF"/>
                      </a:solidFill>
                      <a:bevel/>
                    </a:lnL>
                    <a:lnR w="12700">
                      <a:solidFill>
                        <a:srgbClr val="FFFFFF"/>
                      </a:solidFill>
                      <a:bevel/>
                    </a:lnR>
                    <a:lnT w="38100">
                      <a:solidFill>
                        <a:srgbClr val="FFFFFF"/>
                      </a:solidFill>
                      <a:bevel/>
                    </a:lnT>
                    <a:lnB w="12700">
                      <a:solidFill>
                        <a:srgbClr val="FFFFFF"/>
                      </a:solidFill>
                      <a:bevel/>
                    </a:lnB>
                    <a:solidFill>
                      <a:srgbClr val="E8ECF4"/>
                    </a:solidFill>
                  </a:tcPr>
                </a:tc>
              </a:tr>
              <a:tr h="441960">
                <a:tc>
                  <a:txBody>
                    <a:bodyPr/>
                    <a:lstStyle/>
                    <a:p>
                      <a:pPr algn="l">
                        <a:defRPr sz="1800" b="0" i="0"/>
                      </a:pPr>
                      <a:r>
                        <a:rPr sz="2000"/>
                        <a:t>Загрузка-запись</a:t>
                      </a:r>
                    </a:p>
                  </a:txBody>
                  <a:tcPr marL="45720" marR="45720" anchor="ctr" horzOverflow="overflow">
                    <a:lnL w="12700">
                      <a:solidFill>
                        <a:srgbClr val="FFFFFF"/>
                      </a:solidFill>
                      <a:bevel/>
                    </a:lnL>
                    <a:lnR w="12700">
                      <a:solidFill>
                        <a:srgbClr val="FFFFFF"/>
                      </a:solidFill>
                      <a:bevel/>
                    </a:lnR>
                    <a:lnT w="12700">
                      <a:solidFill>
                        <a:srgbClr val="FFFFFF"/>
                      </a:solidFill>
                      <a:bevel/>
                    </a:lnT>
                    <a:lnB w="12700">
                      <a:solidFill>
                        <a:srgbClr val="FFFFFF"/>
                      </a:solidFill>
                      <a:bevel/>
                    </a:lnB>
                    <a:solidFill>
                      <a:srgbClr val="E8ECF4"/>
                    </a:solidFill>
                  </a:tcPr>
                </a:tc>
                <a:tc>
                  <a:txBody>
                    <a:bodyPr/>
                    <a:lstStyle/>
                    <a:p>
                      <a:pPr algn="l">
                        <a:defRPr sz="1800" b="0" i="0"/>
                      </a:pPr>
                      <a:r>
                        <a:rPr sz="2000"/>
                        <a:t>Да</a:t>
                      </a:r>
                    </a:p>
                  </a:txBody>
                  <a:tcPr marL="45720" marR="45720" anchor="ctr" horzOverflow="overflow">
                    <a:lnL w="12700">
                      <a:solidFill>
                        <a:srgbClr val="FFFFFF"/>
                      </a:solidFill>
                      <a:bevel/>
                    </a:lnL>
                    <a:lnR w="12700">
                      <a:solidFill>
                        <a:srgbClr val="FFFFFF"/>
                      </a:solidFill>
                      <a:bevel/>
                    </a:lnR>
                    <a:lnT w="12700">
                      <a:solidFill>
                        <a:srgbClr val="FFFFFF"/>
                      </a:solidFill>
                      <a:bevel/>
                    </a:lnT>
                    <a:lnB w="12700">
                      <a:solidFill>
                        <a:srgbClr val="FFFFFF"/>
                      </a:solidFill>
                      <a:bevel/>
                    </a:lnB>
                    <a:solidFill>
                      <a:srgbClr val="E8ECF4"/>
                    </a:solidFill>
                  </a:tcPr>
                </a:tc>
              </a:tr>
              <a:tr h="441960">
                <a:tc>
                  <a:txBody>
                    <a:bodyPr/>
                    <a:lstStyle/>
                    <a:p>
                      <a:pPr algn="l">
                        <a:defRPr sz="1800" b="0" i="0"/>
                      </a:pPr>
                      <a:r>
                        <a:rPr sz="2000"/>
                        <a:t>Запись-загрузка</a:t>
                      </a:r>
                    </a:p>
                  </a:txBody>
                  <a:tcPr marL="45720" marR="45720" anchor="ctr" horzOverflow="overflow">
                    <a:lnL w="12700">
                      <a:solidFill>
                        <a:srgbClr val="FFFFFF"/>
                      </a:solidFill>
                      <a:bevel/>
                    </a:lnL>
                    <a:lnR w="12700">
                      <a:solidFill>
                        <a:srgbClr val="FFFFFF"/>
                      </a:solidFill>
                      <a:bevel/>
                    </a:lnR>
                    <a:lnT w="12700">
                      <a:solidFill>
                        <a:srgbClr val="FFFFFF"/>
                      </a:solidFill>
                      <a:bevel/>
                    </a:lnT>
                    <a:lnB w="12700">
                      <a:solidFill>
                        <a:srgbClr val="FFFFFF"/>
                      </a:solidFill>
                      <a:bevel/>
                    </a:lnB>
                    <a:solidFill>
                      <a:srgbClr val="E8ECF4"/>
                    </a:solidFill>
                  </a:tcPr>
                </a:tc>
                <a:tc>
                  <a:txBody>
                    <a:bodyPr/>
                    <a:lstStyle/>
                    <a:p>
                      <a:pPr algn="l">
                        <a:defRPr sz="1800" b="0" i="0"/>
                      </a:pPr>
                      <a:r>
                        <a:rPr sz="2000"/>
                        <a:t>Да</a:t>
                      </a:r>
                    </a:p>
                  </a:txBody>
                  <a:tcPr marL="45720" marR="45720" anchor="ctr" horzOverflow="overflow">
                    <a:lnL w="12700">
                      <a:solidFill>
                        <a:srgbClr val="FFFFFF"/>
                      </a:solidFill>
                      <a:bevel/>
                    </a:lnL>
                    <a:lnR w="12700">
                      <a:solidFill>
                        <a:srgbClr val="FFFFFF"/>
                      </a:solidFill>
                      <a:bevel/>
                    </a:lnR>
                    <a:lnT w="12700">
                      <a:solidFill>
                        <a:srgbClr val="FFFFFF"/>
                      </a:solidFill>
                      <a:bevel/>
                    </a:lnT>
                    <a:lnB w="12700">
                      <a:solidFill>
                        <a:srgbClr val="FFFFFF"/>
                      </a:solidFill>
                      <a:bevel/>
                    </a:lnB>
                    <a:solidFill>
                      <a:srgbClr val="E8ECF4"/>
                    </a:solidFill>
                  </a:tcPr>
                </a:tc>
              </a:tr>
              <a:tr h="518160">
                <a:tc>
                  <a:txBody>
                    <a:bodyPr/>
                    <a:lstStyle/>
                    <a:p>
                      <a:pPr algn="l">
                        <a:defRPr sz="1800" b="0" i="0"/>
                      </a:pPr>
                      <a:r>
                        <a:rPr sz="2000"/>
                        <a:t>Запись-запись</a:t>
                      </a:r>
                    </a:p>
                  </a:txBody>
                  <a:tcPr marL="45720" marR="45720" anchor="ctr" horzOverflow="overflow">
                    <a:lnL w="12700">
                      <a:solidFill>
                        <a:srgbClr val="FFFFFF"/>
                      </a:solidFill>
                      <a:bevel/>
                    </a:lnL>
                    <a:lnR w="12700">
                      <a:solidFill>
                        <a:srgbClr val="FFFFFF"/>
                      </a:solidFill>
                      <a:bevel/>
                    </a:lnR>
                    <a:lnT w="12700">
                      <a:solidFill>
                        <a:srgbClr val="FFFFFF"/>
                      </a:solidFill>
                      <a:bevel/>
                    </a:lnT>
                    <a:lnB w="12700">
                      <a:solidFill>
                        <a:srgbClr val="FFFFFF"/>
                      </a:solidFill>
                      <a:bevel/>
                    </a:lnB>
                    <a:solidFill>
                      <a:srgbClr val="E8ECF4"/>
                    </a:solidFill>
                  </a:tcPr>
                </a:tc>
                <a:tc>
                  <a:txBody>
                    <a:bodyPr/>
                    <a:lstStyle/>
                    <a:p>
                      <a:pPr algn="l">
                        <a:defRPr sz="1800" b="0" i="0"/>
                      </a:pPr>
                      <a:r>
                        <a:rPr sz="2000"/>
                        <a:t>Нет</a:t>
                      </a:r>
                    </a:p>
                  </a:txBody>
                  <a:tcPr marL="45720" marR="45720" anchor="ctr" horzOverflow="overflow">
                    <a:lnL w="12700">
                      <a:solidFill>
                        <a:srgbClr val="FFFFFF"/>
                      </a:solidFill>
                      <a:bevel/>
                    </a:lnL>
                    <a:lnR w="12700">
                      <a:solidFill>
                        <a:srgbClr val="FFFFFF"/>
                      </a:solidFill>
                      <a:bevel/>
                    </a:lnR>
                    <a:lnT w="12700">
                      <a:solidFill>
                        <a:srgbClr val="FFFFFF"/>
                      </a:solidFill>
                      <a:bevel/>
                    </a:lnT>
                    <a:lnB w="12700">
                      <a:solidFill>
                        <a:srgbClr val="FFFFFF"/>
                      </a:solidFill>
                      <a:bevel/>
                    </a:lnB>
                    <a:solidFill>
                      <a:srgbClr val="E8ECF4"/>
                    </a:solidFill>
                  </a:tcPr>
                </a:tc>
              </a:tr>
            </a:tbl>
          </a:graphicData>
        </a:graphic>
      </p:graphicFrame>
      <p:grpSp>
        <p:nvGrpSpPr>
          <p:cNvPr id="738" name="Group 738"/>
          <p:cNvGrpSpPr/>
          <p:nvPr/>
        </p:nvGrpSpPr>
        <p:grpSpPr>
          <a:xfrm>
            <a:off x="332699" y="1887193"/>
            <a:ext cx="9412560" cy="1694154"/>
            <a:chOff x="0" y="-222166"/>
            <a:chExt cx="9412558" cy="1694152"/>
          </a:xfrm>
        </p:grpSpPr>
        <p:sp>
          <p:nvSpPr>
            <p:cNvPr id="736" name="Shape 736"/>
            <p:cNvSpPr/>
            <p:nvPr/>
          </p:nvSpPr>
          <p:spPr>
            <a:xfrm>
              <a:off x="0" y="-222167"/>
              <a:ext cx="9412559" cy="1694153"/>
            </a:xfrm>
            <a:prstGeom prst="roundRect">
              <a:avLst>
                <a:gd name="adj" fmla="val 14281"/>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737" name="Shape 737"/>
            <p:cNvSpPr/>
            <p:nvPr/>
          </p:nvSpPr>
          <p:spPr>
            <a:xfrm>
              <a:off x="70861" y="-127001"/>
              <a:ext cx="9270836" cy="14923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pPr algn="just">
                <a:spcBef>
                  <a:spcPts val="1000"/>
                </a:spcBef>
              </a:pPr>
              <a:r>
                <a:t>Компилятор, среда CLR и процессор имеют право изменять порядок следования  инструкций и кэшировать переменные в регистрах центрального процессора с целью улучшения производительности до тех пор, пока это не изменяет поведение однопоточной программы (или многопоточной, использующей блокировки). Совокупность правил перестановок таких инструкций называется моделью памяти</a:t>
              </a:r>
            </a:p>
          </p:txBody>
        </p:sp>
      </p:grpSp>
      <p:sp>
        <p:nvSpPr>
          <p:cNvPr id="739" name="Shape 739"/>
          <p:cNvSpPr/>
          <p:nvPr/>
        </p:nvSpPr>
        <p:spPr>
          <a:xfrm>
            <a:off x="345059" y="3745467"/>
            <a:ext cx="2336675"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spcBef>
                <a:spcPts val="1000"/>
              </a:spcBef>
              <a:defRPr>
                <a:latin typeface="Arial"/>
                <a:ea typeface="Arial"/>
                <a:cs typeface="Arial"/>
                <a:sym typeface="Arial"/>
              </a:defRPr>
            </a:lvl1pPr>
          </a:lstStyle>
          <a:p>
            <a:r>
              <a:t>Модель памяти .NET</a:t>
            </a:r>
          </a:p>
        </p:txBody>
      </p:sp>
      <p:grpSp>
        <p:nvGrpSpPr>
          <p:cNvPr id="742" name="Group 742"/>
          <p:cNvGrpSpPr/>
          <p:nvPr/>
        </p:nvGrpSpPr>
        <p:grpSpPr>
          <a:xfrm>
            <a:off x="345059" y="914400"/>
            <a:ext cx="9387841" cy="850057"/>
            <a:chOff x="0" y="0"/>
            <a:chExt cx="9387840" cy="850056"/>
          </a:xfrm>
        </p:grpSpPr>
        <p:sp>
          <p:nvSpPr>
            <p:cNvPr id="740" name="Shape 740"/>
            <p:cNvSpPr/>
            <p:nvPr/>
          </p:nvSpPr>
          <p:spPr>
            <a:xfrm>
              <a:off x="0" y="0"/>
              <a:ext cx="9387841" cy="850057"/>
            </a:xfrm>
            <a:prstGeom prst="roundRect">
              <a:avLst>
                <a:gd name="adj" fmla="val 19921"/>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741" name="Shape 741"/>
            <p:cNvSpPr/>
            <p:nvPr/>
          </p:nvSpPr>
          <p:spPr>
            <a:xfrm>
              <a:off x="49596" y="93980"/>
              <a:ext cx="9288648"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spcBef>
                  <a:spcPts val="1000"/>
                </a:spcBef>
              </a:lvl1pPr>
            </a:lstStyle>
            <a:p>
              <a:r>
                <a:t>Операции а-ля инкрементирования (а иногда и чтения/записи) не являются атомарными (не выполняются неделимым образом на лежащем в основе процессоре)</a:t>
              </a:r>
            </a:p>
          </p:txBody>
        </p:sp>
      </p:grpSp>
    </p:spTree>
  </p:cSld>
  <p:clrMapOvr>
    <a:masterClrMapping/>
  </p:clrMapOvr>
  <p:transition spd="slow"/>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 name="Shape 746"/>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Неблокирующая синхронизация</a:t>
            </a:r>
          </a:p>
        </p:txBody>
      </p:sp>
      <p:grpSp>
        <p:nvGrpSpPr>
          <p:cNvPr id="749" name="Group 749"/>
          <p:cNvGrpSpPr/>
          <p:nvPr/>
        </p:nvGrpSpPr>
        <p:grpSpPr>
          <a:xfrm>
            <a:off x="335279" y="762000"/>
            <a:ext cx="9471661" cy="2362200"/>
            <a:chOff x="0" y="0"/>
            <a:chExt cx="9471659" cy="2362200"/>
          </a:xfrm>
        </p:grpSpPr>
        <p:sp>
          <p:nvSpPr>
            <p:cNvPr id="747" name="Shape 747"/>
            <p:cNvSpPr/>
            <p:nvPr/>
          </p:nvSpPr>
          <p:spPr>
            <a:xfrm>
              <a:off x="0" y="0"/>
              <a:ext cx="9471660" cy="23622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endParaRPr/>
            </a:p>
          </p:txBody>
        </p:sp>
        <p:sp>
          <p:nvSpPr>
            <p:cNvPr id="748" name="Shape 748"/>
            <p:cNvSpPr/>
            <p:nvPr/>
          </p:nvSpPr>
          <p:spPr>
            <a:xfrm>
              <a:off x="115312" y="297179"/>
              <a:ext cx="9241036" cy="176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r>
                <a:t>Необходимость синхронизации в случаях присвоения значения или увеличения значения поля</a:t>
              </a:r>
            </a:p>
            <a:p>
              <a:pPr algn="just"/>
              <a:r>
                <a:t>Эксклюзивная блокировка чревата соответствующими накладными расходами</a:t>
              </a:r>
            </a:p>
            <a:p>
              <a:pPr algn="just"/>
              <a:r>
                <a:t>Конструкции неблокирующей синхронизации .NET Framework позволяют выполнить простые операции без блокирования, приостановок и ожидания</a:t>
              </a:r>
            </a:p>
            <a:p>
              <a:pPr algn="just"/>
              <a:r>
                <a:t>Используются атомарные операции, а также чтение и запись с семантикой «volatile»</a:t>
              </a:r>
            </a:p>
          </p:txBody>
        </p:sp>
      </p:grpSp>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Shape 107"/>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Обзор и ключевые понятия</a:t>
            </a:r>
          </a:p>
        </p:txBody>
      </p:sp>
      <p:grpSp>
        <p:nvGrpSpPr>
          <p:cNvPr id="110" name="Group 110"/>
          <p:cNvGrpSpPr/>
          <p:nvPr/>
        </p:nvGrpSpPr>
        <p:grpSpPr>
          <a:xfrm>
            <a:off x="728339" y="622050"/>
            <a:ext cx="8641886" cy="6215898"/>
            <a:chOff x="0" y="0"/>
            <a:chExt cx="8641884" cy="6215896"/>
          </a:xfrm>
        </p:grpSpPr>
        <p:pic>
          <p:nvPicPr>
            <p:cNvPr id="109" name="pasted-image.tif"/>
            <p:cNvPicPr>
              <a:picLocks noChangeAspect="1"/>
            </p:cNvPicPr>
            <p:nvPr/>
          </p:nvPicPr>
          <p:blipFill>
            <a:blip r:embed="rId3">
              <a:extLst/>
            </a:blip>
            <a:srcRect/>
            <a:stretch>
              <a:fillRect/>
            </a:stretch>
          </p:blipFill>
          <p:spPr>
            <a:xfrm>
              <a:off x="215900" y="139700"/>
              <a:ext cx="8210085" cy="5657097"/>
            </a:xfrm>
            <a:prstGeom prst="rect">
              <a:avLst/>
            </a:prstGeom>
            <a:ln>
              <a:noFill/>
            </a:ln>
            <a:effectLst/>
          </p:spPr>
        </p:pic>
        <p:pic>
          <p:nvPicPr>
            <p:cNvPr id="108" name="Picture 107"/>
            <p:cNvPicPr>
              <a:picLocks/>
            </p:cNvPicPr>
            <p:nvPr/>
          </p:nvPicPr>
          <p:blipFill>
            <a:blip r:embed="rId4">
              <a:extLst/>
            </a:blip>
            <a:stretch>
              <a:fillRect/>
            </a:stretch>
          </p:blipFill>
          <p:spPr>
            <a:xfrm>
              <a:off x="-1" y="0"/>
              <a:ext cx="8641886" cy="6215897"/>
            </a:xfrm>
            <a:prstGeom prst="rect">
              <a:avLst/>
            </a:prstGeom>
            <a:effectLst/>
          </p:spPr>
        </p:pic>
      </p:grpSp>
    </p:spTree>
  </p:cSld>
  <p:clrMapOvr>
    <a:masterClrMapping/>
  </p:clrMapOvr>
  <p:transition spd="slow"/>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 name="Shape 751"/>
          <p:cNvSpPr>
            <a:spLocks noGrp="1"/>
          </p:cNvSpPr>
          <p:nvPr>
            <p:ph type="title"/>
          </p:nvPr>
        </p:nvSpPr>
        <p:spPr>
          <a:xfrm>
            <a:off x="249647" y="179342"/>
            <a:ext cx="9599270" cy="365132"/>
          </a:xfrm>
          <a:prstGeom prst="rect">
            <a:avLst/>
          </a:prstGeom>
        </p:spPr>
        <p:txBody>
          <a:bodyPr>
            <a:normAutofit fontScale="90000"/>
          </a:bodyPr>
          <a:lstStyle/>
          <a:p>
            <a:pPr>
              <a:tabLst>
                <a:tab pos="8229600" algn="r"/>
              </a:tabLst>
            </a:pPr>
            <a:r>
              <a:t>Неблокирующая синхронизация. Атомарность и Interlocked</a:t>
            </a:r>
          </a:p>
        </p:txBody>
      </p:sp>
      <p:grpSp>
        <p:nvGrpSpPr>
          <p:cNvPr id="754" name="Group 754"/>
          <p:cNvGrpSpPr/>
          <p:nvPr/>
        </p:nvGrpSpPr>
        <p:grpSpPr>
          <a:xfrm>
            <a:off x="335279" y="762000"/>
            <a:ext cx="9471661" cy="1600200"/>
            <a:chOff x="0" y="0"/>
            <a:chExt cx="9471659" cy="1600200"/>
          </a:xfrm>
        </p:grpSpPr>
        <p:sp>
          <p:nvSpPr>
            <p:cNvPr id="752" name="Shape 752"/>
            <p:cNvSpPr/>
            <p:nvPr/>
          </p:nvSpPr>
          <p:spPr>
            <a:xfrm>
              <a:off x="0" y="0"/>
              <a:ext cx="9471660" cy="16002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753" name="Shape 753"/>
            <p:cNvSpPr/>
            <p:nvPr/>
          </p:nvSpPr>
          <p:spPr>
            <a:xfrm>
              <a:off x="78115" y="55880"/>
              <a:ext cx="9315430" cy="1488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spcBef>
                  <a:spcPts val="1000"/>
                </a:spcBef>
              </a:lvl1pPr>
            </a:lstStyle>
            <a:p>
              <a:r>
                <a:t>Инструкция является атомарной, если она выполняется как единая, неделимая команда. Строгая атомарность препятствует любой попытке вытеснения. Простое чтение или присвоение значения полю в 32 бита или менее является атомарным. Операции с большими полями не атомарны, так как являются комбинацией более чем одной операции чтения/записи</a:t>
              </a:r>
            </a:p>
          </p:txBody>
        </p:sp>
      </p:grpSp>
      <p:grpSp>
        <p:nvGrpSpPr>
          <p:cNvPr id="757" name="Group 757"/>
          <p:cNvGrpSpPr/>
          <p:nvPr/>
        </p:nvGrpSpPr>
        <p:grpSpPr>
          <a:xfrm>
            <a:off x="335280" y="1843813"/>
            <a:ext cx="9471660" cy="4733142"/>
            <a:chOff x="0" y="0"/>
            <a:chExt cx="9471659" cy="4733140"/>
          </a:xfrm>
        </p:grpSpPr>
        <p:sp>
          <p:nvSpPr>
            <p:cNvPr id="755" name="Shape 755"/>
            <p:cNvSpPr/>
            <p:nvPr/>
          </p:nvSpPr>
          <p:spPr>
            <a:xfrm>
              <a:off x="0" y="670786"/>
              <a:ext cx="9471660" cy="4062355"/>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endParaRPr/>
            </a:p>
          </p:txBody>
        </p:sp>
        <p:sp>
          <p:nvSpPr>
            <p:cNvPr id="756" name="Shape 756"/>
            <p:cNvSpPr/>
            <p:nvPr/>
          </p:nvSpPr>
          <p:spPr>
            <a:xfrm>
              <a:off x="0" y="0"/>
              <a:ext cx="9471660" cy="46414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endParaRPr sz="1600">
                <a:solidFill>
                  <a:srgbClr val="0000FF"/>
                </a:solidFill>
                <a:latin typeface="Consolas"/>
                <a:ea typeface="Consolas"/>
                <a:cs typeface="Consolas"/>
                <a:sym typeface="Consolas"/>
              </a:endParaRPr>
            </a:p>
            <a:p>
              <a:endParaRPr sz="1600">
                <a:solidFill>
                  <a:srgbClr val="0000FF"/>
                </a:solidFill>
                <a:latin typeface="Consolas"/>
                <a:ea typeface="Consolas"/>
                <a:cs typeface="Consolas"/>
                <a:sym typeface="Consolas"/>
              </a:endParaRPr>
            </a:p>
            <a:p>
              <a:endParaRPr sz="1600">
                <a:solidFill>
                  <a:srgbClr val="0000FF"/>
                </a:solidFill>
                <a:latin typeface="Consolas"/>
                <a:ea typeface="Consolas"/>
                <a:cs typeface="Consolas"/>
                <a:sym typeface="Consolas"/>
              </a:endParaRPr>
            </a:p>
            <a:p>
              <a:r>
                <a:rPr sz="1600">
                  <a:solidFill>
                    <a:srgbClr val="0000FF"/>
                  </a:solidFill>
                  <a:latin typeface="Consolas"/>
                  <a:ea typeface="Consolas"/>
                  <a:cs typeface="Consolas"/>
                  <a:sym typeface="Consolas"/>
                </a:rPr>
                <a:t>class</a:t>
              </a:r>
              <a:r>
                <a:rPr sz="1600">
                  <a:latin typeface="Consolas"/>
                  <a:ea typeface="Consolas"/>
                  <a:cs typeface="Consolas"/>
                  <a:sym typeface="Consolas"/>
                </a:rPr>
                <a:t> </a:t>
              </a:r>
              <a:r>
                <a:rPr sz="1600">
                  <a:solidFill>
                    <a:srgbClr val="2B91AF"/>
                  </a:solidFill>
                  <a:latin typeface="Consolas"/>
                  <a:ea typeface="Consolas"/>
                  <a:cs typeface="Consolas"/>
                  <a:sym typeface="Consolas"/>
                </a:rPr>
                <a:t>Atomicity</a:t>
              </a:r>
              <a:endParaRPr sz="1600">
                <a:latin typeface="Consolas"/>
                <a:ea typeface="Consolas"/>
                <a:cs typeface="Consolas"/>
                <a:sym typeface="Consolas"/>
              </a:endParaRPr>
            </a:p>
            <a:p>
              <a:r>
                <a:rPr sz="1600">
                  <a:latin typeface="Consolas"/>
                  <a:ea typeface="Consolas"/>
                  <a:cs typeface="Consolas"/>
                  <a:sym typeface="Consolas"/>
                </a:rPr>
                <a:t>    {</a:t>
              </a:r>
            </a:p>
            <a:p>
              <a:r>
                <a:rPr sz="1600">
                  <a:latin typeface="Consolas"/>
                  <a:ea typeface="Consolas"/>
                  <a:cs typeface="Consolas"/>
                  <a:sym typeface="Consolas"/>
                </a:rPr>
                <a:t>        </a:t>
              </a:r>
              <a:r>
                <a:rPr sz="1600">
                  <a:solidFill>
                    <a:srgbClr val="0000FF"/>
                  </a:solidFill>
                  <a:latin typeface="Consolas"/>
                  <a:ea typeface="Consolas"/>
                  <a:cs typeface="Consolas"/>
                  <a:sym typeface="Consolas"/>
                </a:rPr>
                <a:t>static</a:t>
              </a:r>
              <a:r>
                <a:rPr sz="1600">
                  <a:latin typeface="Consolas"/>
                  <a:ea typeface="Consolas"/>
                  <a:cs typeface="Consolas"/>
                  <a:sym typeface="Consolas"/>
                </a:rPr>
                <a:t> </a:t>
              </a:r>
              <a:r>
                <a:rPr sz="1600">
                  <a:solidFill>
                    <a:srgbClr val="0000FF"/>
                  </a:solidFill>
                  <a:latin typeface="Consolas"/>
                  <a:ea typeface="Consolas"/>
                  <a:cs typeface="Consolas"/>
                  <a:sym typeface="Consolas"/>
                </a:rPr>
                <a:t>int</a:t>
              </a:r>
              <a:r>
                <a:rPr sz="1600">
                  <a:latin typeface="Consolas"/>
                  <a:ea typeface="Consolas"/>
                  <a:cs typeface="Consolas"/>
                  <a:sym typeface="Consolas"/>
                </a:rPr>
                <a:t> x;</a:t>
              </a:r>
            </a:p>
            <a:p>
              <a:r>
                <a:rPr sz="1600">
                  <a:latin typeface="Consolas"/>
                  <a:ea typeface="Consolas"/>
                  <a:cs typeface="Consolas"/>
                  <a:sym typeface="Consolas"/>
                </a:rPr>
                <a:t>        </a:t>
              </a:r>
              <a:r>
                <a:rPr sz="1600">
                  <a:solidFill>
                    <a:srgbClr val="0000FF"/>
                  </a:solidFill>
                  <a:latin typeface="Consolas"/>
                  <a:ea typeface="Consolas"/>
                  <a:cs typeface="Consolas"/>
                  <a:sym typeface="Consolas"/>
                </a:rPr>
                <a:t>static</a:t>
              </a:r>
              <a:r>
                <a:rPr sz="1600">
                  <a:latin typeface="Consolas"/>
                  <a:ea typeface="Consolas"/>
                  <a:cs typeface="Consolas"/>
                  <a:sym typeface="Consolas"/>
                </a:rPr>
                <a:t> </a:t>
              </a:r>
              <a:r>
                <a:rPr sz="1600">
                  <a:solidFill>
                    <a:srgbClr val="0000FF"/>
                  </a:solidFill>
                  <a:latin typeface="Consolas"/>
                  <a:ea typeface="Consolas"/>
                  <a:cs typeface="Consolas"/>
                  <a:sym typeface="Consolas"/>
                </a:rPr>
                <a:t>int</a:t>
              </a:r>
              <a:r>
                <a:rPr sz="1600">
                  <a:latin typeface="Consolas"/>
                  <a:ea typeface="Consolas"/>
                  <a:cs typeface="Consolas"/>
                  <a:sym typeface="Consolas"/>
                </a:rPr>
                <a:t> y;</a:t>
              </a:r>
            </a:p>
            <a:p>
              <a:r>
                <a:rPr sz="1600">
                  <a:latin typeface="Consolas"/>
                  <a:ea typeface="Consolas"/>
                  <a:cs typeface="Consolas"/>
                  <a:sym typeface="Consolas"/>
                </a:rPr>
                <a:t>        </a:t>
              </a:r>
              <a:r>
                <a:rPr sz="1600">
                  <a:solidFill>
                    <a:srgbClr val="0000FF"/>
                  </a:solidFill>
                  <a:latin typeface="Consolas"/>
                  <a:ea typeface="Consolas"/>
                  <a:cs typeface="Consolas"/>
                  <a:sym typeface="Consolas"/>
                </a:rPr>
                <a:t>static</a:t>
              </a:r>
              <a:r>
                <a:rPr sz="1600">
                  <a:latin typeface="Consolas"/>
                  <a:ea typeface="Consolas"/>
                  <a:cs typeface="Consolas"/>
                  <a:sym typeface="Consolas"/>
                </a:rPr>
                <a:t> </a:t>
              </a:r>
              <a:r>
                <a:rPr sz="1600">
                  <a:solidFill>
                    <a:srgbClr val="0000FF"/>
                  </a:solidFill>
                  <a:latin typeface="Consolas"/>
                  <a:ea typeface="Consolas"/>
                  <a:cs typeface="Consolas"/>
                  <a:sym typeface="Consolas"/>
                </a:rPr>
                <a:t>long</a:t>
              </a:r>
              <a:r>
                <a:rPr sz="1600">
                  <a:latin typeface="Consolas"/>
                  <a:ea typeface="Consolas"/>
                  <a:cs typeface="Consolas"/>
                  <a:sym typeface="Consolas"/>
                </a:rPr>
                <a:t> z;</a:t>
              </a:r>
            </a:p>
            <a:p>
              <a:endParaRPr sz="1600">
                <a:latin typeface="Consolas"/>
                <a:ea typeface="Consolas"/>
                <a:cs typeface="Consolas"/>
                <a:sym typeface="Consolas"/>
              </a:endParaRPr>
            </a:p>
            <a:p>
              <a:r>
                <a:rPr sz="1600">
                  <a:latin typeface="Consolas"/>
                  <a:ea typeface="Consolas"/>
                  <a:cs typeface="Consolas"/>
                  <a:sym typeface="Consolas"/>
                </a:rPr>
                <a:t>        </a:t>
              </a:r>
              <a:r>
                <a:rPr sz="1600">
                  <a:solidFill>
                    <a:srgbClr val="0000FF"/>
                  </a:solidFill>
                  <a:latin typeface="Consolas"/>
                  <a:ea typeface="Consolas"/>
                  <a:cs typeface="Consolas"/>
                  <a:sym typeface="Consolas"/>
                </a:rPr>
                <a:t>static</a:t>
              </a:r>
              <a:r>
                <a:rPr sz="1600">
                  <a:latin typeface="Consolas"/>
                  <a:ea typeface="Consolas"/>
                  <a:cs typeface="Consolas"/>
                  <a:sym typeface="Consolas"/>
                </a:rPr>
                <a:t> </a:t>
              </a:r>
              <a:r>
                <a:rPr sz="1600">
                  <a:solidFill>
                    <a:srgbClr val="0000FF"/>
                  </a:solidFill>
                  <a:latin typeface="Consolas"/>
                  <a:ea typeface="Consolas"/>
                  <a:cs typeface="Consolas"/>
                  <a:sym typeface="Consolas"/>
                </a:rPr>
                <a:t>void</a:t>
              </a:r>
              <a:r>
                <a:rPr sz="1600">
                  <a:latin typeface="Consolas"/>
                  <a:ea typeface="Consolas"/>
                  <a:cs typeface="Consolas"/>
                  <a:sym typeface="Consolas"/>
                </a:rPr>
                <a:t> Test()</a:t>
              </a:r>
            </a:p>
            <a:p>
              <a:r>
                <a:rPr sz="1600">
                  <a:latin typeface="Consolas"/>
                  <a:ea typeface="Consolas"/>
                  <a:cs typeface="Consolas"/>
                  <a:sym typeface="Consolas"/>
                </a:rPr>
                <a:t>        {</a:t>
              </a:r>
            </a:p>
            <a:p>
              <a:r>
                <a:rPr sz="1600">
                  <a:latin typeface="Consolas"/>
                  <a:ea typeface="Consolas"/>
                  <a:cs typeface="Consolas"/>
                  <a:sym typeface="Consolas"/>
                </a:rPr>
                <a:t>            </a:t>
              </a:r>
              <a:r>
                <a:rPr sz="1600">
                  <a:solidFill>
                    <a:srgbClr val="0000FF"/>
                  </a:solidFill>
                  <a:latin typeface="Consolas"/>
                  <a:ea typeface="Consolas"/>
                  <a:cs typeface="Consolas"/>
                  <a:sym typeface="Consolas"/>
                </a:rPr>
                <a:t>long</a:t>
              </a:r>
              <a:r>
                <a:rPr sz="1600">
                  <a:latin typeface="Consolas"/>
                  <a:ea typeface="Consolas"/>
                  <a:cs typeface="Consolas"/>
                  <a:sym typeface="Consolas"/>
                </a:rPr>
                <a:t> myLocal;</a:t>
              </a:r>
            </a:p>
            <a:p>
              <a:r>
                <a:rPr sz="1600">
                  <a:latin typeface="Consolas"/>
                  <a:ea typeface="Consolas"/>
                  <a:cs typeface="Consolas"/>
                  <a:sym typeface="Consolas"/>
                </a:rPr>
                <a:t>            x = 3;             </a:t>
              </a:r>
              <a:r>
                <a:rPr sz="1600">
                  <a:solidFill>
                    <a:srgbClr val="008000"/>
                  </a:solidFill>
                  <a:latin typeface="Consolas"/>
                  <a:ea typeface="Consolas"/>
                  <a:cs typeface="Consolas"/>
                  <a:sym typeface="Consolas"/>
                </a:rPr>
                <a:t>// Атомарная операция</a:t>
              </a:r>
              <a:endParaRPr sz="1600">
                <a:latin typeface="Consolas"/>
                <a:ea typeface="Consolas"/>
                <a:cs typeface="Consolas"/>
                <a:sym typeface="Consolas"/>
              </a:endParaRPr>
            </a:p>
            <a:p>
              <a:r>
                <a:rPr sz="1600">
                  <a:latin typeface="Consolas"/>
                  <a:ea typeface="Consolas"/>
                  <a:cs typeface="Consolas"/>
                  <a:sym typeface="Consolas"/>
                </a:rPr>
                <a:t>            z = 3;             </a:t>
              </a:r>
              <a:r>
                <a:rPr sz="1600">
                  <a:solidFill>
                    <a:srgbClr val="008000"/>
                  </a:solidFill>
                  <a:latin typeface="Consolas"/>
                  <a:ea typeface="Consolas"/>
                  <a:cs typeface="Consolas"/>
                  <a:sym typeface="Consolas"/>
                </a:rPr>
                <a:t>// Не атомарная (z – 64-битная переменная)</a:t>
              </a:r>
              <a:endParaRPr sz="1600">
                <a:latin typeface="Consolas"/>
                <a:ea typeface="Consolas"/>
                <a:cs typeface="Consolas"/>
                <a:sym typeface="Consolas"/>
              </a:endParaRPr>
            </a:p>
            <a:p>
              <a:r>
                <a:rPr sz="1600">
                  <a:latin typeface="Consolas"/>
                  <a:ea typeface="Consolas"/>
                  <a:cs typeface="Consolas"/>
                  <a:sym typeface="Consolas"/>
                </a:rPr>
                <a:t>            myLocal = z;       </a:t>
              </a:r>
              <a:r>
                <a:rPr sz="1600">
                  <a:solidFill>
                    <a:srgbClr val="008000"/>
                  </a:solidFill>
                  <a:latin typeface="Consolas"/>
                  <a:ea typeface="Consolas"/>
                  <a:cs typeface="Consolas"/>
                  <a:sym typeface="Consolas"/>
                </a:rPr>
                <a:t>// Не атомарная (z is 64 bits)</a:t>
              </a:r>
              <a:endParaRPr sz="1600">
                <a:latin typeface="Consolas"/>
                <a:ea typeface="Consolas"/>
                <a:cs typeface="Consolas"/>
                <a:sym typeface="Consolas"/>
              </a:endParaRPr>
            </a:p>
            <a:p>
              <a:r>
                <a:rPr sz="1600">
                  <a:latin typeface="Consolas"/>
                  <a:ea typeface="Consolas"/>
                  <a:cs typeface="Consolas"/>
                  <a:sym typeface="Consolas"/>
                </a:rPr>
                <a:t>            y += x;            </a:t>
              </a:r>
              <a:r>
                <a:rPr sz="1600">
                  <a:solidFill>
                    <a:srgbClr val="008000"/>
                  </a:solidFill>
                  <a:latin typeface="Consolas"/>
                  <a:ea typeface="Consolas"/>
                  <a:cs typeface="Consolas"/>
                  <a:sym typeface="Consolas"/>
                </a:rPr>
                <a:t>// Не атомарная (операции чтения и записи)</a:t>
              </a:r>
              <a:endParaRPr sz="1600">
                <a:latin typeface="Consolas"/>
                <a:ea typeface="Consolas"/>
                <a:cs typeface="Consolas"/>
                <a:sym typeface="Consolas"/>
              </a:endParaRPr>
            </a:p>
            <a:p>
              <a:r>
                <a:rPr sz="1600">
                  <a:latin typeface="Consolas"/>
                  <a:ea typeface="Consolas"/>
                  <a:cs typeface="Consolas"/>
                  <a:sym typeface="Consolas"/>
                </a:rPr>
                <a:t>            x++;               </a:t>
              </a:r>
              <a:r>
                <a:rPr sz="1600">
                  <a:solidFill>
                    <a:srgbClr val="008000"/>
                  </a:solidFill>
                  <a:latin typeface="Consolas"/>
                  <a:ea typeface="Consolas"/>
                  <a:cs typeface="Consolas"/>
                  <a:sym typeface="Consolas"/>
                </a:rPr>
                <a:t>// Не атомарная (операции чтения и записи)</a:t>
              </a:r>
              <a:endParaRPr sz="1600">
                <a:latin typeface="Consolas"/>
                <a:ea typeface="Consolas"/>
                <a:cs typeface="Consolas"/>
                <a:sym typeface="Consolas"/>
              </a:endParaRPr>
            </a:p>
            <a:p>
              <a:r>
                <a:rPr sz="1600">
                  <a:latin typeface="Consolas"/>
                  <a:ea typeface="Consolas"/>
                  <a:cs typeface="Consolas"/>
                  <a:sym typeface="Consolas"/>
                </a:rPr>
                <a:t>        }</a:t>
              </a:r>
            </a:p>
            <a:p>
              <a:r>
                <a:rPr sz="1600">
                  <a:latin typeface="Consolas"/>
                  <a:ea typeface="Consolas"/>
                  <a:cs typeface="Consolas"/>
                  <a:sym typeface="Consolas"/>
                </a:rPr>
                <a:t>    }</a:t>
              </a:r>
            </a:p>
          </p:txBody>
        </p:sp>
      </p:grpSp>
    </p:spTree>
  </p:cSld>
  <p:clrMapOvr>
    <a:masterClrMapping/>
  </p:clrMapOvr>
  <p:transition spd="slow"/>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 name="Shape 759"/>
          <p:cNvSpPr>
            <a:spLocks noGrp="1"/>
          </p:cNvSpPr>
          <p:nvPr>
            <p:ph type="title"/>
          </p:nvPr>
        </p:nvSpPr>
        <p:spPr>
          <a:xfrm>
            <a:off x="249647" y="179342"/>
            <a:ext cx="9599270" cy="365132"/>
          </a:xfrm>
          <a:prstGeom prst="rect">
            <a:avLst/>
          </a:prstGeom>
        </p:spPr>
        <p:txBody>
          <a:bodyPr>
            <a:normAutofit fontScale="90000"/>
          </a:bodyPr>
          <a:lstStyle/>
          <a:p>
            <a:pPr>
              <a:tabLst>
                <a:tab pos="8229600" algn="r"/>
              </a:tabLst>
            </a:pPr>
            <a:r>
              <a:t>Неблокирующая синхронизация. Атомарность и Interlocked</a:t>
            </a:r>
          </a:p>
        </p:txBody>
      </p:sp>
      <p:graphicFrame>
        <p:nvGraphicFramePr>
          <p:cNvPr id="760" name="Table 760"/>
          <p:cNvGraphicFramePr/>
          <p:nvPr/>
        </p:nvGraphicFramePr>
        <p:xfrm>
          <a:off x="544830" y="1242060"/>
          <a:ext cx="9052560" cy="4184761"/>
        </p:xfrm>
        <a:graphic>
          <a:graphicData uri="http://schemas.openxmlformats.org/drawingml/2006/table">
            <a:tbl>
              <a:tblPr firstRow="1">
                <a:tableStyleId>{4C3C2611-4C71-4FC5-86AE-919BDF0F9419}</a:tableStyleId>
              </a:tblPr>
              <a:tblGrid>
                <a:gridCol w="2640330"/>
                <a:gridCol w="6412230"/>
              </a:tblGrid>
              <a:tr h="711200">
                <a:tc>
                  <a:txBody>
                    <a:bodyPr/>
                    <a:lstStyle/>
                    <a:p>
                      <a:pPr algn="ctr">
                        <a:defRPr sz="1800" i="0"/>
                      </a:pPr>
                      <a:r>
                        <a:rPr sz="2000"/>
                        <a:t>Метод</a:t>
                      </a:r>
                    </a:p>
                  </a:txBody>
                  <a:tcPr marL="190500" marR="190500" marT="190500" marB="190500" anchor="ctr" horzOverflow="overflow">
                    <a:lnL w="12700">
                      <a:solidFill>
                        <a:srgbClr val="FFFFFF"/>
                      </a:solidFill>
                      <a:bevel/>
                    </a:lnL>
                    <a:lnR w="12700">
                      <a:solidFill>
                        <a:srgbClr val="FFFFFF"/>
                      </a:solidFill>
                      <a:bevel/>
                    </a:lnR>
                    <a:lnT w="12700">
                      <a:solidFill>
                        <a:srgbClr val="FFFFFF"/>
                      </a:solidFill>
                      <a:bevel/>
                    </a:lnT>
                    <a:lnB w="38100">
                      <a:solidFill>
                        <a:srgbClr val="FFFFFF"/>
                      </a:solidFill>
                      <a:bevel/>
                    </a:lnB>
                  </a:tcPr>
                </a:tc>
                <a:tc>
                  <a:txBody>
                    <a:bodyPr/>
                    <a:lstStyle/>
                    <a:p>
                      <a:pPr algn="ctr">
                        <a:defRPr sz="1800" i="0"/>
                      </a:pPr>
                      <a:r>
                        <a:rPr sz="2000"/>
                        <a:t>Назначение</a:t>
                      </a:r>
                    </a:p>
                  </a:txBody>
                  <a:tcPr marL="190500" marR="190500" marT="190500" marB="190500" anchor="ctr" horzOverflow="overflow">
                    <a:lnL w="12700">
                      <a:solidFill>
                        <a:srgbClr val="FFFFFF"/>
                      </a:solidFill>
                      <a:bevel/>
                    </a:lnL>
                    <a:lnR w="12700">
                      <a:solidFill>
                        <a:srgbClr val="FFFFFF"/>
                      </a:solidFill>
                      <a:bevel/>
                    </a:lnR>
                    <a:lnT w="12700">
                      <a:solidFill>
                        <a:srgbClr val="FFFFFF"/>
                      </a:solidFill>
                      <a:bevel/>
                    </a:lnT>
                    <a:lnB w="38100">
                      <a:solidFill>
                        <a:srgbClr val="FFFFFF"/>
                      </a:solidFill>
                      <a:bevel/>
                    </a:lnB>
                  </a:tcPr>
                </a:tc>
              </a:tr>
              <a:tr h="1219140">
                <a:tc>
                  <a:txBody>
                    <a:bodyPr/>
                    <a:lstStyle/>
                    <a:p>
                      <a:pPr algn="l">
                        <a:defRPr sz="1800" b="0" i="0"/>
                      </a:pPr>
                      <a:r>
                        <a:rPr sz="2000"/>
                        <a:t>CompareExchange</a:t>
                      </a:r>
                    </a:p>
                  </a:txBody>
                  <a:tcPr marL="190500" marR="190500" marT="190500" marB="190500" anchor="ctr" horzOverflow="overflow">
                    <a:lnL w="12700">
                      <a:solidFill>
                        <a:srgbClr val="FFFFFF"/>
                      </a:solidFill>
                      <a:bevel/>
                    </a:lnL>
                    <a:lnR w="12700">
                      <a:solidFill>
                        <a:srgbClr val="FFFFFF"/>
                      </a:solidFill>
                      <a:bevel/>
                    </a:lnR>
                    <a:lnT w="38100">
                      <a:solidFill>
                        <a:srgbClr val="FFFFFF"/>
                      </a:solidFill>
                      <a:bevel/>
                    </a:lnT>
                    <a:lnB w="12700">
                      <a:solidFill>
                        <a:srgbClr val="FFFFFF"/>
                      </a:solidFill>
                      <a:bevel/>
                    </a:lnB>
                    <a:solidFill>
                      <a:srgbClr val="E8ECF4"/>
                    </a:solidFill>
                  </a:tcPr>
                </a:tc>
                <a:tc>
                  <a:txBody>
                    <a:bodyPr/>
                    <a:lstStyle/>
                    <a:p>
                      <a:pPr algn="just">
                        <a:defRPr sz="1800" b="0" i="0"/>
                      </a:pPr>
                      <a:r>
                        <a:rPr sz="2000"/>
                        <a:t>Безопасно проверяет два значения на эквивалентность. Если они эквивалентны, изменяет одно из значений на третье</a:t>
                      </a:r>
                    </a:p>
                  </a:txBody>
                  <a:tcPr marL="190500" marR="190500" marT="190500" marB="190500" anchor="ctr" horzOverflow="overflow">
                    <a:lnL w="12700">
                      <a:solidFill>
                        <a:srgbClr val="FFFFFF"/>
                      </a:solidFill>
                      <a:bevel/>
                    </a:lnL>
                    <a:lnR w="12700">
                      <a:solidFill>
                        <a:srgbClr val="FFFFFF"/>
                      </a:solidFill>
                      <a:bevel/>
                    </a:lnR>
                    <a:lnT w="38100">
                      <a:solidFill>
                        <a:srgbClr val="FFFFFF"/>
                      </a:solidFill>
                      <a:bevel/>
                    </a:lnT>
                    <a:lnB w="12700">
                      <a:solidFill>
                        <a:srgbClr val="FFFFFF"/>
                      </a:solidFill>
                      <a:bevel/>
                    </a:lnB>
                    <a:solidFill>
                      <a:srgbClr val="E8ECF4"/>
                    </a:solidFill>
                  </a:tcPr>
                </a:tc>
              </a:tr>
              <a:tr h="698500">
                <a:tc>
                  <a:txBody>
                    <a:bodyPr/>
                    <a:lstStyle/>
                    <a:p>
                      <a:pPr algn="l">
                        <a:defRPr sz="1800" b="0" i="0"/>
                      </a:pPr>
                      <a:r>
                        <a:rPr sz="2000"/>
                        <a:t>Decrement</a:t>
                      </a:r>
                    </a:p>
                  </a:txBody>
                  <a:tcPr marL="190500" marR="190500" marT="190500" marB="190500" anchor="ctr" horzOverflow="overflow">
                    <a:lnL w="12700">
                      <a:solidFill>
                        <a:srgbClr val="FFFFFF"/>
                      </a:solidFill>
                      <a:bevel/>
                    </a:lnL>
                    <a:lnR w="12700">
                      <a:solidFill>
                        <a:srgbClr val="FFFFFF"/>
                      </a:solidFill>
                      <a:bevel/>
                    </a:lnR>
                    <a:lnT w="12700">
                      <a:solidFill>
                        <a:srgbClr val="FFFFFF"/>
                      </a:solidFill>
                      <a:bevel/>
                    </a:lnT>
                    <a:lnB w="12700">
                      <a:solidFill>
                        <a:srgbClr val="FFFFFF"/>
                      </a:solidFill>
                      <a:bevel/>
                    </a:lnB>
                    <a:solidFill>
                      <a:srgbClr val="E8ECF4"/>
                    </a:solidFill>
                  </a:tcPr>
                </a:tc>
                <a:tc>
                  <a:txBody>
                    <a:bodyPr/>
                    <a:lstStyle/>
                    <a:p>
                      <a:pPr algn="just">
                        <a:defRPr sz="1800" b="0" i="0"/>
                      </a:pPr>
                      <a:r>
                        <a:rPr sz="2000"/>
                        <a:t>Безопасно уменьшает значение на 1</a:t>
                      </a:r>
                    </a:p>
                  </a:txBody>
                  <a:tcPr marL="190500" marR="190500" marT="190500" marB="190500" anchor="ctr" horzOverflow="overflow">
                    <a:lnL w="12700">
                      <a:solidFill>
                        <a:srgbClr val="FFFFFF"/>
                      </a:solidFill>
                      <a:bevel/>
                    </a:lnL>
                    <a:lnR w="12700">
                      <a:solidFill>
                        <a:srgbClr val="FFFFFF"/>
                      </a:solidFill>
                      <a:bevel/>
                    </a:lnR>
                    <a:lnT w="12700">
                      <a:solidFill>
                        <a:srgbClr val="FFFFFF"/>
                      </a:solidFill>
                      <a:bevel/>
                    </a:lnT>
                    <a:lnB w="12700">
                      <a:solidFill>
                        <a:srgbClr val="FFFFFF"/>
                      </a:solidFill>
                      <a:bevel/>
                    </a:lnB>
                    <a:solidFill>
                      <a:srgbClr val="E8ECF4"/>
                    </a:solidFill>
                  </a:tcPr>
                </a:tc>
              </a:tr>
              <a:tr h="698500">
                <a:tc>
                  <a:txBody>
                    <a:bodyPr/>
                    <a:lstStyle/>
                    <a:p>
                      <a:pPr algn="l">
                        <a:defRPr sz="1800" b="0" i="0"/>
                      </a:pPr>
                      <a:r>
                        <a:rPr sz="2000"/>
                        <a:t>Exchange</a:t>
                      </a:r>
                    </a:p>
                  </a:txBody>
                  <a:tcPr marL="190500" marR="190500" marT="190500" marB="190500" anchor="ctr" horzOverflow="overflow">
                    <a:lnL w="12700">
                      <a:solidFill>
                        <a:srgbClr val="FFFFFF"/>
                      </a:solidFill>
                      <a:bevel/>
                    </a:lnL>
                    <a:lnR w="12700">
                      <a:solidFill>
                        <a:srgbClr val="FFFFFF"/>
                      </a:solidFill>
                      <a:bevel/>
                    </a:lnR>
                    <a:lnT w="12700">
                      <a:solidFill>
                        <a:srgbClr val="FFFFFF"/>
                      </a:solidFill>
                      <a:bevel/>
                    </a:lnT>
                    <a:lnB w="12700">
                      <a:solidFill>
                        <a:srgbClr val="FFFFFF"/>
                      </a:solidFill>
                      <a:bevel/>
                    </a:lnB>
                    <a:solidFill>
                      <a:srgbClr val="E8ECF4"/>
                    </a:solidFill>
                  </a:tcPr>
                </a:tc>
                <a:tc>
                  <a:txBody>
                    <a:bodyPr/>
                    <a:lstStyle/>
                    <a:p>
                      <a:pPr algn="just">
                        <a:defRPr sz="1800" b="0" i="0"/>
                      </a:pPr>
                      <a:r>
                        <a:rPr sz="2000"/>
                        <a:t>Безопасно меняет два значения местами</a:t>
                      </a:r>
                    </a:p>
                  </a:txBody>
                  <a:tcPr marL="190500" marR="190500" marT="190500" marB="190500" anchor="ctr" horzOverflow="overflow">
                    <a:lnL w="12700">
                      <a:solidFill>
                        <a:srgbClr val="FFFFFF"/>
                      </a:solidFill>
                      <a:bevel/>
                    </a:lnL>
                    <a:lnR w="12700">
                      <a:solidFill>
                        <a:srgbClr val="FFFFFF"/>
                      </a:solidFill>
                      <a:bevel/>
                    </a:lnR>
                    <a:lnT w="12700">
                      <a:solidFill>
                        <a:srgbClr val="FFFFFF"/>
                      </a:solidFill>
                      <a:bevel/>
                    </a:lnT>
                    <a:lnB w="12700">
                      <a:solidFill>
                        <a:srgbClr val="FFFFFF"/>
                      </a:solidFill>
                      <a:bevel/>
                    </a:lnB>
                    <a:solidFill>
                      <a:srgbClr val="E8ECF4"/>
                    </a:solidFill>
                  </a:tcPr>
                </a:tc>
              </a:tr>
              <a:tr h="781161">
                <a:tc>
                  <a:txBody>
                    <a:bodyPr/>
                    <a:lstStyle/>
                    <a:p>
                      <a:pPr algn="l">
                        <a:defRPr sz="1800" b="0" i="0"/>
                      </a:pPr>
                      <a:r>
                        <a:rPr sz="2000"/>
                        <a:t>Increment</a:t>
                      </a:r>
                    </a:p>
                  </a:txBody>
                  <a:tcPr marL="190500" marR="190500" marT="190500" marB="190500" anchor="ctr" horzOverflow="overflow">
                    <a:lnL w="12700">
                      <a:solidFill>
                        <a:srgbClr val="FFFFFF"/>
                      </a:solidFill>
                      <a:bevel/>
                    </a:lnL>
                    <a:lnR w="12700">
                      <a:solidFill>
                        <a:srgbClr val="FFFFFF"/>
                      </a:solidFill>
                      <a:bevel/>
                    </a:lnR>
                    <a:lnT w="12700">
                      <a:solidFill>
                        <a:srgbClr val="FFFFFF"/>
                      </a:solidFill>
                      <a:bevel/>
                    </a:lnT>
                    <a:lnB w="12700">
                      <a:solidFill>
                        <a:srgbClr val="FFFFFF"/>
                      </a:solidFill>
                      <a:bevel/>
                    </a:lnB>
                    <a:solidFill>
                      <a:srgbClr val="E8ECF4"/>
                    </a:solidFill>
                  </a:tcPr>
                </a:tc>
                <a:tc>
                  <a:txBody>
                    <a:bodyPr/>
                    <a:lstStyle/>
                    <a:p>
                      <a:pPr algn="just">
                        <a:defRPr sz="1800" b="0" i="0"/>
                      </a:pPr>
                      <a:r>
                        <a:rPr sz="2000"/>
                        <a:t>Безопасно увеличивает значение на 1</a:t>
                      </a:r>
                    </a:p>
                  </a:txBody>
                  <a:tcPr marL="190500" marR="190500" marT="190500" marB="190500" anchor="ctr" horzOverflow="overflow">
                    <a:lnL w="12700">
                      <a:solidFill>
                        <a:srgbClr val="FFFFFF"/>
                      </a:solidFill>
                      <a:bevel/>
                    </a:lnL>
                    <a:lnR w="12700">
                      <a:solidFill>
                        <a:srgbClr val="FFFFFF"/>
                      </a:solidFill>
                      <a:bevel/>
                    </a:lnR>
                    <a:lnT w="12700">
                      <a:solidFill>
                        <a:srgbClr val="FFFFFF"/>
                      </a:solidFill>
                      <a:bevel/>
                    </a:lnT>
                    <a:lnB w="12700">
                      <a:solidFill>
                        <a:srgbClr val="FFFFFF"/>
                      </a:solidFill>
                      <a:bevel/>
                    </a:lnB>
                    <a:solidFill>
                      <a:srgbClr val="E8ECF4"/>
                    </a:solidFill>
                  </a:tcPr>
                </a:tc>
              </a:tr>
            </a:tbl>
          </a:graphicData>
        </a:graphic>
      </p:graphicFrame>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Shape 762"/>
          <p:cNvSpPr>
            <a:spLocks noGrp="1"/>
          </p:cNvSpPr>
          <p:nvPr>
            <p:ph type="title"/>
          </p:nvPr>
        </p:nvSpPr>
        <p:spPr>
          <a:xfrm>
            <a:off x="249647" y="179342"/>
            <a:ext cx="9599270" cy="365132"/>
          </a:xfrm>
          <a:prstGeom prst="rect">
            <a:avLst/>
          </a:prstGeom>
        </p:spPr>
        <p:txBody>
          <a:bodyPr>
            <a:normAutofit fontScale="90000"/>
          </a:bodyPr>
          <a:lstStyle/>
          <a:p>
            <a:pPr>
              <a:tabLst>
                <a:tab pos="8229600" algn="r"/>
              </a:tabLst>
            </a:pPr>
            <a:r>
              <a:t>Неблокирующая синхронизация. Атомарность и Interlocked</a:t>
            </a:r>
          </a:p>
        </p:txBody>
      </p:sp>
      <p:grpSp>
        <p:nvGrpSpPr>
          <p:cNvPr id="765" name="Group 765"/>
          <p:cNvGrpSpPr/>
          <p:nvPr/>
        </p:nvGrpSpPr>
        <p:grpSpPr>
          <a:xfrm>
            <a:off x="335280" y="990599"/>
            <a:ext cx="9471660" cy="3084382"/>
            <a:chOff x="0" y="0"/>
            <a:chExt cx="9471659" cy="3084380"/>
          </a:xfrm>
        </p:grpSpPr>
        <p:sp>
          <p:nvSpPr>
            <p:cNvPr id="763" name="Shape 763"/>
            <p:cNvSpPr/>
            <p:nvPr/>
          </p:nvSpPr>
          <p:spPr>
            <a:xfrm>
              <a:off x="0" y="0"/>
              <a:ext cx="9471660" cy="3084381"/>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pPr>
                <a:defRPr sz="1600">
                  <a:latin typeface="Consolas"/>
                  <a:ea typeface="Consolas"/>
                  <a:cs typeface="Consolas"/>
                  <a:sym typeface="Consolas"/>
                </a:defRPr>
              </a:pPr>
              <a:endParaRPr/>
            </a:p>
          </p:txBody>
        </p:sp>
        <p:sp>
          <p:nvSpPr>
            <p:cNvPr id="764" name="Shape 764"/>
            <p:cNvSpPr/>
            <p:nvPr/>
          </p:nvSpPr>
          <p:spPr>
            <a:xfrm>
              <a:off x="0" y="17860"/>
              <a:ext cx="9471660" cy="24697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r>
                <a:rPr sz="1600">
                  <a:solidFill>
                    <a:srgbClr val="0000FF"/>
                  </a:solidFill>
                  <a:latin typeface="Consolas"/>
                  <a:ea typeface="Consolas"/>
                  <a:cs typeface="Consolas"/>
                  <a:sym typeface="Consolas"/>
                </a:rPr>
                <a:t>class</a:t>
              </a:r>
              <a:r>
                <a:rPr sz="1600">
                  <a:latin typeface="Consolas"/>
                  <a:ea typeface="Consolas"/>
                  <a:cs typeface="Consolas"/>
                  <a:sym typeface="Consolas"/>
                </a:rPr>
                <a:t> </a:t>
              </a:r>
              <a:r>
                <a:rPr sz="1600">
                  <a:solidFill>
                    <a:srgbClr val="2B91AF"/>
                  </a:solidFill>
                  <a:latin typeface="Consolas"/>
                  <a:ea typeface="Consolas"/>
                  <a:cs typeface="Consolas"/>
                  <a:sym typeface="Consolas"/>
                </a:rPr>
                <a:t>ThreadUnsafe</a:t>
              </a:r>
              <a:endParaRPr sz="1600">
                <a:latin typeface="Consolas"/>
                <a:ea typeface="Consolas"/>
                <a:cs typeface="Consolas"/>
                <a:sym typeface="Consolas"/>
              </a:endParaRPr>
            </a:p>
            <a:p>
              <a:r>
                <a:rPr sz="1600">
                  <a:latin typeface="Consolas"/>
                  <a:ea typeface="Consolas"/>
                  <a:cs typeface="Consolas"/>
                  <a:sym typeface="Consolas"/>
                </a:rPr>
                <a:t>{</a:t>
              </a:r>
            </a:p>
            <a:p>
              <a:r>
                <a:rPr sz="1600">
                  <a:latin typeface="Consolas"/>
                  <a:ea typeface="Consolas"/>
                  <a:cs typeface="Consolas"/>
                  <a:sym typeface="Consolas"/>
                </a:rPr>
                <a:t>   </a:t>
              </a:r>
              <a:r>
                <a:rPr sz="1600">
                  <a:solidFill>
                    <a:srgbClr val="0000FF"/>
                  </a:solidFill>
                  <a:latin typeface="Consolas"/>
                  <a:ea typeface="Consolas"/>
                  <a:cs typeface="Consolas"/>
                  <a:sym typeface="Consolas"/>
                </a:rPr>
                <a:t>public</a:t>
              </a:r>
              <a:r>
                <a:rPr sz="1600">
                  <a:latin typeface="Consolas"/>
                  <a:ea typeface="Consolas"/>
                  <a:cs typeface="Consolas"/>
                  <a:sym typeface="Consolas"/>
                </a:rPr>
                <a:t> </a:t>
              </a:r>
              <a:r>
                <a:rPr sz="1600">
                  <a:solidFill>
                    <a:srgbClr val="0000FF"/>
                  </a:solidFill>
                  <a:latin typeface="Consolas"/>
                  <a:ea typeface="Consolas"/>
                  <a:cs typeface="Consolas"/>
                  <a:sym typeface="Consolas"/>
                </a:rPr>
                <a:t>static</a:t>
              </a:r>
              <a:r>
                <a:rPr sz="1600">
                  <a:latin typeface="Consolas"/>
                  <a:ea typeface="Consolas"/>
                  <a:cs typeface="Consolas"/>
                  <a:sym typeface="Consolas"/>
                </a:rPr>
                <a:t> </a:t>
              </a:r>
              <a:r>
                <a:rPr sz="1600">
                  <a:solidFill>
                    <a:srgbClr val="0000FF"/>
                  </a:solidFill>
                  <a:latin typeface="Consolas"/>
                  <a:ea typeface="Consolas"/>
                  <a:cs typeface="Consolas"/>
                  <a:sym typeface="Consolas"/>
                </a:rPr>
                <a:t>int</a:t>
              </a:r>
              <a:r>
                <a:rPr sz="1600">
                  <a:latin typeface="Consolas"/>
                  <a:ea typeface="Consolas"/>
                  <a:cs typeface="Consolas"/>
                  <a:sym typeface="Consolas"/>
                </a:rPr>
                <a:t> x = 100;</a:t>
              </a:r>
            </a:p>
            <a:p>
              <a:endParaRPr sz="1600">
                <a:latin typeface="Consolas"/>
                <a:ea typeface="Consolas"/>
                <a:cs typeface="Consolas"/>
                <a:sym typeface="Consolas"/>
              </a:endParaRPr>
            </a:p>
            <a:p>
              <a:r>
                <a:rPr sz="1600">
                  <a:latin typeface="Consolas"/>
                  <a:ea typeface="Consolas"/>
                  <a:cs typeface="Consolas"/>
                  <a:sym typeface="Consolas"/>
                </a:rPr>
                <a:t>   </a:t>
              </a:r>
              <a:r>
                <a:rPr sz="1600">
                  <a:solidFill>
                    <a:srgbClr val="0000FF"/>
                  </a:solidFill>
                  <a:latin typeface="Consolas"/>
                  <a:ea typeface="Consolas"/>
                  <a:cs typeface="Consolas"/>
                  <a:sym typeface="Consolas"/>
                </a:rPr>
                <a:t>public</a:t>
              </a:r>
              <a:r>
                <a:rPr sz="1600">
                  <a:latin typeface="Consolas"/>
                  <a:ea typeface="Consolas"/>
                  <a:cs typeface="Consolas"/>
                  <a:sym typeface="Consolas"/>
                </a:rPr>
                <a:t> </a:t>
              </a:r>
              <a:r>
                <a:rPr sz="1600">
                  <a:solidFill>
                    <a:srgbClr val="0000FF"/>
                  </a:solidFill>
                  <a:latin typeface="Consolas"/>
                  <a:ea typeface="Consolas"/>
                  <a:cs typeface="Consolas"/>
                  <a:sym typeface="Consolas"/>
                </a:rPr>
                <a:t>static</a:t>
              </a:r>
              <a:r>
                <a:rPr sz="1600">
                  <a:latin typeface="Consolas"/>
                  <a:ea typeface="Consolas"/>
                  <a:cs typeface="Consolas"/>
                  <a:sym typeface="Consolas"/>
                </a:rPr>
                <a:t> </a:t>
              </a:r>
              <a:r>
                <a:rPr sz="1600">
                  <a:solidFill>
                    <a:srgbClr val="0000FF"/>
                  </a:solidFill>
                  <a:latin typeface="Consolas"/>
                  <a:ea typeface="Consolas"/>
                  <a:cs typeface="Consolas"/>
                  <a:sym typeface="Consolas"/>
                </a:rPr>
                <a:t>void</a:t>
              </a:r>
              <a:r>
                <a:rPr sz="1600">
                  <a:latin typeface="Consolas"/>
                  <a:ea typeface="Consolas"/>
                  <a:cs typeface="Consolas"/>
                  <a:sym typeface="Consolas"/>
                </a:rPr>
                <a:t> Go()</a:t>
              </a:r>
            </a:p>
            <a:p>
              <a:r>
                <a:rPr sz="1600">
                  <a:latin typeface="Consolas"/>
                  <a:ea typeface="Consolas"/>
                  <a:cs typeface="Consolas"/>
                  <a:sym typeface="Consolas"/>
                </a:rPr>
                <a:t>   {</a:t>
              </a:r>
            </a:p>
            <a:p>
              <a:r>
                <a:rPr sz="1600">
                  <a:latin typeface="Consolas"/>
                  <a:ea typeface="Consolas"/>
                  <a:cs typeface="Consolas"/>
                  <a:sym typeface="Consolas"/>
                </a:rPr>
                <a:t>      </a:t>
              </a:r>
              <a:r>
                <a:rPr sz="1600">
                  <a:solidFill>
                    <a:srgbClr val="0000FF"/>
                  </a:solidFill>
                  <a:latin typeface="Consolas"/>
                  <a:ea typeface="Consolas"/>
                  <a:cs typeface="Consolas"/>
                  <a:sym typeface="Consolas"/>
                </a:rPr>
                <a:t>for</a:t>
              </a:r>
              <a:r>
                <a:rPr sz="1600">
                  <a:latin typeface="Consolas"/>
                  <a:ea typeface="Consolas"/>
                  <a:cs typeface="Consolas"/>
                  <a:sym typeface="Consolas"/>
                </a:rPr>
                <a:t> (</a:t>
              </a:r>
              <a:r>
                <a:rPr sz="1600">
                  <a:solidFill>
                    <a:srgbClr val="0000FF"/>
                  </a:solidFill>
                  <a:latin typeface="Consolas"/>
                  <a:ea typeface="Consolas"/>
                  <a:cs typeface="Consolas"/>
                  <a:sym typeface="Consolas"/>
                </a:rPr>
                <a:t>int</a:t>
              </a:r>
              <a:r>
                <a:rPr sz="1600">
                  <a:latin typeface="Consolas"/>
                  <a:ea typeface="Consolas"/>
                  <a:cs typeface="Consolas"/>
                  <a:sym typeface="Consolas"/>
                </a:rPr>
                <a:t> i = 0; i &lt; 100; i++)</a:t>
              </a:r>
            </a:p>
            <a:p>
              <a:r>
                <a:rPr sz="1600">
                  <a:latin typeface="Consolas"/>
                  <a:ea typeface="Consolas"/>
                  <a:cs typeface="Consolas"/>
                  <a:sym typeface="Consolas"/>
                </a:rPr>
                <a:t>        x--;</a:t>
              </a:r>
            </a:p>
            <a:p>
              <a:r>
                <a:rPr sz="1600">
                  <a:latin typeface="Consolas"/>
                  <a:ea typeface="Consolas"/>
                  <a:cs typeface="Consolas"/>
                  <a:sym typeface="Consolas"/>
                </a:rPr>
                <a:t>   }</a:t>
              </a:r>
            </a:p>
            <a:p>
              <a:r>
                <a:rPr sz="1600">
                  <a:latin typeface="Consolas"/>
                  <a:ea typeface="Consolas"/>
                  <a:cs typeface="Consolas"/>
                  <a:sym typeface="Consolas"/>
                </a:rPr>
                <a:t>}</a:t>
              </a:r>
            </a:p>
          </p:txBody>
        </p:sp>
      </p:grpSp>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7" name="Shape 767"/>
          <p:cNvSpPr>
            <a:spLocks noGrp="1"/>
          </p:cNvSpPr>
          <p:nvPr>
            <p:ph type="title"/>
          </p:nvPr>
        </p:nvSpPr>
        <p:spPr>
          <a:xfrm>
            <a:off x="249647" y="179342"/>
            <a:ext cx="9599270" cy="365132"/>
          </a:xfrm>
          <a:prstGeom prst="rect">
            <a:avLst/>
          </a:prstGeom>
        </p:spPr>
        <p:txBody>
          <a:bodyPr>
            <a:normAutofit fontScale="90000"/>
          </a:bodyPr>
          <a:lstStyle/>
          <a:p>
            <a:pPr>
              <a:tabLst>
                <a:tab pos="8229600" algn="r"/>
              </a:tabLst>
            </a:pPr>
            <a:r>
              <a:t>Неблокирующая синхронизация. Атомарность и Interlocked</a:t>
            </a:r>
          </a:p>
        </p:txBody>
      </p:sp>
      <p:grpSp>
        <p:nvGrpSpPr>
          <p:cNvPr id="770" name="Group 770"/>
          <p:cNvGrpSpPr/>
          <p:nvPr/>
        </p:nvGrpSpPr>
        <p:grpSpPr>
          <a:xfrm>
            <a:off x="335280" y="503879"/>
            <a:ext cx="9471660" cy="5447936"/>
            <a:chOff x="0" y="0"/>
            <a:chExt cx="9471659" cy="5447935"/>
          </a:xfrm>
        </p:grpSpPr>
        <p:sp>
          <p:nvSpPr>
            <p:cNvPr id="768" name="Shape 768"/>
            <p:cNvSpPr/>
            <p:nvPr/>
          </p:nvSpPr>
          <p:spPr>
            <a:xfrm>
              <a:off x="0" y="181920"/>
              <a:ext cx="9471660" cy="5266016"/>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pPr>
                <a:defRPr sz="1600">
                  <a:latin typeface="Consolas"/>
                  <a:ea typeface="Consolas"/>
                  <a:cs typeface="Consolas"/>
                  <a:sym typeface="Consolas"/>
                </a:defRPr>
              </a:pPr>
              <a:endParaRPr/>
            </a:p>
          </p:txBody>
        </p:sp>
        <p:sp>
          <p:nvSpPr>
            <p:cNvPr id="769" name="Shape 769"/>
            <p:cNvSpPr/>
            <p:nvPr/>
          </p:nvSpPr>
          <p:spPr>
            <a:xfrm>
              <a:off x="0" y="-1"/>
              <a:ext cx="9471660" cy="46414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endParaRPr sz="1600">
                <a:solidFill>
                  <a:srgbClr val="0000FF"/>
                </a:solidFill>
                <a:latin typeface="Consolas"/>
                <a:ea typeface="Consolas"/>
                <a:cs typeface="Consolas"/>
                <a:sym typeface="Consolas"/>
              </a:endParaRPr>
            </a:p>
            <a:p>
              <a:r>
                <a:rPr sz="1600">
                  <a:solidFill>
                    <a:srgbClr val="0000FF"/>
                  </a:solidFill>
                  <a:latin typeface="Consolas"/>
                  <a:ea typeface="Consolas"/>
                  <a:cs typeface="Consolas"/>
                  <a:sym typeface="Consolas"/>
                </a:rPr>
                <a:t>static</a:t>
              </a:r>
              <a:r>
                <a:rPr sz="1600">
                  <a:latin typeface="Consolas"/>
                  <a:ea typeface="Consolas"/>
                  <a:cs typeface="Consolas"/>
                  <a:sym typeface="Consolas"/>
                </a:rPr>
                <a:t> </a:t>
              </a:r>
              <a:r>
                <a:rPr sz="1600">
                  <a:solidFill>
                    <a:srgbClr val="0000FF"/>
                  </a:solidFill>
                  <a:latin typeface="Consolas"/>
                  <a:ea typeface="Consolas"/>
                  <a:cs typeface="Consolas"/>
                  <a:sym typeface="Consolas"/>
                </a:rPr>
                <a:t>long</a:t>
              </a:r>
              <a:r>
                <a:rPr sz="1600">
                  <a:latin typeface="Consolas"/>
                  <a:ea typeface="Consolas"/>
                  <a:cs typeface="Consolas"/>
                  <a:sym typeface="Consolas"/>
                </a:rPr>
                <a:t> sum;</a:t>
              </a:r>
            </a:p>
            <a:p>
              <a:endParaRPr sz="1600">
                <a:latin typeface="Consolas"/>
                <a:ea typeface="Consolas"/>
                <a:cs typeface="Consolas"/>
                <a:sym typeface="Consolas"/>
              </a:endParaRPr>
            </a:p>
            <a:p>
              <a:r>
                <a:rPr sz="1600">
                  <a:solidFill>
                    <a:srgbClr val="0000FF"/>
                  </a:solidFill>
                  <a:latin typeface="Consolas"/>
                  <a:ea typeface="Consolas"/>
                  <a:cs typeface="Consolas"/>
                  <a:sym typeface="Consolas"/>
                </a:rPr>
                <a:t>static</a:t>
              </a:r>
              <a:r>
                <a:rPr sz="1600">
                  <a:latin typeface="Consolas"/>
                  <a:ea typeface="Consolas"/>
                  <a:cs typeface="Consolas"/>
                  <a:sym typeface="Consolas"/>
                </a:rPr>
                <a:t> </a:t>
              </a:r>
              <a:r>
                <a:rPr sz="1600">
                  <a:solidFill>
                    <a:srgbClr val="0000FF"/>
                  </a:solidFill>
                  <a:latin typeface="Consolas"/>
                  <a:ea typeface="Consolas"/>
                  <a:cs typeface="Consolas"/>
                  <a:sym typeface="Consolas"/>
                </a:rPr>
                <a:t>void</a:t>
              </a:r>
              <a:r>
                <a:rPr sz="1600">
                  <a:latin typeface="Consolas"/>
                  <a:ea typeface="Consolas"/>
                  <a:cs typeface="Consolas"/>
                  <a:sym typeface="Consolas"/>
                </a:rPr>
                <a:t> Main()                                            </a:t>
              </a:r>
              <a:r>
                <a:rPr sz="1600">
                  <a:solidFill>
                    <a:srgbClr val="008000"/>
                  </a:solidFill>
                  <a:latin typeface="Consolas"/>
                  <a:ea typeface="Consolas"/>
                  <a:cs typeface="Consolas"/>
                  <a:sym typeface="Consolas"/>
                </a:rPr>
                <a:t>// sum</a:t>
              </a:r>
              <a:endParaRPr sz="1600">
                <a:latin typeface="Consolas"/>
                <a:ea typeface="Consolas"/>
                <a:cs typeface="Consolas"/>
                <a:sym typeface="Consolas"/>
              </a:endParaRPr>
            </a:p>
            <a:p>
              <a:r>
                <a:rPr sz="1600">
                  <a:latin typeface="Consolas"/>
                  <a:ea typeface="Consolas"/>
                  <a:cs typeface="Consolas"/>
                  <a:sym typeface="Consolas"/>
                </a:rPr>
                <a:t>{</a:t>
              </a:r>
            </a:p>
            <a:p>
              <a:r>
                <a:rPr sz="1600">
                  <a:solidFill>
                    <a:srgbClr val="008000"/>
                  </a:solidFill>
                  <a:latin typeface="Consolas"/>
                  <a:ea typeface="Consolas"/>
                  <a:cs typeface="Consolas"/>
                  <a:sym typeface="Consolas"/>
                </a:rPr>
                <a:t>    // Простой increment/decrement:</a:t>
              </a:r>
              <a:endParaRPr sz="1600">
                <a:latin typeface="Consolas"/>
                <a:ea typeface="Consolas"/>
                <a:cs typeface="Consolas"/>
                <a:sym typeface="Consolas"/>
              </a:endParaRPr>
            </a:p>
            <a:p>
              <a:r>
                <a:rPr sz="1600">
                  <a:solidFill>
                    <a:srgbClr val="2B91AF"/>
                  </a:solidFill>
                  <a:latin typeface="Consolas"/>
                  <a:ea typeface="Consolas"/>
                  <a:cs typeface="Consolas"/>
                  <a:sym typeface="Consolas"/>
                </a:rPr>
                <a:t>    Interlocked</a:t>
              </a:r>
              <a:r>
                <a:rPr sz="1600">
                  <a:latin typeface="Consolas"/>
                  <a:ea typeface="Consolas"/>
                  <a:cs typeface="Consolas"/>
                  <a:sym typeface="Consolas"/>
                </a:rPr>
                <a:t>.Increment(</a:t>
              </a:r>
              <a:r>
                <a:rPr sz="1600">
                  <a:solidFill>
                    <a:srgbClr val="0000FF"/>
                  </a:solidFill>
                  <a:latin typeface="Consolas"/>
                  <a:ea typeface="Consolas"/>
                  <a:cs typeface="Consolas"/>
                  <a:sym typeface="Consolas"/>
                </a:rPr>
                <a:t>ref</a:t>
              </a:r>
              <a:r>
                <a:rPr sz="1600">
                  <a:latin typeface="Consolas"/>
                  <a:ea typeface="Consolas"/>
                  <a:cs typeface="Consolas"/>
                  <a:sym typeface="Consolas"/>
                </a:rPr>
                <a:t> sum);                             </a:t>
              </a:r>
              <a:r>
                <a:rPr sz="1600">
                  <a:solidFill>
                    <a:srgbClr val="008000"/>
                  </a:solidFill>
                  <a:latin typeface="Consolas"/>
                  <a:ea typeface="Consolas"/>
                  <a:cs typeface="Consolas"/>
                  <a:sym typeface="Consolas"/>
                </a:rPr>
                <a:t>// 1</a:t>
              </a:r>
              <a:endParaRPr sz="1600">
                <a:latin typeface="Consolas"/>
                <a:ea typeface="Consolas"/>
                <a:cs typeface="Consolas"/>
                <a:sym typeface="Consolas"/>
              </a:endParaRPr>
            </a:p>
            <a:p>
              <a:r>
                <a:rPr sz="1600">
                  <a:solidFill>
                    <a:srgbClr val="2B91AF"/>
                  </a:solidFill>
                  <a:latin typeface="Consolas"/>
                  <a:ea typeface="Consolas"/>
                  <a:cs typeface="Consolas"/>
                  <a:sym typeface="Consolas"/>
                </a:rPr>
                <a:t>    Interlocked</a:t>
              </a:r>
              <a:r>
                <a:rPr sz="1600">
                  <a:latin typeface="Consolas"/>
                  <a:ea typeface="Consolas"/>
                  <a:cs typeface="Consolas"/>
                  <a:sym typeface="Consolas"/>
                </a:rPr>
                <a:t>.Decrement(</a:t>
              </a:r>
              <a:r>
                <a:rPr sz="1600">
                  <a:solidFill>
                    <a:srgbClr val="0000FF"/>
                  </a:solidFill>
                  <a:latin typeface="Consolas"/>
                  <a:ea typeface="Consolas"/>
                  <a:cs typeface="Consolas"/>
                  <a:sym typeface="Consolas"/>
                </a:rPr>
                <a:t>ref</a:t>
              </a:r>
              <a:r>
                <a:rPr sz="1600">
                  <a:latin typeface="Consolas"/>
                  <a:ea typeface="Consolas"/>
                  <a:cs typeface="Consolas"/>
                  <a:sym typeface="Consolas"/>
                </a:rPr>
                <a:t> sum);                             </a:t>
              </a:r>
              <a:r>
                <a:rPr sz="1600">
                  <a:solidFill>
                    <a:srgbClr val="008000"/>
                  </a:solidFill>
                  <a:latin typeface="Consolas"/>
                  <a:ea typeface="Consolas"/>
                  <a:cs typeface="Consolas"/>
                  <a:sym typeface="Consolas"/>
                </a:rPr>
                <a:t>// 0</a:t>
              </a:r>
              <a:endParaRPr sz="1600">
                <a:latin typeface="Consolas"/>
                <a:ea typeface="Consolas"/>
                <a:cs typeface="Consolas"/>
                <a:sym typeface="Consolas"/>
              </a:endParaRPr>
            </a:p>
            <a:p>
              <a:r>
                <a:rPr sz="1600">
                  <a:solidFill>
                    <a:srgbClr val="008000"/>
                  </a:solidFill>
                  <a:latin typeface="Consolas"/>
                  <a:ea typeface="Consolas"/>
                  <a:cs typeface="Consolas"/>
                  <a:sym typeface="Consolas"/>
                </a:rPr>
                <a:t>    // Сложение/вычитание:</a:t>
              </a:r>
              <a:endParaRPr sz="1600">
                <a:latin typeface="Consolas"/>
                <a:ea typeface="Consolas"/>
                <a:cs typeface="Consolas"/>
                <a:sym typeface="Consolas"/>
              </a:endParaRPr>
            </a:p>
            <a:p>
              <a:r>
                <a:rPr sz="1600">
                  <a:solidFill>
                    <a:srgbClr val="2B91AF"/>
                  </a:solidFill>
                  <a:latin typeface="Consolas"/>
                  <a:ea typeface="Consolas"/>
                  <a:cs typeface="Consolas"/>
                  <a:sym typeface="Consolas"/>
                </a:rPr>
                <a:t>    Interlocked</a:t>
              </a:r>
              <a:r>
                <a:rPr sz="1600">
                  <a:latin typeface="Consolas"/>
                  <a:ea typeface="Consolas"/>
                  <a:cs typeface="Consolas"/>
                  <a:sym typeface="Consolas"/>
                </a:rPr>
                <a:t>.Add(</a:t>
              </a:r>
              <a:r>
                <a:rPr sz="1600">
                  <a:solidFill>
                    <a:srgbClr val="0000FF"/>
                  </a:solidFill>
                  <a:latin typeface="Consolas"/>
                  <a:ea typeface="Consolas"/>
                  <a:cs typeface="Consolas"/>
                  <a:sym typeface="Consolas"/>
                </a:rPr>
                <a:t>ref</a:t>
              </a:r>
              <a:r>
                <a:rPr sz="1600">
                  <a:latin typeface="Consolas"/>
                  <a:ea typeface="Consolas"/>
                  <a:cs typeface="Consolas"/>
                  <a:sym typeface="Consolas"/>
                </a:rPr>
                <a:t> sum, 3);                                </a:t>
              </a:r>
              <a:r>
                <a:rPr sz="1600">
                  <a:solidFill>
                    <a:srgbClr val="008000"/>
                  </a:solidFill>
                  <a:latin typeface="Consolas"/>
                  <a:ea typeface="Consolas"/>
                  <a:cs typeface="Consolas"/>
                  <a:sym typeface="Consolas"/>
                </a:rPr>
                <a:t>// 3</a:t>
              </a:r>
              <a:endParaRPr sz="1600">
                <a:latin typeface="Consolas"/>
                <a:ea typeface="Consolas"/>
                <a:cs typeface="Consolas"/>
                <a:sym typeface="Consolas"/>
              </a:endParaRPr>
            </a:p>
            <a:p>
              <a:r>
                <a:rPr sz="1600">
                  <a:solidFill>
                    <a:srgbClr val="008000"/>
                  </a:solidFill>
                  <a:latin typeface="Consolas"/>
                  <a:ea typeface="Consolas"/>
                  <a:cs typeface="Consolas"/>
                  <a:sym typeface="Consolas"/>
                </a:rPr>
                <a:t>    // Чтение 64-битного поля:</a:t>
              </a:r>
              <a:endParaRPr sz="1600">
                <a:latin typeface="Consolas"/>
                <a:ea typeface="Consolas"/>
                <a:cs typeface="Consolas"/>
                <a:sym typeface="Consolas"/>
              </a:endParaRPr>
            </a:p>
            <a:p>
              <a:r>
                <a:rPr sz="1600">
                  <a:solidFill>
                    <a:srgbClr val="2B91AF"/>
                  </a:solidFill>
                  <a:latin typeface="Consolas"/>
                  <a:ea typeface="Consolas"/>
                  <a:cs typeface="Consolas"/>
                  <a:sym typeface="Consolas"/>
                </a:rPr>
                <a:t>    Console</a:t>
              </a:r>
              <a:r>
                <a:rPr sz="1600">
                  <a:latin typeface="Consolas"/>
                  <a:ea typeface="Consolas"/>
                  <a:cs typeface="Consolas"/>
                  <a:sym typeface="Consolas"/>
                </a:rPr>
                <a:t>.WriteLine(</a:t>
              </a:r>
              <a:r>
                <a:rPr sz="1600">
                  <a:solidFill>
                    <a:srgbClr val="2B91AF"/>
                  </a:solidFill>
                  <a:latin typeface="Consolas"/>
                  <a:ea typeface="Consolas"/>
                  <a:cs typeface="Consolas"/>
                  <a:sym typeface="Consolas"/>
                </a:rPr>
                <a:t>Interlocked</a:t>
              </a:r>
              <a:r>
                <a:rPr sz="1600">
                  <a:latin typeface="Consolas"/>
                  <a:ea typeface="Consolas"/>
                  <a:cs typeface="Consolas"/>
                  <a:sym typeface="Consolas"/>
                </a:rPr>
                <a:t>.Read(</a:t>
              </a:r>
              <a:r>
                <a:rPr sz="1600">
                  <a:solidFill>
                    <a:srgbClr val="0000FF"/>
                  </a:solidFill>
                  <a:latin typeface="Consolas"/>
                  <a:ea typeface="Consolas"/>
                  <a:cs typeface="Consolas"/>
                  <a:sym typeface="Consolas"/>
                </a:rPr>
                <a:t>ref</a:t>
              </a:r>
              <a:r>
                <a:rPr sz="1600">
                  <a:latin typeface="Consolas"/>
                  <a:ea typeface="Consolas"/>
                  <a:cs typeface="Consolas"/>
                  <a:sym typeface="Consolas"/>
                </a:rPr>
                <a:t> sum));               </a:t>
              </a:r>
              <a:r>
                <a:rPr sz="1600">
                  <a:solidFill>
                    <a:srgbClr val="008000"/>
                  </a:solidFill>
                  <a:latin typeface="Consolas"/>
                  <a:ea typeface="Consolas"/>
                  <a:cs typeface="Consolas"/>
                  <a:sym typeface="Consolas"/>
                </a:rPr>
                <a:t>// 3</a:t>
              </a:r>
              <a:endParaRPr sz="1600">
                <a:latin typeface="Consolas"/>
                <a:ea typeface="Consolas"/>
                <a:cs typeface="Consolas"/>
                <a:sym typeface="Consolas"/>
              </a:endParaRPr>
            </a:p>
            <a:p>
              <a:r>
                <a:rPr sz="1600">
                  <a:solidFill>
                    <a:srgbClr val="008000"/>
                  </a:solidFill>
                  <a:latin typeface="Consolas"/>
                  <a:ea typeface="Consolas"/>
                  <a:cs typeface="Consolas"/>
                  <a:sym typeface="Consolas"/>
                </a:rPr>
                <a:t>    // Запись 64-битного поля после чтения предыдущего значения:</a:t>
              </a:r>
              <a:endParaRPr sz="1600">
                <a:latin typeface="Consolas"/>
                <a:ea typeface="Consolas"/>
                <a:cs typeface="Consolas"/>
                <a:sym typeface="Consolas"/>
              </a:endParaRPr>
            </a:p>
            <a:p>
              <a:r>
                <a:rPr sz="1600">
                  <a:solidFill>
                    <a:srgbClr val="2B91AF"/>
                  </a:solidFill>
                  <a:latin typeface="Consolas"/>
                  <a:ea typeface="Consolas"/>
                  <a:cs typeface="Consolas"/>
                  <a:sym typeface="Consolas"/>
                </a:rPr>
                <a:t>    Console</a:t>
              </a:r>
              <a:r>
                <a:rPr sz="1600">
                  <a:latin typeface="Consolas"/>
                  <a:ea typeface="Consolas"/>
                  <a:cs typeface="Consolas"/>
                  <a:sym typeface="Consolas"/>
                </a:rPr>
                <a:t>.WriteLine(</a:t>
              </a:r>
              <a:r>
                <a:rPr sz="1600">
                  <a:solidFill>
                    <a:srgbClr val="2B91AF"/>
                  </a:solidFill>
                  <a:latin typeface="Consolas"/>
                  <a:ea typeface="Consolas"/>
                  <a:cs typeface="Consolas"/>
                  <a:sym typeface="Consolas"/>
                </a:rPr>
                <a:t>Interlocked</a:t>
              </a:r>
              <a:r>
                <a:rPr sz="1600">
                  <a:latin typeface="Consolas"/>
                  <a:ea typeface="Consolas"/>
                  <a:cs typeface="Consolas"/>
                  <a:sym typeface="Consolas"/>
                </a:rPr>
                <a:t>.Exchange(</a:t>
              </a:r>
              <a:r>
                <a:rPr sz="1600">
                  <a:solidFill>
                    <a:srgbClr val="0000FF"/>
                  </a:solidFill>
                  <a:latin typeface="Consolas"/>
                  <a:ea typeface="Consolas"/>
                  <a:cs typeface="Consolas"/>
                  <a:sym typeface="Consolas"/>
                </a:rPr>
                <a:t>ref</a:t>
              </a:r>
              <a:r>
                <a:rPr sz="1600">
                  <a:latin typeface="Consolas"/>
                  <a:ea typeface="Consolas"/>
                  <a:cs typeface="Consolas"/>
                  <a:sym typeface="Consolas"/>
                </a:rPr>
                <a:t> sum, 10));       </a:t>
              </a:r>
              <a:r>
                <a:rPr sz="1600">
                  <a:solidFill>
                    <a:srgbClr val="008000"/>
                  </a:solidFill>
                  <a:latin typeface="Consolas"/>
                  <a:ea typeface="Consolas"/>
                  <a:cs typeface="Consolas"/>
                  <a:sym typeface="Consolas"/>
                </a:rPr>
                <a:t>// 10</a:t>
              </a:r>
              <a:endParaRPr sz="1600">
                <a:latin typeface="Consolas"/>
                <a:ea typeface="Consolas"/>
                <a:cs typeface="Consolas"/>
                <a:sym typeface="Consolas"/>
              </a:endParaRPr>
            </a:p>
            <a:p>
              <a:r>
                <a:rPr sz="1600">
                  <a:solidFill>
                    <a:srgbClr val="008000"/>
                  </a:solidFill>
                  <a:latin typeface="Consolas"/>
                  <a:ea typeface="Consolas"/>
                  <a:cs typeface="Consolas"/>
                  <a:sym typeface="Consolas"/>
                </a:rPr>
                <a:t>    // Обновление поля только если оно соответствует</a:t>
              </a:r>
              <a:endParaRPr sz="1600">
                <a:latin typeface="Consolas"/>
                <a:ea typeface="Consolas"/>
                <a:cs typeface="Consolas"/>
                <a:sym typeface="Consolas"/>
              </a:endParaRPr>
            </a:p>
            <a:p>
              <a:r>
                <a:rPr sz="1600">
                  <a:solidFill>
                    <a:srgbClr val="008000"/>
                  </a:solidFill>
                  <a:latin typeface="Consolas"/>
                  <a:ea typeface="Consolas"/>
                  <a:cs typeface="Consolas"/>
                  <a:sym typeface="Consolas"/>
                </a:rPr>
                <a:t>    // определенному значению(10):сравнение первого аргумента с третьим и      </a:t>
              </a:r>
            </a:p>
            <a:p>
              <a:r>
                <a:rPr sz="1600">
                  <a:solidFill>
                    <a:srgbClr val="008000"/>
                  </a:solidFill>
                  <a:latin typeface="Consolas"/>
                  <a:ea typeface="Consolas"/>
                  <a:cs typeface="Consolas"/>
                  <a:sym typeface="Consolas"/>
                </a:rPr>
                <a:t>    // если они равны, заменяет первый аргумент на второй</a:t>
              </a:r>
              <a:endParaRPr sz="1600">
                <a:latin typeface="Consolas"/>
                <a:ea typeface="Consolas"/>
                <a:cs typeface="Consolas"/>
                <a:sym typeface="Consolas"/>
              </a:endParaRPr>
            </a:p>
            <a:p>
              <a:r>
                <a:rPr sz="1600">
                  <a:solidFill>
                    <a:srgbClr val="2B91AF"/>
                  </a:solidFill>
                  <a:latin typeface="Consolas"/>
                  <a:ea typeface="Consolas"/>
                  <a:cs typeface="Consolas"/>
                  <a:sym typeface="Consolas"/>
                </a:rPr>
                <a:t>    Interlocked</a:t>
              </a:r>
              <a:r>
                <a:rPr sz="1600">
                  <a:latin typeface="Consolas"/>
                  <a:ea typeface="Consolas"/>
                  <a:cs typeface="Consolas"/>
                  <a:sym typeface="Consolas"/>
                </a:rPr>
                <a:t>.CompareExchange(</a:t>
              </a:r>
              <a:r>
                <a:rPr sz="1600">
                  <a:solidFill>
                    <a:srgbClr val="0000FF"/>
                  </a:solidFill>
                  <a:latin typeface="Consolas"/>
                  <a:ea typeface="Consolas"/>
                  <a:cs typeface="Consolas"/>
                  <a:sym typeface="Consolas"/>
                </a:rPr>
                <a:t>ref</a:t>
              </a:r>
              <a:r>
                <a:rPr sz="1600">
                  <a:latin typeface="Consolas"/>
                  <a:ea typeface="Consolas"/>
                  <a:cs typeface="Consolas"/>
                  <a:sym typeface="Consolas"/>
                </a:rPr>
                <a:t> sum, 123, 10);              </a:t>
              </a:r>
              <a:r>
                <a:rPr sz="1600">
                  <a:solidFill>
                    <a:srgbClr val="008000"/>
                  </a:solidFill>
                  <a:latin typeface="Consolas"/>
                  <a:ea typeface="Consolas"/>
                  <a:cs typeface="Consolas"/>
                  <a:sym typeface="Consolas"/>
                </a:rPr>
                <a:t>// 123</a:t>
              </a:r>
              <a:endParaRPr sz="1600">
                <a:latin typeface="Consolas"/>
                <a:ea typeface="Consolas"/>
                <a:cs typeface="Consolas"/>
                <a:sym typeface="Consolas"/>
              </a:endParaRPr>
            </a:p>
            <a:p>
              <a:r>
                <a:rPr sz="1600">
                  <a:latin typeface="Consolas"/>
                  <a:ea typeface="Consolas"/>
                  <a:cs typeface="Consolas"/>
                  <a:sym typeface="Consolas"/>
                </a:rPr>
                <a:t>}</a:t>
              </a:r>
            </a:p>
          </p:txBody>
        </p:sp>
      </p:grpSp>
      <p:grpSp>
        <p:nvGrpSpPr>
          <p:cNvPr id="773" name="Group 773"/>
          <p:cNvGrpSpPr/>
          <p:nvPr/>
        </p:nvGrpSpPr>
        <p:grpSpPr>
          <a:xfrm>
            <a:off x="335279" y="5554979"/>
            <a:ext cx="9471661" cy="929641"/>
            <a:chOff x="0" y="0"/>
            <a:chExt cx="9471659" cy="929639"/>
          </a:xfrm>
        </p:grpSpPr>
        <p:sp>
          <p:nvSpPr>
            <p:cNvPr id="771" name="Shape 771"/>
            <p:cNvSpPr/>
            <p:nvPr/>
          </p:nvSpPr>
          <p:spPr>
            <a:xfrm>
              <a:off x="0" y="7619"/>
              <a:ext cx="9471660" cy="914401"/>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772" name="Shape 772"/>
            <p:cNvSpPr/>
            <p:nvPr/>
          </p:nvSpPr>
          <p:spPr>
            <a:xfrm>
              <a:off x="44636" y="-1"/>
              <a:ext cx="9382388" cy="929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spcBef>
                  <a:spcPts val="1000"/>
                </a:spcBef>
              </a:lvl1pPr>
            </a:lstStyle>
            <a:p>
              <a:r>
                <a:t>Использование Interlocked более эффективно, чем lock, так как при этом в принципе отсутствует блокировка – и соответствующие накладные расходы на временную приостановку потока</a:t>
              </a:r>
            </a:p>
          </p:txBody>
        </p:sp>
      </p:grpSp>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p:cNvSpPr>
          <p:nvPr>
            <p:ph type="title"/>
          </p:nvPr>
        </p:nvSpPr>
        <p:spPr>
          <a:xfrm>
            <a:off x="249647" y="179342"/>
            <a:ext cx="9599270" cy="365132"/>
          </a:xfrm>
          <a:prstGeom prst="rect">
            <a:avLst/>
          </a:prstGeom>
        </p:spPr>
        <p:txBody>
          <a:bodyPr>
            <a:normAutofit fontScale="90000"/>
          </a:bodyPr>
          <a:lstStyle/>
          <a:p>
            <a:pPr>
              <a:tabLst>
                <a:tab pos="8229600" algn="r"/>
              </a:tabLst>
            </a:pPr>
            <a:r>
              <a:t>Сигнализирующие конструкции. Методы Wait, Pulse и PulseAll</a:t>
            </a:r>
          </a:p>
        </p:txBody>
      </p:sp>
      <p:grpSp>
        <p:nvGrpSpPr>
          <p:cNvPr id="780" name="Group 780"/>
          <p:cNvGrpSpPr/>
          <p:nvPr/>
        </p:nvGrpSpPr>
        <p:grpSpPr>
          <a:xfrm>
            <a:off x="335279" y="762000"/>
            <a:ext cx="9471661" cy="1524000"/>
            <a:chOff x="0" y="0"/>
            <a:chExt cx="9471659" cy="1524000"/>
          </a:xfrm>
        </p:grpSpPr>
        <p:sp>
          <p:nvSpPr>
            <p:cNvPr id="778" name="Shape 778"/>
            <p:cNvSpPr/>
            <p:nvPr/>
          </p:nvSpPr>
          <p:spPr>
            <a:xfrm>
              <a:off x="0" y="0"/>
              <a:ext cx="9471660" cy="15240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779" name="Shape 779"/>
            <p:cNvSpPr/>
            <p:nvPr/>
          </p:nvSpPr>
          <p:spPr>
            <a:xfrm>
              <a:off x="74395" y="157480"/>
              <a:ext cx="9322870" cy="1209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spcBef>
                  <a:spcPts val="1000"/>
                </a:spcBef>
              </a:lvl1pPr>
            </a:lstStyle>
            <a:p>
              <a:r>
                <a:t>Поток Т выполняется в кодовом блоке lock, и ему требуется доступ к ресурсу R, который временно недоступен. Что же тогда делать потоку T? Если поток Т войдет в организованный в той или иной форме цикл опроса, ожидая освобождения ресурса R, то тем самым он свяжет соответствующий объект, блокируя доступ к нему других потоков</a:t>
              </a:r>
            </a:p>
          </p:txBody>
        </p:sp>
      </p:grpSp>
      <p:grpSp>
        <p:nvGrpSpPr>
          <p:cNvPr id="783" name="Group 783"/>
          <p:cNvGrpSpPr/>
          <p:nvPr/>
        </p:nvGrpSpPr>
        <p:grpSpPr>
          <a:xfrm>
            <a:off x="335279" y="2514600"/>
            <a:ext cx="9471661" cy="762000"/>
            <a:chOff x="0" y="0"/>
            <a:chExt cx="9471659" cy="762000"/>
          </a:xfrm>
        </p:grpSpPr>
        <p:sp>
          <p:nvSpPr>
            <p:cNvPr id="781" name="Shape 781"/>
            <p:cNvSpPr/>
            <p:nvPr/>
          </p:nvSpPr>
          <p:spPr>
            <a:xfrm>
              <a:off x="0" y="0"/>
              <a:ext cx="9471660" cy="7620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782" name="Shape 782"/>
            <p:cNvSpPr/>
            <p:nvPr/>
          </p:nvSpPr>
          <p:spPr>
            <a:xfrm>
              <a:off x="37197" y="55879"/>
              <a:ext cx="9397266"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spcBef>
                  <a:spcPts val="1000"/>
                </a:spcBef>
              </a:pPr>
              <a:r>
                <a:t>Сообщение между потоками организуется в С# с помощью методов Wait(), Pulse() и PulseAll() (класс Monitor)</a:t>
              </a:r>
            </a:p>
          </p:txBody>
        </p:sp>
      </p:grpSp>
      <p:grpSp>
        <p:nvGrpSpPr>
          <p:cNvPr id="786" name="Group 786"/>
          <p:cNvGrpSpPr/>
          <p:nvPr/>
        </p:nvGrpSpPr>
        <p:grpSpPr>
          <a:xfrm>
            <a:off x="335279" y="5961379"/>
            <a:ext cx="1592582" cy="650241"/>
            <a:chOff x="0" y="0"/>
            <a:chExt cx="1592580" cy="650240"/>
          </a:xfrm>
        </p:grpSpPr>
        <p:sp>
          <p:nvSpPr>
            <p:cNvPr id="784" name="Shape 784"/>
            <p:cNvSpPr/>
            <p:nvPr/>
          </p:nvSpPr>
          <p:spPr>
            <a:xfrm>
              <a:off x="0" y="58419"/>
              <a:ext cx="1592581" cy="533401"/>
            </a:xfrm>
            <a:prstGeom prst="roundRect">
              <a:avLst>
                <a:gd name="adj" fmla="val 16667"/>
              </a:avLst>
            </a:prstGeom>
            <a:solidFill>
              <a:srgbClr val="FFFFFF"/>
            </a:solidFill>
            <a:ln w="25400" cap="flat">
              <a:solidFill>
                <a:schemeClr val="accent1"/>
              </a:solidFill>
              <a:prstDash val="solid"/>
              <a:bevel/>
            </a:ln>
            <a:effectLst/>
          </p:spPr>
          <p:txBody>
            <a:bodyPr wrap="square" lIns="45719" tIns="45719" rIns="45719" bIns="45719" numCol="1" anchor="ctr">
              <a:noAutofit/>
            </a:bodyPr>
            <a:lstStyle/>
            <a:p>
              <a:pPr>
                <a:spcBef>
                  <a:spcPts val="1000"/>
                </a:spcBef>
              </a:pPr>
              <a:endParaRPr/>
            </a:p>
          </p:txBody>
        </p:sp>
        <p:sp>
          <p:nvSpPr>
            <p:cNvPr id="785" name="Shape 785"/>
            <p:cNvSpPr/>
            <p:nvPr/>
          </p:nvSpPr>
          <p:spPr>
            <a:xfrm>
              <a:off x="26037" y="-1"/>
              <a:ext cx="1540506"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spcBef>
                  <a:spcPts val="1000"/>
                </a:spcBef>
              </a:pPr>
              <a:r>
                <a:t>Пример TickTock</a:t>
              </a:r>
            </a:p>
          </p:txBody>
        </p:sp>
      </p:grpSp>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 name="Shape 788"/>
          <p:cNvSpPr>
            <a:spLocks noGrp="1"/>
          </p:cNvSpPr>
          <p:nvPr>
            <p:ph type="title"/>
          </p:nvPr>
        </p:nvSpPr>
        <p:spPr>
          <a:xfrm>
            <a:off x="249647" y="179342"/>
            <a:ext cx="9599270" cy="365132"/>
          </a:xfrm>
          <a:prstGeom prst="rect">
            <a:avLst/>
          </a:prstGeom>
        </p:spPr>
        <p:txBody>
          <a:bodyPr>
            <a:normAutofit fontScale="90000"/>
          </a:bodyPr>
          <a:lstStyle/>
          <a:p>
            <a:pPr>
              <a:tabLst>
                <a:tab pos="8229600" algn="r"/>
              </a:tabLst>
            </a:pPr>
            <a:r>
              <a:t>Interrupt и Abort</a:t>
            </a:r>
          </a:p>
        </p:txBody>
      </p:sp>
      <p:grpSp>
        <p:nvGrpSpPr>
          <p:cNvPr id="791" name="Group 791"/>
          <p:cNvGrpSpPr/>
          <p:nvPr/>
        </p:nvGrpSpPr>
        <p:grpSpPr>
          <a:xfrm>
            <a:off x="335279" y="762000"/>
            <a:ext cx="9471661" cy="1219200"/>
            <a:chOff x="0" y="0"/>
            <a:chExt cx="9471659" cy="1219200"/>
          </a:xfrm>
        </p:grpSpPr>
        <p:sp>
          <p:nvSpPr>
            <p:cNvPr id="789" name="Shape 789"/>
            <p:cNvSpPr/>
            <p:nvPr/>
          </p:nvSpPr>
          <p:spPr>
            <a:xfrm>
              <a:off x="0" y="0"/>
              <a:ext cx="9471660" cy="12192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endParaRPr/>
            </a:p>
          </p:txBody>
        </p:sp>
        <p:sp>
          <p:nvSpPr>
            <p:cNvPr id="790" name="Shape 790"/>
            <p:cNvSpPr/>
            <p:nvPr/>
          </p:nvSpPr>
          <p:spPr>
            <a:xfrm>
              <a:off x="59515" y="144780"/>
              <a:ext cx="9352630" cy="929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r>
                <a:t>Заблокированный поток может быть преждевременно разблокирован двумя путями:</a:t>
              </a:r>
            </a:p>
            <a:p>
              <a:pPr marL="285750" indent="-285750">
                <a:buSzPct val="100000"/>
                <a:buFont typeface="Arial"/>
                <a:buChar char="•"/>
              </a:pPr>
              <a:r>
                <a:t>c помощью </a:t>
              </a:r>
              <a:r>
                <a:rPr b="1"/>
                <a:t>Thread.Interrupt</a:t>
              </a:r>
            </a:p>
            <a:p>
              <a:pPr marL="285750" indent="-285750" algn="just">
                <a:buSzPct val="100000"/>
                <a:buFont typeface="Arial"/>
                <a:buChar char="•"/>
              </a:pPr>
              <a:r>
                <a:t>c помощью </a:t>
              </a:r>
              <a:r>
                <a:rPr b="1"/>
                <a:t>Thread.Abort</a:t>
              </a:r>
            </a:p>
          </p:txBody>
        </p:sp>
      </p:grpSp>
      <p:grpSp>
        <p:nvGrpSpPr>
          <p:cNvPr id="794" name="Group 794"/>
          <p:cNvGrpSpPr/>
          <p:nvPr/>
        </p:nvGrpSpPr>
        <p:grpSpPr>
          <a:xfrm>
            <a:off x="335279" y="2133600"/>
            <a:ext cx="9471661" cy="762000"/>
            <a:chOff x="0" y="0"/>
            <a:chExt cx="9471659" cy="762000"/>
          </a:xfrm>
        </p:grpSpPr>
        <p:sp>
          <p:nvSpPr>
            <p:cNvPr id="792" name="Shape 792"/>
            <p:cNvSpPr/>
            <p:nvPr/>
          </p:nvSpPr>
          <p:spPr>
            <a:xfrm>
              <a:off x="0" y="0"/>
              <a:ext cx="9471660" cy="7620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endParaRPr/>
            </a:p>
          </p:txBody>
        </p:sp>
        <p:sp>
          <p:nvSpPr>
            <p:cNvPr id="793" name="Shape 793"/>
            <p:cNvSpPr/>
            <p:nvPr/>
          </p:nvSpPr>
          <p:spPr>
            <a:xfrm>
              <a:off x="37197" y="55879"/>
              <a:ext cx="9397266"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r>
                <a:t>Вызов </a:t>
              </a:r>
              <a:r>
                <a:rPr b="1"/>
                <a:t>Interrupt</a:t>
              </a:r>
              <a:r>
                <a:t> для блокированного потока принудительно освобождает его с генерацией исключения </a:t>
              </a:r>
              <a:r>
                <a:rPr b="1"/>
                <a:t>ThreadInterruptedException</a:t>
              </a:r>
            </a:p>
          </p:txBody>
        </p:sp>
      </p:grpSp>
      <p:grpSp>
        <p:nvGrpSpPr>
          <p:cNvPr id="797" name="Group 797"/>
          <p:cNvGrpSpPr/>
          <p:nvPr/>
        </p:nvGrpSpPr>
        <p:grpSpPr>
          <a:xfrm>
            <a:off x="335280" y="2709435"/>
            <a:ext cx="9471660" cy="3874319"/>
            <a:chOff x="0" y="0"/>
            <a:chExt cx="9471659" cy="3874317"/>
          </a:xfrm>
        </p:grpSpPr>
        <p:sp>
          <p:nvSpPr>
            <p:cNvPr id="795" name="Shape 795"/>
            <p:cNvSpPr/>
            <p:nvPr/>
          </p:nvSpPr>
          <p:spPr>
            <a:xfrm>
              <a:off x="0" y="338564"/>
              <a:ext cx="9471660" cy="3535754"/>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endParaRPr/>
            </a:p>
          </p:txBody>
        </p:sp>
        <p:sp>
          <p:nvSpPr>
            <p:cNvPr id="796" name="Shape 796"/>
            <p:cNvSpPr/>
            <p:nvPr/>
          </p:nvSpPr>
          <p:spPr>
            <a:xfrm>
              <a:off x="0" y="-1"/>
              <a:ext cx="9471660" cy="35492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endParaRPr sz="1400">
                <a:solidFill>
                  <a:srgbClr val="2B91AF"/>
                </a:solidFill>
                <a:latin typeface="Consolas"/>
                <a:ea typeface="Consolas"/>
                <a:cs typeface="Consolas"/>
                <a:sym typeface="Consolas"/>
              </a:endParaRPr>
            </a:p>
            <a:p>
              <a:endParaRPr sz="1400">
                <a:solidFill>
                  <a:srgbClr val="2B91AF"/>
                </a:solidFill>
                <a:latin typeface="Consolas"/>
                <a:ea typeface="Consolas"/>
                <a:cs typeface="Consolas"/>
                <a:sym typeface="Consolas"/>
              </a:endParaRPr>
            </a:p>
            <a:p>
              <a:r>
                <a:rPr sz="1400">
                  <a:solidFill>
                    <a:srgbClr val="2B91AF"/>
                  </a:solidFill>
                  <a:latin typeface="Consolas"/>
                  <a:ea typeface="Consolas"/>
                  <a:cs typeface="Consolas"/>
                  <a:sym typeface="Consolas"/>
                </a:rPr>
                <a:t>Thread</a:t>
              </a:r>
              <a:r>
                <a:rPr sz="1400">
                  <a:latin typeface="Consolas"/>
                  <a:ea typeface="Consolas"/>
                  <a:cs typeface="Consolas"/>
                  <a:sym typeface="Consolas"/>
                </a:rPr>
                <a:t> t = </a:t>
              </a:r>
              <a:r>
                <a:rPr sz="1400">
                  <a:solidFill>
                    <a:srgbClr val="0000FF"/>
                  </a:solidFill>
                  <a:latin typeface="Consolas"/>
                  <a:ea typeface="Consolas"/>
                  <a:cs typeface="Consolas"/>
                  <a:sym typeface="Consolas"/>
                </a:rPr>
                <a:t>new</a:t>
              </a:r>
              <a:r>
                <a:rPr sz="1400">
                  <a:latin typeface="Consolas"/>
                  <a:ea typeface="Consolas"/>
                  <a:cs typeface="Consolas"/>
                  <a:sym typeface="Consolas"/>
                </a:rPr>
                <a:t> </a:t>
              </a:r>
              <a:r>
                <a:rPr sz="1400">
                  <a:solidFill>
                    <a:srgbClr val="2B91AF"/>
                  </a:solidFill>
                  <a:latin typeface="Consolas"/>
                  <a:ea typeface="Consolas"/>
                  <a:cs typeface="Consolas"/>
                  <a:sym typeface="Consolas"/>
                </a:rPr>
                <a:t>Thread</a:t>
              </a:r>
              <a:r>
                <a:rPr sz="1400">
                  <a:latin typeface="Consolas"/>
                  <a:ea typeface="Consolas"/>
                  <a:cs typeface="Consolas"/>
                  <a:sym typeface="Consolas"/>
                </a:rPr>
                <a:t>(</a:t>
              </a:r>
              <a:r>
                <a:rPr sz="1400">
                  <a:solidFill>
                    <a:srgbClr val="0000FF"/>
                  </a:solidFill>
                  <a:latin typeface="Consolas"/>
                  <a:ea typeface="Consolas"/>
                  <a:cs typeface="Consolas"/>
                  <a:sym typeface="Consolas"/>
                </a:rPr>
                <a:t>delegate</a:t>
              </a:r>
              <a:r>
                <a:rPr sz="1400">
                  <a:latin typeface="Consolas"/>
                  <a:ea typeface="Consolas"/>
                  <a:cs typeface="Consolas"/>
                  <a:sym typeface="Consolas"/>
                </a:rPr>
                <a:t>()</a:t>
              </a:r>
            </a:p>
            <a:p>
              <a:r>
                <a:rPr sz="1400">
                  <a:latin typeface="Consolas"/>
                  <a:ea typeface="Consolas"/>
                  <a:cs typeface="Consolas"/>
                  <a:sym typeface="Consolas"/>
                </a:rPr>
                <a:t>			{</a:t>
              </a:r>
            </a:p>
            <a:p>
              <a:r>
                <a:rPr sz="1400">
                  <a:latin typeface="Consolas"/>
                  <a:ea typeface="Consolas"/>
                  <a:cs typeface="Consolas"/>
                  <a:sym typeface="Consolas"/>
                </a:rPr>
                <a:t>   			    </a:t>
              </a:r>
              <a:r>
                <a:rPr sz="1400">
                  <a:solidFill>
                    <a:srgbClr val="0000FF"/>
                  </a:solidFill>
                  <a:latin typeface="Consolas"/>
                  <a:ea typeface="Consolas"/>
                  <a:cs typeface="Consolas"/>
                  <a:sym typeface="Consolas"/>
                </a:rPr>
                <a:t>try</a:t>
              </a:r>
              <a:endParaRPr sz="1400">
                <a:latin typeface="Consolas"/>
                <a:ea typeface="Consolas"/>
                <a:cs typeface="Consolas"/>
                <a:sym typeface="Consolas"/>
              </a:endParaRPr>
            </a:p>
            <a:p>
              <a:r>
                <a:rPr sz="1400">
                  <a:latin typeface="Consolas"/>
                  <a:ea typeface="Consolas"/>
                  <a:cs typeface="Consolas"/>
                  <a:sym typeface="Consolas"/>
                </a:rPr>
                <a:t>                                {</a:t>
              </a:r>
            </a:p>
            <a:p>
              <a:r>
                <a:rPr sz="1400">
                  <a:latin typeface="Consolas"/>
                  <a:ea typeface="Consolas"/>
                  <a:cs typeface="Consolas"/>
                  <a:sym typeface="Consolas"/>
                </a:rPr>
                <a:t>                                    </a:t>
              </a:r>
              <a:r>
                <a:rPr sz="1400">
                  <a:solidFill>
                    <a:srgbClr val="2B91AF"/>
                  </a:solidFill>
                  <a:latin typeface="Consolas"/>
                  <a:ea typeface="Consolas"/>
                  <a:cs typeface="Consolas"/>
                  <a:sym typeface="Consolas"/>
                </a:rPr>
                <a:t>Thread</a:t>
              </a:r>
              <a:r>
                <a:rPr sz="1400">
                  <a:latin typeface="Consolas"/>
                  <a:ea typeface="Consolas"/>
                  <a:cs typeface="Consolas"/>
                  <a:sym typeface="Consolas"/>
                </a:rPr>
                <a:t>.Sleep(</a:t>
              </a:r>
              <a:r>
                <a:rPr sz="1400">
                  <a:solidFill>
                    <a:srgbClr val="2B91AF"/>
                  </a:solidFill>
                  <a:latin typeface="Consolas"/>
                  <a:ea typeface="Consolas"/>
                  <a:cs typeface="Consolas"/>
                  <a:sym typeface="Consolas"/>
                </a:rPr>
                <a:t>Timeout</a:t>
              </a:r>
              <a:r>
                <a:rPr sz="1400">
                  <a:latin typeface="Consolas"/>
                  <a:ea typeface="Consolas"/>
                  <a:cs typeface="Consolas"/>
                  <a:sym typeface="Consolas"/>
                </a:rPr>
                <a:t>.Infinite);</a:t>
              </a:r>
            </a:p>
            <a:p>
              <a:r>
                <a:rPr sz="1400">
                  <a:latin typeface="Consolas"/>
                  <a:ea typeface="Consolas"/>
                  <a:cs typeface="Consolas"/>
                  <a:sym typeface="Consolas"/>
                </a:rPr>
                <a:t>                                }</a:t>
              </a:r>
            </a:p>
            <a:p>
              <a:r>
                <a:rPr sz="1400">
                  <a:latin typeface="Consolas"/>
                  <a:ea typeface="Consolas"/>
                  <a:cs typeface="Consolas"/>
                  <a:sym typeface="Consolas"/>
                </a:rPr>
                <a:t>                                </a:t>
              </a:r>
              <a:r>
                <a:rPr sz="1400">
                  <a:solidFill>
                    <a:srgbClr val="0000FF"/>
                  </a:solidFill>
                  <a:latin typeface="Consolas"/>
                  <a:ea typeface="Consolas"/>
                  <a:cs typeface="Consolas"/>
                  <a:sym typeface="Consolas"/>
                </a:rPr>
                <a:t>catch</a:t>
              </a:r>
              <a:r>
                <a:rPr sz="1400">
                  <a:latin typeface="Consolas"/>
                  <a:ea typeface="Consolas"/>
                  <a:cs typeface="Consolas"/>
                  <a:sym typeface="Consolas"/>
                </a:rPr>
                <a:t> </a:t>
              </a:r>
              <a:r>
                <a:rPr sz="1400" b="1">
                  <a:latin typeface="Consolas"/>
                  <a:ea typeface="Consolas"/>
                  <a:cs typeface="Consolas"/>
                  <a:sym typeface="Consolas"/>
                </a:rPr>
                <a:t>(</a:t>
              </a:r>
              <a:r>
                <a:rPr sz="1400" b="1">
                  <a:solidFill>
                    <a:srgbClr val="2B91AF"/>
                  </a:solidFill>
                  <a:latin typeface="Consolas"/>
                  <a:ea typeface="Consolas"/>
                  <a:cs typeface="Consolas"/>
                  <a:sym typeface="Consolas"/>
                </a:rPr>
                <a:t>ThreadInterruptedException</a:t>
              </a:r>
              <a:r>
                <a:rPr sz="1400" b="1">
                  <a:latin typeface="Consolas"/>
                  <a:ea typeface="Consolas"/>
                  <a:cs typeface="Consolas"/>
                  <a:sym typeface="Consolas"/>
                </a:rPr>
                <a:t>)</a:t>
              </a:r>
            </a:p>
            <a:p>
              <a:r>
                <a:rPr sz="1400">
                  <a:latin typeface="Consolas"/>
                  <a:ea typeface="Consolas"/>
                  <a:cs typeface="Consolas"/>
                  <a:sym typeface="Consolas"/>
                </a:rPr>
                <a:t>                                {</a:t>
              </a:r>
            </a:p>
            <a:p>
              <a:r>
                <a:rPr sz="1400">
                  <a:latin typeface="Consolas"/>
                  <a:ea typeface="Consolas"/>
                  <a:cs typeface="Consolas"/>
                  <a:sym typeface="Consolas"/>
                </a:rPr>
                <a:t>                                    </a:t>
              </a:r>
              <a:r>
                <a:rPr sz="1400">
                  <a:solidFill>
                    <a:srgbClr val="2B91AF"/>
                  </a:solidFill>
                  <a:latin typeface="Consolas"/>
                  <a:ea typeface="Consolas"/>
                  <a:cs typeface="Consolas"/>
                  <a:sym typeface="Consolas"/>
                </a:rPr>
                <a:t>Console</a:t>
              </a:r>
              <a:r>
                <a:rPr sz="1400">
                  <a:latin typeface="Consolas"/>
                  <a:ea typeface="Consolas"/>
                  <a:cs typeface="Consolas"/>
                  <a:sym typeface="Consolas"/>
                </a:rPr>
                <a:t>.Write(</a:t>
              </a:r>
              <a:r>
                <a:rPr sz="1400">
                  <a:solidFill>
                    <a:srgbClr val="A31515"/>
                  </a:solidFill>
                  <a:latin typeface="Consolas"/>
                  <a:ea typeface="Consolas"/>
                  <a:cs typeface="Consolas"/>
                  <a:sym typeface="Consolas"/>
                </a:rPr>
                <a:t>"Forcibly "</a:t>
              </a:r>
              <a:r>
                <a:rPr sz="1400">
                  <a:latin typeface="Consolas"/>
                  <a:ea typeface="Consolas"/>
                  <a:cs typeface="Consolas"/>
                  <a:sym typeface="Consolas"/>
                </a:rPr>
                <a:t>);</a:t>
              </a:r>
            </a:p>
            <a:p>
              <a:r>
                <a:rPr sz="1400">
                  <a:latin typeface="Consolas"/>
                  <a:ea typeface="Consolas"/>
                  <a:cs typeface="Consolas"/>
                  <a:sym typeface="Consolas"/>
                </a:rPr>
                <a:t>                                }</a:t>
              </a:r>
            </a:p>
            <a:p>
              <a:r>
                <a:rPr sz="1400">
                  <a:latin typeface="Consolas"/>
                  <a:ea typeface="Consolas"/>
                  <a:cs typeface="Consolas"/>
                  <a:sym typeface="Consolas"/>
                </a:rPr>
                <a:t>                                </a:t>
              </a:r>
              <a:r>
                <a:rPr sz="1400">
                  <a:solidFill>
                    <a:srgbClr val="2B91AF"/>
                  </a:solidFill>
                  <a:latin typeface="Consolas"/>
                  <a:ea typeface="Consolas"/>
                  <a:cs typeface="Consolas"/>
                  <a:sym typeface="Consolas"/>
                </a:rPr>
                <a:t>Console</a:t>
              </a:r>
              <a:r>
                <a:rPr sz="1400">
                  <a:latin typeface="Consolas"/>
                  <a:ea typeface="Consolas"/>
                  <a:cs typeface="Consolas"/>
                  <a:sym typeface="Consolas"/>
                </a:rPr>
                <a:t>.WriteLine(</a:t>
              </a:r>
              <a:r>
                <a:rPr sz="1400">
                  <a:solidFill>
                    <a:srgbClr val="A31515"/>
                  </a:solidFill>
                  <a:latin typeface="Consolas"/>
                  <a:ea typeface="Consolas"/>
                  <a:cs typeface="Consolas"/>
                  <a:sym typeface="Consolas"/>
                </a:rPr>
                <a:t>"Woken!"</a:t>
              </a:r>
              <a:r>
                <a:rPr sz="1400">
                  <a:latin typeface="Consolas"/>
                  <a:ea typeface="Consolas"/>
                  <a:cs typeface="Consolas"/>
                  <a:sym typeface="Consolas"/>
                </a:rPr>
                <a:t>);          </a:t>
              </a:r>
            </a:p>
            <a:p>
              <a:r>
                <a:rPr sz="1400">
                  <a:latin typeface="Consolas"/>
                  <a:ea typeface="Consolas"/>
                  <a:cs typeface="Consolas"/>
                  <a:sym typeface="Consolas"/>
                </a:rPr>
                <a:t>                            });</a:t>
              </a:r>
            </a:p>
            <a:p>
              <a:endParaRPr sz="1400">
                <a:latin typeface="Consolas"/>
                <a:ea typeface="Consolas"/>
                <a:cs typeface="Consolas"/>
                <a:sym typeface="Consolas"/>
              </a:endParaRPr>
            </a:p>
            <a:p>
              <a:r>
                <a:rPr sz="1400">
                  <a:latin typeface="Consolas"/>
                  <a:ea typeface="Consolas"/>
                  <a:cs typeface="Consolas"/>
                  <a:sym typeface="Consolas"/>
                </a:rPr>
                <a:t> t.Start();</a:t>
              </a:r>
            </a:p>
            <a:p>
              <a:r>
                <a:rPr sz="1400">
                  <a:latin typeface="Consolas"/>
                  <a:ea typeface="Consolas"/>
                  <a:cs typeface="Consolas"/>
                  <a:sym typeface="Consolas"/>
                </a:rPr>
                <a:t> </a:t>
              </a:r>
              <a:r>
                <a:rPr sz="1600" b="1">
                  <a:latin typeface="Consolas"/>
                  <a:ea typeface="Consolas"/>
                  <a:cs typeface="Consolas"/>
                  <a:sym typeface="Consolas"/>
                </a:rPr>
                <a:t>t.Interrupt();</a:t>
              </a:r>
            </a:p>
          </p:txBody>
        </p:sp>
      </p:grpSp>
      <p:grpSp>
        <p:nvGrpSpPr>
          <p:cNvPr id="800" name="Group 800"/>
          <p:cNvGrpSpPr/>
          <p:nvPr/>
        </p:nvGrpSpPr>
        <p:grpSpPr>
          <a:xfrm>
            <a:off x="7208519" y="5181600"/>
            <a:ext cx="2263141" cy="533400"/>
            <a:chOff x="0" y="0"/>
            <a:chExt cx="2263139" cy="533400"/>
          </a:xfrm>
        </p:grpSpPr>
        <p:sp>
          <p:nvSpPr>
            <p:cNvPr id="798" name="Shape 798"/>
            <p:cNvSpPr/>
            <p:nvPr/>
          </p:nvSpPr>
          <p:spPr>
            <a:xfrm>
              <a:off x="0" y="0"/>
              <a:ext cx="2263140" cy="533400"/>
            </a:xfrm>
            <a:prstGeom prst="roundRect">
              <a:avLst>
                <a:gd name="adj" fmla="val 16667"/>
              </a:avLst>
            </a:prstGeom>
            <a:solidFill>
              <a:srgbClr val="FFFFFF"/>
            </a:solidFill>
            <a:ln w="25400" cap="flat">
              <a:solidFill>
                <a:schemeClr val="accent1"/>
              </a:solidFill>
              <a:prstDash val="solid"/>
              <a:bevel/>
            </a:ln>
            <a:effectLst/>
          </p:spPr>
          <p:txBody>
            <a:bodyPr wrap="square" lIns="45719" tIns="45719" rIns="45719" bIns="45719" numCol="1" anchor="ctr">
              <a:noAutofit/>
            </a:bodyPr>
            <a:lstStyle/>
            <a:p>
              <a:pPr>
                <a:spcBef>
                  <a:spcPts val="1000"/>
                </a:spcBef>
                <a:defRPr sz="1600">
                  <a:latin typeface="Consolas"/>
                  <a:ea typeface="Consolas"/>
                  <a:cs typeface="Consolas"/>
                  <a:sym typeface="Consolas"/>
                </a:defRPr>
              </a:pPr>
              <a:endParaRPr/>
            </a:p>
          </p:txBody>
        </p:sp>
        <p:sp>
          <p:nvSpPr>
            <p:cNvPr id="799" name="Shape 799"/>
            <p:cNvSpPr/>
            <p:nvPr/>
          </p:nvSpPr>
          <p:spPr>
            <a:xfrm>
              <a:off x="26037" y="117693"/>
              <a:ext cx="2211066" cy="2980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spcBef>
                  <a:spcPts val="1000"/>
                </a:spcBef>
                <a:defRPr sz="1600">
                  <a:latin typeface="Consolas"/>
                  <a:ea typeface="Consolas"/>
                  <a:cs typeface="Consolas"/>
                  <a:sym typeface="Consolas"/>
                </a:defRPr>
              </a:lvl1pPr>
            </a:lstStyle>
            <a:p>
              <a:pPr>
                <a:defRPr sz="1800">
                  <a:latin typeface="Calibri"/>
                  <a:ea typeface="Calibri"/>
                  <a:cs typeface="Calibri"/>
                  <a:sym typeface="Calibri"/>
                </a:defRPr>
              </a:pPr>
              <a:r>
                <a:rPr sz="1600">
                  <a:latin typeface="Consolas"/>
                  <a:ea typeface="Consolas"/>
                  <a:cs typeface="Consolas"/>
                  <a:sym typeface="Consolas"/>
                </a:rPr>
                <a:t>Forcibly Woken! </a:t>
              </a:r>
            </a:p>
          </p:txBody>
        </p:sp>
      </p:grpSp>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Shape 804"/>
          <p:cNvSpPr>
            <a:spLocks noGrp="1"/>
          </p:cNvSpPr>
          <p:nvPr>
            <p:ph type="title"/>
          </p:nvPr>
        </p:nvSpPr>
        <p:spPr>
          <a:xfrm>
            <a:off x="249647" y="179342"/>
            <a:ext cx="9599270" cy="365132"/>
          </a:xfrm>
          <a:prstGeom prst="rect">
            <a:avLst/>
          </a:prstGeom>
        </p:spPr>
        <p:txBody>
          <a:bodyPr>
            <a:normAutofit fontScale="90000"/>
          </a:bodyPr>
          <a:lstStyle/>
          <a:p>
            <a:pPr>
              <a:tabLst>
                <a:tab pos="8229600" algn="r"/>
              </a:tabLst>
            </a:pPr>
            <a:r>
              <a:t>Interrupt и Abort</a:t>
            </a:r>
          </a:p>
        </p:txBody>
      </p:sp>
      <p:grpSp>
        <p:nvGrpSpPr>
          <p:cNvPr id="807" name="Group 807"/>
          <p:cNvGrpSpPr/>
          <p:nvPr/>
        </p:nvGrpSpPr>
        <p:grpSpPr>
          <a:xfrm>
            <a:off x="335279" y="762000"/>
            <a:ext cx="9471661" cy="1676400"/>
            <a:chOff x="0" y="0"/>
            <a:chExt cx="9471659" cy="1676400"/>
          </a:xfrm>
        </p:grpSpPr>
        <p:sp>
          <p:nvSpPr>
            <p:cNvPr id="805" name="Shape 805"/>
            <p:cNvSpPr/>
            <p:nvPr/>
          </p:nvSpPr>
          <p:spPr>
            <a:xfrm>
              <a:off x="0" y="0"/>
              <a:ext cx="9471660" cy="16764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endParaRPr/>
            </a:p>
          </p:txBody>
        </p:sp>
        <p:sp>
          <p:nvSpPr>
            <p:cNvPr id="806" name="Shape 806"/>
            <p:cNvSpPr/>
            <p:nvPr/>
          </p:nvSpPr>
          <p:spPr>
            <a:xfrm>
              <a:off x="81835" y="93979"/>
              <a:ext cx="9307990" cy="1488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r>
                <a:t>Вызов </a:t>
              </a:r>
              <a:r>
                <a:rPr b="1"/>
                <a:t> Abort </a:t>
              </a:r>
              <a:r>
                <a:t> для блокированного потока принудительно освобождает его с генерацией исключения </a:t>
              </a:r>
              <a:r>
                <a:rPr b="1"/>
                <a:t>ThreadAbortException. </a:t>
              </a:r>
              <a:r>
                <a:t>Кроме того, это исключение будет повторно сгенерировано в конце блока </a:t>
              </a:r>
              <a:r>
                <a:rPr b="1"/>
                <a:t>catch</a:t>
              </a:r>
              <a:r>
                <a:t> (в попытке успокоить поток навеки), если только в блоке </a:t>
              </a:r>
              <a:r>
                <a:rPr b="1"/>
                <a:t>catch</a:t>
              </a:r>
              <a:r>
                <a:t> не будет вызван </a:t>
              </a:r>
              <a:r>
                <a:rPr b="1"/>
                <a:t>Thread.ResetAbort</a:t>
              </a:r>
              <a:r>
                <a:t>. До вызова </a:t>
              </a:r>
              <a:r>
                <a:rPr b="1"/>
                <a:t>Thread.ResetAbort</a:t>
              </a:r>
              <a:r>
                <a:t> </a:t>
              </a:r>
              <a:r>
                <a:rPr b="1"/>
                <a:t>ThreadState</a:t>
              </a:r>
              <a:r>
                <a:t> будет иметь значение </a:t>
              </a:r>
              <a:r>
                <a:rPr b="1"/>
                <a:t>AbortRequested</a:t>
              </a:r>
            </a:p>
          </p:txBody>
        </p:sp>
      </p:grpSp>
      <p:grpSp>
        <p:nvGrpSpPr>
          <p:cNvPr id="810" name="Group 810"/>
          <p:cNvGrpSpPr/>
          <p:nvPr/>
        </p:nvGrpSpPr>
        <p:grpSpPr>
          <a:xfrm>
            <a:off x="309008" y="2590800"/>
            <a:ext cx="9471660" cy="1524000"/>
            <a:chOff x="0" y="0"/>
            <a:chExt cx="9471659" cy="1524000"/>
          </a:xfrm>
        </p:grpSpPr>
        <p:sp>
          <p:nvSpPr>
            <p:cNvPr id="808" name="Shape 808"/>
            <p:cNvSpPr/>
            <p:nvPr/>
          </p:nvSpPr>
          <p:spPr>
            <a:xfrm>
              <a:off x="0" y="0"/>
              <a:ext cx="9471660" cy="15240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endParaRPr/>
            </a:p>
          </p:txBody>
        </p:sp>
        <p:sp>
          <p:nvSpPr>
            <p:cNvPr id="809" name="Shape 809"/>
            <p:cNvSpPr/>
            <p:nvPr/>
          </p:nvSpPr>
          <p:spPr>
            <a:xfrm>
              <a:off x="74395" y="17779"/>
              <a:ext cx="9322870" cy="1488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r>
                <a:t>Отличие между </a:t>
              </a:r>
              <a:r>
                <a:rPr b="1"/>
                <a:t>Interrupt</a:t>
              </a:r>
              <a:r>
                <a:rPr i="1"/>
                <a:t> </a:t>
              </a:r>
              <a:r>
                <a:t>и</a:t>
              </a:r>
              <a:r>
                <a:rPr i="1"/>
                <a:t> </a:t>
              </a:r>
              <a:r>
                <a:rPr b="1"/>
                <a:t>Abort </a:t>
              </a:r>
              <a:r>
                <a:t>состоит в том, что происходит, если их вызвать для неблокированного потока. Если </a:t>
              </a:r>
              <a:r>
                <a:rPr b="1"/>
                <a:t>Interrupt</a:t>
              </a:r>
              <a:r>
                <a:t> ничего не делает, пока поток не дойдет до следующей блокировки, то </a:t>
              </a:r>
              <a:r>
                <a:rPr b="1"/>
                <a:t>Abort </a:t>
              </a:r>
              <a:r>
                <a:t>генерирует исключение непосредственно в том месте, где сейчас находится поток – может быть, даже не в вашем коде. Аварийное завершение неблокированного потока может иметь существенные последствия</a:t>
              </a:r>
            </a:p>
          </p:txBody>
        </p:sp>
      </p:grpSp>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 name="Shape 814"/>
          <p:cNvSpPr>
            <a:spLocks noGrp="1"/>
          </p:cNvSpPr>
          <p:nvPr>
            <p:ph type="title"/>
          </p:nvPr>
        </p:nvSpPr>
        <p:spPr>
          <a:xfrm>
            <a:off x="249647" y="179342"/>
            <a:ext cx="9599270" cy="365132"/>
          </a:xfrm>
          <a:prstGeom prst="rect">
            <a:avLst/>
          </a:prstGeom>
        </p:spPr>
        <p:txBody>
          <a:bodyPr>
            <a:normAutofit fontScale="90000"/>
          </a:bodyPr>
          <a:lstStyle/>
          <a:p>
            <a:pPr>
              <a:tabLst>
                <a:tab pos="8229600" algn="r"/>
              </a:tabLst>
            </a:pPr>
            <a:r>
              <a:t>Interrupt и Abort</a:t>
            </a:r>
          </a:p>
        </p:txBody>
      </p:sp>
      <p:grpSp>
        <p:nvGrpSpPr>
          <p:cNvPr id="817" name="Group 817"/>
          <p:cNvGrpSpPr/>
          <p:nvPr/>
        </p:nvGrpSpPr>
        <p:grpSpPr>
          <a:xfrm>
            <a:off x="335280" y="738849"/>
            <a:ext cx="9304020" cy="2431444"/>
            <a:chOff x="0" y="0"/>
            <a:chExt cx="9304018" cy="2431442"/>
          </a:xfrm>
        </p:grpSpPr>
        <p:sp>
          <p:nvSpPr>
            <p:cNvPr id="815" name="Shape 815"/>
            <p:cNvSpPr/>
            <p:nvPr/>
          </p:nvSpPr>
          <p:spPr>
            <a:xfrm>
              <a:off x="0" y="99350"/>
              <a:ext cx="9304019" cy="2332093"/>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pPr algn="just">
                <a:defRPr sz="1400">
                  <a:latin typeface="Times New Roman"/>
                  <a:ea typeface="Times New Roman"/>
                  <a:cs typeface="Times New Roman"/>
                  <a:sym typeface="Times New Roman"/>
                </a:defRPr>
              </a:pPr>
              <a:endParaRPr/>
            </a:p>
          </p:txBody>
        </p:sp>
        <p:sp>
          <p:nvSpPr>
            <p:cNvPr id="816" name="Shape 816"/>
            <p:cNvSpPr/>
            <p:nvPr/>
          </p:nvSpPr>
          <p:spPr>
            <a:xfrm>
              <a:off x="0" y="0"/>
              <a:ext cx="9304019" cy="20930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endParaRPr sz="1400">
                <a:solidFill>
                  <a:srgbClr val="0000FF"/>
                </a:solidFill>
                <a:latin typeface="Consolas"/>
                <a:ea typeface="Consolas"/>
                <a:cs typeface="Consolas"/>
                <a:sym typeface="Consolas"/>
              </a:endParaRPr>
            </a:p>
            <a:p>
              <a:pPr algn="just"/>
              <a:r>
                <a:rPr sz="1400">
                  <a:solidFill>
                    <a:srgbClr val="0000FF"/>
                  </a:solidFill>
                  <a:latin typeface="Consolas"/>
                  <a:ea typeface="Consolas"/>
                  <a:cs typeface="Consolas"/>
                  <a:sym typeface="Consolas"/>
                </a:rPr>
                <a:t>public</a:t>
              </a:r>
              <a:r>
                <a:rPr sz="1400">
                  <a:latin typeface="Consolas"/>
                  <a:ea typeface="Consolas"/>
                  <a:cs typeface="Consolas"/>
                  <a:sym typeface="Consolas"/>
                </a:rPr>
                <a:t> </a:t>
              </a:r>
              <a:r>
                <a:rPr sz="1400">
                  <a:solidFill>
                    <a:srgbClr val="0000FF"/>
                  </a:solidFill>
                  <a:latin typeface="Consolas"/>
                  <a:ea typeface="Consolas"/>
                  <a:cs typeface="Consolas"/>
                  <a:sym typeface="Consolas"/>
                </a:rPr>
                <a:t>static</a:t>
              </a:r>
              <a:r>
                <a:rPr sz="1400">
                  <a:latin typeface="Consolas"/>
                  <a:ea typeface="Consolas"/>
                  <a:cs typeface="Consolas"/>
                  <a:sym typeface="Consolas"/>
                </a:rPr>
                <a:t> </a:t>
              </a:r>
              <a:r>
                <a:rPr sz="1400">
                  <a:solidFill>
                    <a:srgbClr val="0000FF"/>
                  </a:solidFill>
                  <a:latin typeface="Consolas"/>
                  <a:ea typeface="Consolas"/>
                  <a:cs typeface="Consolas"/>
                  <a:sym typeface="Consolas"/>
                </a:rPr>
                <a:t>void</a:t>
              </a:r>
              <a:r>
                <a:rPr sz="1400">
                  <a:latin typeface="Consolas"/>
                  <a:ea typeface="Consolas"/>
                  <a:cs typeface="Consolas"/>
                  <a:sym typeface="Consolas"/>
                </a:rPr>
                <a:t> Main()</a:t>
              </a:r>
              <a:endParaRPr sz="1400">
                <a:latin typeface="Times New Roman"/>
                <a:ea typeface="Times New Roman"/>
                <a:cs typeface="Times New Roman"/>
                <a:sym typeface="Times New Roman"/>
              </a:endParaRPr>
            </a:p>
            <a:p>
              <a:pPr algn="just"/>
              <a:r>
                <a:rPr sz="1400">
                  <a:latin typeface="Consolas"/>
                  <a:ea typeface="Consolas"/>
                  <a:cs typeface="Consolas"/>
                  <a:sym typeface="Consolas"/>
                </a:rPr>
                <a:t>{</a:t>
              </a:r>
              <a:endParaRPr sz="1400">
                <a:latin typeface="Times New Roman"/>
                <a:ea typeface="Times New Roman"/>
                <a:cs typeface="Times New Roman"/>
                <a:sym typeface="Times New Roman"/>
              </a:endParaRPr>
            </a:p>
            <a:p>
              <a:pPr algn="just"/>
              <a:r>
                <a:rPr sz="1400">
                  <a:solidFill>
                    <a:srgbClr val="008000"/>
                  </a:solidFill>
                  <a:latin typeface="Consolas"/>
                  <a:ea typeface="Consolas"/>
                  <a:cs typeface="Consolas"/>
                  <a:sym typeface="Consolas"/>
                </a:rPr>
                <a:t>    // создаем и запускаем поток</a:t>
              </a:r>
              <a:endParaRPr sz="1400">
                <a:latin typeface="Times New Roman"/>
                <a:ea typeface="Times New Roman"/>
                <a:cs typeface="Times New Roman"/>
                <a:sym typeface="Times New Roman"/>
              </a:endParaRPr>
            </a:p>
            <a:p>
              <a:pPr algn="just"/>
              <a:r>
                <a:rPr sz="1400">
                  <a:latin typeface="Consolas"/>
                  <a:ea typeface="Consolas"/>
                  <a:cs typeface="Consolas"/>
                  <a:sym typeface="Consolas"/>
                </a:rPr>
                <a:t>    </a:t>
              </a:r>
              <a:r>
                <a:rPr sz="1400">
                  <a:solidFill>
                    <a:srgbClr val="0000FF"/>
                  </a:solidFill>
                  <a:latin typeface="Consolas"/>
                  <a:ea typeface="Consolas"/>
                  <a:cs typeface="Consolas"/>
                  <a:sym typeface="Consolas"/>
                </a:rPr>
                <a:t>var</a:t>
              </a:r>
              <a:r>
                <a:rPr sz="1400">
                  <a:latin typeface="Consolas"/>
                  <a:ea typeface="Consolas"/>
                  <a:cs typeface="Consolas"/>
                  <a:sym typeface="Consolas"/>
                </a:rPr>
                <a:t> th = </a:t>
              </a:r>
              <a:r>
                <a:rPr sz="1400">
                  <a:solidFill>
                    <a:srgbClr val="0000FF"/>
                  </a:solidFill>
                  <a:latin typeface="Consolas"/>
                  <a:ea typeface="Consolas"/>
                  <a:cs typeface="Consolas"/>
                  <a:sym typeface="Consolas"/>
                </a:rPr>
                <a:t>new</a:t>
              </a:r>
              <a:r>
                <a:rPr sz="1400">
                  <a:latin typeface="Consolas"/>
                  <a:ea typeface="Consolas"/>
                  <a:cs typeface="Consolas"/>
                  <a:sym typeface="Consolas"/>
                </a:rPr>
                <a:t> </a:t>
              </a:r>
              <a:r>
                <a:rPr sz="1400">
                  <a:solidFill>
                    <a:srgbClr val="2B91AF"/>
                  </a:solidFill>
                  <a:latin typeface="Consolas"/>
                  <a:ea typeface="Consolas"/>
                  <a:cs typeface="Consolas"/>
                  <a:sym typeface="Consolas"/>
                </a:rPr>
                <a:t>Thread</a:t>
              </a:r>
              <a:r>
                <a:rPr sz="1400">
                  <a:latin typeface="Consolas"/>
                  <a:ea typeface="Consolas"/>
                  <a:cs typeface="Consolas"/>
                  <a:sym typeface="Consolas"/>
                </a:rPr>
                <a:t>(ThreadProc);</a:t>
              </a:r>
              <a:endParaRPr sz="1400">
                <a:latin typeface="Times New Roman"/>
                <a:ea typeface="Times New Roman"/>
                <a:cs typeface="Times New Roman"/>
                <a:sym typeface="Times New Roman"/>
              </a:endParaRPr>
            </a:p>
            <a:p>
              <a:pPr algn="just"/>
              <a:r>
                <a:rPr sz="1400">
                  <a:latin typeface="Consolas"/>
                  <a:ea typeface="Consolas"/>
                  <a:cs typeface="Consolas"/>
                  <a:sym typeface="Consolas"/>
                </a:rPr>
                <a:t>    th.Start();</a:t>
              </a:r>
              <a:r>
                <a:rPr sz="1400">
                  <a:solidFill>
                    <a:srgbClr val="008000"/>
                  </a:solidFill>
                  <a:latin typeface="Consolas"/>
                  <a:ea typeface="Consolas"/>
                  <a:cs typeface="Consolas"/>
                  <a:sym typeface="Consolas"/>
                </a:rPr>
                <a:t>// ждем 3 секунды</a:t>
              </a:r>
              <a:endParaRPr sz="1400">
                <a:latin typeface="Times New Roman"/>
                <a:ea typeface="Times New Roman"/>
                <a:cs typeface="Times New Roman"/>
                <a:sym typeface="Times New Roman"/>
              </a:endParaRPr>
            </a:p>
            <a:p>
              <a:pPr algn="just"/>
              <a:r>
                <a:rPr sz="1400">
                  <a:latin typeface="Consolas"/>
                  <a:ea typeface="Consolas"/>
                  <a:cs typeface="Consolas"/>
                  <a:sym typeface="Consolas"/>
                </a:rPr>
                <a:t>    </a:t>
              </a:r>
              <a:r>
                <a:rPr sz="1400">
                  <a:solidFill>
                    <a:srgbClr val="2B91AF"/>
                  </a:solidFill>
                  <a:latin typeface="Consolas"/>
                  <a:ea typeface="Consolas"/>
                  <a:cs typeface="Consolas"/>
                  <a:sym typeface="Consolas"/>
                </a:rPr>
                <a:t>Thread</a:t>
              </a:r>
              <a:r>
                <a:rPr sz="1400">
                  <a:latin typeface="Consolas"/>
                  <a:ea typeface="Consolas"/>
                  <a:cs typeface="Consolas"/>
                  <a:sym typeface="Consolas"/>
                </a:rPr>
                <a:t>.Sleep(</a:t>
              </a:r>
              <a:r>
                <a:rPr sz="1400">
                  <a:solidFill>
                    <a:srgbClr val="A31515"/>
                  </a:solidFill>
                  <a:latin typeface="Consolas"/>
                  <a:ea typeface="Consolas"/>
                  <a:cs typeface="Consolas"/>
                  <a:sym typeface="Consolas"/>
                </a:rPr>
                <a:t>3000</a:t>
              </a:r>
              <a:r>
                <a:rPr sz="1400">
                  <a:latin typeface="Consolas"/>
                  <a:ea typeface="Consolas"/>
                  <a:cs typeface="Consolas"/>
                  <a:sym typeface="Consolas"/>
                </a:rPr>
                <a:t>); </a:t>
              </a:r>
              <a:r>
                <a:rPr sz="1400">
                  <a:solidFill>
                    <a:srgbClr val="008000"/>
                  </a:solidFill>
                  <a:latin typeface="Consolas"/>
                  <a:ea typeface="Consolas"/>
                  <a:cs typeface="Consolas"/>
                  <a:sym typeface="Consolas"/>
                </a:rPr>
                <a:t>// пытаемся прервать работу потока th</a:t>
              </a:r>
              <a:endParaRPr sz="1400">
                <a:latin typeface="Times New Roman"/>
                <a:ea typeface="Times New Roman"/>
                <a:cs typeface="Times New Roman"/>
                <a:sym typeface="Times New Roman"/>
              </a:endParaRPr>
            </a:p>
            <a:p>
              <a:pPr algn="just"/>
              <a:r>
                <a:rPr sz="1400">
                  <a:latin typeface="Consolas"/>
                  <a:ea typeface="Consolas"/>
                  <a:cs typeface="Consolas"/>
                  <a:sym typeface="Consolas"/>
                </a:rPr>
                <a:t>    th.Abort();</a:t>
              </a:r>
              <a:r>
                <a:rPr sz="1400">
                  <a:solidFill>
                    <a:srgbClr val="008000"/>
                  </a:solidFill>
                  <a:latin typeface="Consolas"/>
                  <a:ea typeface="Consolas"/>
                  <a:cs typeface="Consolas"/>
                  <a:sym typeface="Consolas"/>
                </a:rPr>
                <a:t>// ждем завершения потока</a:t>
              </a:r>
              <a:endParaRPr sz="1400">
                <a:latin typeface="Times New Roman"/>
                <a:ea typeface="Times New Roman"/>
                <a:cs typeface="Times New Roman"/>
                <a:sym typeface="Times New Roman"/>
              </a:endParaRPr>
            </a:p>
            <a:p>
              <a:pPr algn="just"/>
              <a:r>
                <a:rPr sz="1400">
                  <a:latin typeface="Consolas"/>
                  <a:ea typeface="Consolas"/>
                  <a:cs typeface="Consolas"/>
                  <a:sym typeface="Consolas"/>
                </a:rPr>
                <a:t>    th.Join(); </a:t>
              </a:r>
              <a:r>
                <a:rPr sz="1400">
                  <a:solidFill>
                    <a:srgbClr val="008000"/>
                  </a:solidFill>
                  <a:latin typeface="Consolas"/>
                  <a:ea typeface="Consolas"/>
                  <a:cs typeface="Consolas"/>
                  <a:sym typeface="Consolas"/>
                </a:rPr>
                <a:t>// ... но не дождемся, так как поток сам себя "воскресил"</a:t>
              </a:r>
              <a:endParaRPr sz="1400">
                <a:latin typeface="Times New Roman"/>
                <a:ea typeface="Times New Roman"/>
                <a:cs typeface="Times New Roman"/>
                <a:sym typeface="Times New Roman"/>
              </a:endParaRPr>
            </a:p>
            <a:p>
              <a:pPr algn="just"/>
              <a:r>
                <a:rPr sz="1400">
                  <a:latin typeface="Consolas"/>
                  <a:ea typeface="Consolas"/>
                  <a:cs typeface="Consolas"/>
                  <a:sym typeface="Consolas"/>
                </a:rPr>
                <a:t>}</a:t>
              </a:r>
            </a:p>
          </p:txBody>
        </p:sp>
      </p:grpSp>
      <p:grpSp>
        <p:nvGrpSpPr>
          <p:cNvPr id="820" name="Group 820"/>
          <p:cNvGrpSpPr/>
          <p:nvPr/>
        </p:nvGrpSpPr>
        <p:grpSpPr>
          <a:xfrm>
            <a:off x="2752089" y="2325439"/>
            <a:ext cx="7054851" cy="4328687"/>
            <a:chOff x="0" y="0"/>
            <a:chExt cx="7054850" cy="4328686"/>
          </a:xfrm>
        </p:grpSpPr>
        <p:sp>
          <p:nvSpPr>
            <p:cNvPr id="818" name="Shape 818"/>
            <p:cNvSpPr/>
            <p:nvPr/>
          </p:nvSpPr>
          <p:spPr>
            <a:xfrm>
              <a:off x="0" y="341560"/>
              <a:ext cx="7054850" cy="3987127"/>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pPr algn="just">
                <a:defRPr sz="1400">
                  <a:latin typeface="Times New Roman"/>
                  <a:ea typeface="Times New Roman"/>
                  <a:cs typeface="Times New Roman"/>
                  <a:sym typeface="Times New Roman"/>
                </a:defRPr>
              </a:pPr>
              <a:endParaRPr/>
            </a:p>
          </p:txBody>
        </p:sp>
        <p:sp>
          <p:nvSpPr>
            <p:cNvPr id="819" name="Shape 819"/>
            <p:cNvSpPr/>
            <p:nvPr/>
          </p:nvSpPr>
          <p:spPr>
            <a:xfrm>
              <a:off x="0" y="0"/>
              <a:ext cx="7054850" cy="39218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endParaRPr sz="1400">
                <a:solidFill>
                  <a:srgbClr val="0000FF"/>
                </a:solidFill>
                <a:latin typeface="Consolas"/>
                <a:ea typeface="Consolas"/>
                <a:cs typeface="Consolas"/>
                <a:sym typeface="Consolas"/>
              </a:endParaRPr>
            </a:p>
            <a:p>
              <a:pPr algn="just"/>
              <a:endParaRPr sz="1400">
                <a:solidFill>
                  <a:srgbClr val="0000FF"/>
                </a:solidFill>
                <a:latin typeface="Consolas"/>
                <a:ea typeface="Consolas"/>
                <a:cs typeface="Consolas"/>
                <a:sym typeface="Consolas"/>
              </a:endParaRPr>
            </a:p>
            <a:p>
              <a:pPr algn="just"/>
              <a:r>
                <a:rPr sz="1400">
                  <a:solidFill>
                    <a:srgbClr val="0000FF"/>
                  </a:solidFill>
                  <a:latin typeface="Consolas"/>
                  <a:ea typeface="Consolas"/>
                  <a:cs typeface="Consolas"/>
                  <a:sym typeface="Consolas"/>
                </a:rPr>
                <a:t>public</a:t>
              </a:r>
              <a:r>
                <a:rPr sz="1400">
                  <a:latin typeface="Consolas"/>
                  <a:ea typeface="Consolas"/>
                  <a:cs typeface="Consolas"/>
                  <a:sym typeface="Consolas"/>
                </a:rPr>
                <a:t> </a:t>
              </a:r>
              <a:r>
                <a:rPr sz="1400">
                  <a:solidFill>
                    <a:srgbClr val="0000FF"/>
                  </a:solidFill>
                  <a:latin typeface="Consolas"/>
                  <a:ea typeface="Consolas"/>
                  <a:cs typeface="Consolas"/>
                  <a:sym typeface="Consolas"/>
                </a:rPr>
                <a:t>static</a:t>
              </a:r>
              <a:r>
                <a:rPr sz="1400">
                  <a:latin typeface="Consolas"/>
                  <a:ea typeface="Consolas"/>
                  <a:cs typeface="Consolas"/>
                  <a:sym typeface="Consolas"/>
                </a:rPr>
                <a:t> </a:t>
              </a:r>
              <a:r>
                <a:rPr sz="1400">
                  <a:solidFill>
                    <a:srgbClr val="0000FF"/>
                  </a:solidFill>
                  <a:latin typeface="Consolas"/>
                  <a:ea typeface="Consolas"/>
                  <a:cs typeface="Consolas"/>
                  <a:sym typeface="Consolas"/>
                </a:rPr>
                <a:t>void</a:t>
              </a:r>
              <a:r>
                <a:rPr sz="1400">
                  <a:latin typeface="Consolas"/>
                  <a:ea typeface="Consolas"/>
                  <a:cs typeface="Consolas"/>
                  <a:sym typeface="Consolas"/>
                </a:rPr>
                <a:t> ThreadProc()</a:t>
              </a:r>
              <a:endParaRPr sz="1400">
                <a:latin typeface="Times New Roman"/>
                <a:ea typeface="Times New Roman"/>
                <a:cs typeface="Times New Roman"/>
                <a:sym typeface="Times New Roman"/>
              </a:endParaRPr>
            </a:p>
            <a:p>
              <a:pPr algn="just"/>
              <a:r>
                <a:rPr sz="1400">
                  <a:latin typeface="Consolas"/>
                  <a:ea typeface="Consolas"/>
                  <a:cs typeface="Consolas"/>
                  <a:sym typeface="Consolas"/>
                </a:rPr>
                <a:t>{</a:t>
              </a:r>
              <a:endParaRPr sz="1400">
                <a:latin typeface="Times New Roman"/>
                <a:ea typeface="Times New Roman"/>
                <a:cs typeface="Times New Roman"/>
                <a:sym typeface="Times New Roman"/>
              </a:endParaRPr>
            </a:p>
            <a:p>
              <a:pPr algn="just"/>
              <a:r>
                <a:rPr sz="1400">
                  <a:latin typeface="Consolas"/>
                  <a:ea typeface="Consolas"/>
                  <a:cs typeface="Consolas"/>
                  <a:sym typeface="Consolas"/>
                </a:rPr>
                <a:t>   </a:t>
              </a:r>
              <a:r>
                <a:rPr sz="1400">
                  <a:solidFill>
                    <a:srgbClr val="0000FF"/>
                  </a:solidFill>
                  <a:latin typeface="Consolas"/>
                  <a:ea typeface="Consolas"/>
                  <a:cs typeface="Consolas"/>
                  <a:sym typeface="Consolas"/>
                </a:rPr>
                <a:t>while</a:t>
              </a:r>
              <a:r>
                <a:rPr sz="1400">
                  <a:latin typeface="Consolas"/>
                  <a:ea typeface="Consolas"/>
                  <a:cs typeface="Consolas"/>
                  <a:sym typeface="Consolas"/>
                </a:rPr>
                <a:t> (</a:t>
              </a:r>
              <a:r>
                <a:rPr sz="1400">
                  <a:solidFill>
                    <a:srgbClr val="0000FF"/>
                  </a:solidFill>
                  <a:latin typeface="Consolas"/>
                  <a:ea typeface="Consolas"/>
                  <a:cs typeface="Consolas"/>
                  <a:sym typeface="Consolas"/>
                </a:rPr>
                <a:t>true</a:t>
              </a:r>
              <a:r>
                <a:rPr sz="1400">
                  <a:latin typeface="Consolas"/>
                  <a:ea typeface="Consolas"/>
                  <a:cs typeface="Consolas"/>
                  <a:sym typeface="Consolas"/>
                </a:rPr>
                <a:t>)</a:t>
              </a:r>
              <a:endParaRPr sz="1400">
                <a:latin typeface="Times New Roman"/>
                <a:ea typeface="Times New Roman"/>
                <a:cs typeface="Times New Roman"/>
                <a:sym typeface="Times New Roman"/>
              </a:endParaRPr>
            </a:p>
            <a:p>
              <a:pPr algn="just"/>
              <a:r>
                <a:rPr sz="1400">
                  <a:latin typeface="Consolas"/>
                  <a:ea typeface="Consolas"/>
                  <a:cs typeface="Consolas"/>
                  <a:sym typeface="Consolas"/>
                </a:rPr>
                <a:t>   {</a:t>
              </a:r>
              <a:endParaRPr sz="1400">
                <a:latin typeface="Times New Roman"/>
                <a:ea typeface="Times New Roman"/>
                <a:cs typeface="Times New Roman"/>
                <a:sym typeface="Times New Roman"/>
              </a:endParaRPr>
            </a:p>
            <a:p>
              <a:pPr algn="just"/>
              <a:r>
                <a:rPr sz="1400">
                  <a:latin typeface="Consolas"/>
                  <a:ea typeface="Consolas"/>
                  <a:cs typeface="Consolas"/>
                  <a:sym typeface="Consolas"/>
                </a:rPr>
                <a:t>       </a:t>
              </a:r>
              <a:r>
                <a:rPr sz="1400">
                  <a:solidFill>
                    <a:srgbClr val="0000FF"/>
                  </a:solidFill>
                  <a:latin typeface="Consolas"/>
                  <a:ea typeface="Consolas"/>
                  <a:cs typeface="Consolas"/>
                  <a:sym typeface="Consolas"/>
                </a:rPr>
                <a:t>try</a:t>
              </a:r>
              <a:endParaRPr sz="1400">
                <a:latin typeface="Times New Roman"/>
                <a:ea typeface="Times New Roman"/>
                <a:cs typeface="Times New Roman"/>
                <a:sym typeface="Times New Roman"/>
              </a:endParaRPr>
            </a:p>
            <a:p>
              <a:pPr algn="just"/>
              <a:r>
                <a:rPr sz="1400">
                  <a:latin typeface="Consolas"/>
                  <a:ea typeface="Consolas"/>
                  <a:cs typeface="Consolas"/>
                  <a:sym typeface="Consolas"/>
                </a:rPr>
                <a:t>       {</a:t>
              </a:r>
              <a:endParaRPr sz="1400">
                <a:latin typeface="Times New Roman"/>
                <a:ea typeface="Times New Roman"/>
                <a:cs typeface="Times New Roman"/>
                <a:sym typeface="Times New Roman"/>
              </a:endParaRPr>
            </a:p>
            <a:p>
              <a:pPr algn="just"/>
              <a:r>
                <a:rPr sz="1400">
                  <a:latin typeface="Consolas"/>
                  <a:ea typeface="Consolas"/>
                  <a:cs typeface="Consolas"/>
                  <a:sym typeface="Consolas"/>
                </a:rPr>
                <a:t>           </a:t>
              </a:r>
              <a:r>
                <a:rPr sz="1400">
                  <a:solidFill>
                    <a:srgbClr val="2B91AF"/>
                  </a:solidFill>
                  <a:latin typeface="Consolas"/>
                  <a:ea typeface="Consolas"/>
                  <a:cs typeface="Consolas"/>
                  <a:sym typeface="Consolas"/>
                </a:rPr>
                <a:t>Console</a:t>
              </a:r>
              <a:r>
                <a:rPr sz="1400">
                  <a:latin typeface="Consolas"/>
                  <a:ea typeface="Consolas"/>
                  <a:cs typeface="Consolas"/>
                  <a:sym typeface="Consolas"/>
                </a:rPr>
                <a:t>.WriteLine(</a:t>
              </a:r>
              <a:r>
                <a:rPr sz="1400">
                  <a:solidFill>
                    <a:srgbClr val="A31515"/>
                  </a:solidFill>
                  <a:latin typeface="Consolas"/>
                  <a:ea typeface="Consolas"/>
                  <a:cs typeface="Consolas"/>
                  <a:sym typeface="Consolas"/>
                </a:rPr>
                <a:t>"Do some work..."</a:t>
              </a:r>
              <a:r>
                <a:rPr sz="1400">
                  <a:latin typeface="Consolas"/>
                  <a:ea typeface="Consolas"/>
                  <a:cs typeface="Consolas"/>
                  <a:sym typeface="Consolas"/>
                </a:rPr>
                <a:t>);</a:t>
              </a:r>
              <a:endParaRPr sz="1400">
                <a:latin typeface="Times New Roman"/>
                <a:ea typeface="Times New Roman"/>
                <a:cs typeface="Times New Roman"/>
                <a:sym typeface="Times New Roman"/>
              </a:endParaRPr>
            </a:p>
            <a:p>
              <a:pPr algn="just"/>
              <a:r>
                <a:rPr sz="1400">
                  <a:latin typeface="Consolas"/>
                  <a:ea typeface="Consolas"/>
                  <a:cs typeface="Consolas"/>
                  <a:sym typeface="Consolas"/>
                </a:rPr>
                <a:t>           </a:t>
              </a:r>
              <a:r>
                <a:rPr sz="1400">
                  <a:solidFill>
                    <a:srgbClr val="2B91AF"/>
                  </a:solidFill>
                  <a:latin typeface="Consolas"/>
                  <a:ea typeface="Consolas"/>
                  <a:cs typeface="Consolas"/>
                  <a:sym typeface="Consolas"/>
                </a:rPr>
                <a:t>Thread</a:t>
              </a:r>
              <a:r>
                <a:rPr sz="1400">
                  <a:latin typeface="Consolas"/>
                  <a:ea typeface="Consolas"/>
                  <a:cs typeface="Consolas"/>
                  <a:sym typeface="Consolas"/>
                </a:rPr>
                <a:t>.Sleep(</a:t>
              </a:r>
              <a:r>
                <a:rPr sz="1400">
                  <a:solidFill>
                    <a:srgbClr val="A31515"/>
                  </a:solidFill>
                  <a:latin typeface="Consolas"/>
                  <a:ea typeface="Consolas"/>
                  <a:cs typeface="Consolas"/>
                  <a:sym typeface="Consolas"/>
                </a:rPr>
                <a:t>1000</a:t>
              </a:r>
              <a:r>
                <a:rPr sz="1400">
                  <a:latin typeface="Consolas"/>
                  <a:ea typeface="Consolas"/>
                  <a:cs typeface="Consolas"/>
                  <a:sym typeface="Consolas"/>
                </a:rPr>
                <a:t>);</a:t>
              </a:r>
              <a:endParaRPr sz="1400">
                <a:latin typeface="Times New Roman"/>
                <a:ea typeface="Times New Roman"/>
                <a:cs typeface="Times New Roman"/>
                <a:sym typeface="Times New Roman"/>
              </a:endParaRPr>
            </a:p>
            <a:p>
              <a:pPr algn="just"/>
              <a:r>
                <a:rPr sz="1400">
                  <a:latin typeface="Consolas"/>
                  <a:ea typeface="Consolas"/>
                  <a:cs typeface="Consolas"/>
                  <a:sym typeface="Consolas"/>
                </a:rPr>
                <a:t>       }</a:t>
              </a:r>
              <a:endParaRPr sz="1400">
                <a:latin typeface="Times New Roman"/>
                <a:ea typeface="Times New Roman"/>
                <a:cs typeface="Times New Roman"/>
                <a:sym typeface="Times New Roman"/>
              </a:endParaRPr>
            </a:p>
            <a:p>
              <a:pPr algn="just"/>
              <a:r>
                <a:rPr sz="1400">
                  <a:latin typeface="Consolas"/>
                  <a:ea typeface="Consolas"/>
                  <a:cs typeface="Consolas"/>
                  <a:sym typeface="Consolas"/>
                </a:rPr>
                <a:t>       </a:t>
              </a:r>
              <a:r>
                <a:rPr sz="1400">
                  <a:solidFill>
                    <a:srgbClr val="0000FF"/>
                  </a:solidFill>
                  <a:latin typeface="Consolas"/>
                  <a:ea typeface="Consolas"/>
                  <a:cs typeface="Consolas"/>
                  <a:sym typeface="Consolas"/>
                </a:rPr>
                <a:t>catch</a:t>
              </a:r>
              <a:r>
                <a:rPr sz="1400">
                  <a:latin typeface="Consolas"/>
                  <a:ea typeface="Consolas"/>
                  <a:cs typeface="Consolas"/>
                  <a:sym typeface="Consolas"/>
                </a:rPr>
                <a:t> (</a:t>
              </a:r>
              <a:r>
                <a:rPr sz="1400">
                  <a:solidFill>
                    <a:srgbClr val="2B91AF"/>
                  </a:solidFill>
                  <a:latin typeface="Consolas"/>
                  <a:ea typeface="Consolas"/>
                  <a:cs typeface="Consolas"/>
                  <a:sym typeface="Consolas"/>
                </a:rPr>
                <a:t>ThreadAbortException</a:t>
              </a:r>
              <a:r>
                <a:rPr sz="1400">
                  <a:latin typeface="Consolas"/>
                  <a:ea typeface="Consolas"/>
                  <a:cs typeface="Consolas"/>
                  <a:sym typeface="Consolas"/>
                </a:rPr>
                <a:t> e)</a:t>
              </a:r>
              <a:endParaRPr sz="1400">
                <a:latin typeface="Times New Roman"/>
                <a:ea typeface="Times New Roman"/>
                <a:cs typeface="Times New Roman"/>
                <a:sym typeface="Times New Roman"/>
              </a:endParaRPr>
            </a:p>
            <a:p>
              <a:pPr algn="just"/>
              <a:r>
                <a:rPr sz="1400">
                  <a:latin typeface="Consolas"/>
                  <a:ea typeface="Consolas"/>
                  <a:cs typeface="Consolas"/>
                  <a:sym typeface="Consolas"/>
                </a:rPr>
                <a:t>       {</a:t>
              </a:r>
              <a:endParaRPr sz="1400">
                <a:latin typeface="Times New Roman"/>
                <a:ea typeface="Times New Roman"/>
                <a:cs typeface="Times New Roman"/>
                <a:sym typeface="Times New Roman"/>
              </a:endParaRPr>
            </a:p>
            <a:p>
              <a:pPr algn="just"/>
              <a:r>
                <a:rPr sz="1400">
                  <a:latin typeface="Consolas"/>
                  <a:ea typeface="Consolas"/>
                  <a:cs typeface="Consolas"/>
                  <a:sym typeface="Consolas"/>
                </a:rPr>
                <a:t>           </a:t>
              </a:r>
              <a:r>
                <a:rPr sz="1400">
                  <a:solidFill>
                    <a:srgbClr val="008000"/>
                  </a:solidFill>
                  <a:latin typeface="Consolas"/>
                  <a:ea typeface="Consolas"/>
                  <a:cs typeface="Consolas"/>
                  <a:sym typeface="Consolas"/>
                </a:rPr>
                <a:t>// отлавливаем попытку уничтожения и отменяем её</a:t>
              </a:r>
              <a:endParaRPr sz="1400">
                <a:latin typeface="Times New Roman"/>
                <a:ea typeface="Times New Roman"/>
                <a:cs typeface="Times New Roman"/>
                <a:sym typeface="Times New Roman"/>
              </a:endParaRPr>
            </a:p>
            <a:p>
              <a:pPr algn="just"/>
              <a:r>
                <a:rPr sz="1400">
                  <a:latin typeface="Consolas"/>
                  <a:ea typeface="Consolas"/>
                  <a:cs typeface="Consolas"/>
                  <a:sym typeface="Consolas"/>
                </a:rPr>
                <a:t>           </a:t>
              </a:r>
              <a:r>
                <a:rPr sz="1400">
                  <a:solidFill>
                    <a:srgbClr val="2B91AF"/>
                  </a:solidFill>
                  <a:latin typeface="Consolas"/>
                  <a:ea typeface="Consolas"/>
                  <a:cs typeface="Consolas"/>
                  <a:sym typeface="Consolas"/>
                </a:rPr>
                <a:t>Console</a:t>
              </a:r>
              <a:r>
                <a:rPr sz="1400">
                  <a:latin typeface="Consolas"/>
                  <a:ea typeface="Consolas"/>
                  <a:cs typeface="Consolas"/>
                  <a:sym typeface="Consolas"/>
                </a:rPr>
                <a:t>.WriteLine(</a:t>
              </a:r>
              <a:r>
                <a:rPr sz="1400">
                  <a:solidFill>
                    <a:srgbClr val="A31515"/>
                  </a:solidFill>
                  <a:latin typeface="Consolas"/>
                  <a:ea typeface="Consolas"/>
                  <a:cs typeface="Consolas"/>
                  <a:sym typeface="Consolas"/>
                </a:rPr>
                <a:t>"Somebody tries to kill me!"</a:t>
              </a:r>
              <a:r>
                <a:rPr sz="1400">
                  <a:latin typeface="Consolas"/>
                  <a:ea typeface="Consolas"/>
                  <a:cs typeface="Consolas"/>
                  <a:sym typeface="Consolas"/>
                </a:rPr>
                <a:t>);</a:t>
              </a:r>
              <a:endParaRPr sz="1400">
                <a:latin typeface="Times New Roman"/>
                <a:ea typeface="Times New Roman"/>
                <a:cs typeface="Times New Roman"/>
                <a:sym typeface="Times New Roman"/>
              </a:endParaRPr>
            </a:p>
            <a:p>
              <a:pPr algn="just"/>
              <a:r>
                <a:rPr sz="1400">
                  <a:latin typeface="Consolas"/>
                  <a:ea typeface="Consolas"/>
                  <a:cs typeface="Consolas"/>
                  <a:sym typeface="Consolas"/>
                </a:rPr>
                <a:t>           </a:t>
              </a:r>
              <a:r>
                <a:rPr sz="1400">
                  <a:solidFill>
                    <a:srgbClr val="2B91AF"/>
                  </a:solidFill>
                  <a:latin typeface="Consolas"/>
                  <a:ea typeface="Consolas"/>
                  <a:cs typeface="Consolas"/>
                  <a:sym typeface="Consolas"/>
                </a:rPr>
                <a:t>Thread</a:t>
              </a:r>
              <a:r>
                <a:rPr sz="1400">
                  <a:latin typeface="Consolas"/>
                  <a:ea typeface="Consolas"/>
                  <a:cs typeface="Consolas"/>
                  <a:sym typeface="Consolas"/>
                </a:rPr>
                <a:t>.ResetAbort();</a:t>
              </a:r>
              <a:endParaRPr sz="1400">
                <a:latin typeface="Times New Roman"/>
                <a:ea typeface="Times New Roman"/>
                <a:cs typeface="Times New Roman"/>
                <a:sym typeface="Times New Roman"/>
              </a:endParaRPr>
            </a:p>
            <a:p>
              <a:pPr algn="just"/>
              <a:r>
                <a:rPr sz="1400">
                  <a:latin typeface="Consolas"/>
                  <a:ea typeface="Consolas"/>
                  <a:cs typeface="Consolas"/>
                  <a:sym typeface="Consolas"/>
                </a:rPr>
                <a:t>       }</a:t>
              </a:r>
              <a:endParaRPr sz="1400">
                <a:latin typeface="Times New Roman"/>
                <a:ea typeface="Times New Roman"/>
                <a:cs typeface="Times New Roman"/>
                <a:sym typeface="Times New Roman"/>
              </a:endParaRPr>
            </a:p>
            <a:p>
              <a:pPr algn="just"/>
              <a:r>
                <a:rPr sz="1400">
                  <a:latin typeface="Consolas"/>
                  <a:ea typeface="Consolas"/>
                  <a:cs typeface="Consolas"/>
                  <a:sym typeface="Consolas"/>
                </a:rPr>
                <a:t>   }</a:t>
              </a:r>
              <a:endParaRPr sz="1400">
                <a:latin typeface="Times New Roman"/>
                <a:ea typeface="Times New Roman"/>
                <a:cs typeface="Times New Roman"/>
                <a:sym typeface="Times New Roman"/>
              </a:endParaRPr>
            </a:p>
            <a:p>
              <a:pPr algn="just"/>
              <a:r>
                <a:rPr sz="1400">
                  <a:latin typeface="Consolas"/>
                  <a:ea typeface="Consolas"/>
                  <a:cs typeface="Consolas"/>
                  <a:sym typeface="Consolas"/>
                </a:rPr>
                <a:t>}</a:t>
              </a:r>
            </a:p>
          </p:txBody>
        </p:sp>
      </p:grpSp>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 name="Shape 824"/>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Состояния потока</a:t>
            </a:r>
          </a:p>
        </p:txBody>
      </p:sp>
      <p:pic>
        <p:nvPicPr>
          <p:cNvPr id="825" name="image13.png" descr="http://www.rsdn.ru/article/dotnet/CSThreading/threadstate.png"/>
          <p:cNvPicPr>
            <a:picLocks noChangeAspect="1"/>
          </p:cNvPicPr>
          <p:nvPr/>
        </p:nvPicPr>
        <p:blipFill>
          <a:blip r:embed="rId3">
            <a:extLst/>
          </a:blip>
          <a:stretch>
            <a:fillRect/>
          </a:stretch>
        </p:blipFill>
        <p:spPr>
          <a:xfrm>
            <a:off x="1079662" y="1752600"/>
            <a:ext cx="7899075" cy="4876800"/>
          </a:xfrm>
          <a:prstGeom prst="rect">
            <a:avLst/>
          </a:prstGeom>
          <a:ln w="12700">
            <a:miter lim="400000"/>
          </a:ln>
        </p:spPr>
      </p:pic>
      <p:grpSp>
        <p:nvGrpSpPr>
          <p:cNvPr id="828" name="Group 828"/>
          <p:cNvGrpSpPr/>
          <p:nvPr/>
        </p:nvGrpSpPr>
        <p:grpSpPr>
          <a:xfrm>
            <a:off x="251459" y="685800"/>
            <a:ext cx="9555482" cy="914400"/>
            <a:chOff x="0" y="0"/>
            <a:chExt cx="9555480" cy="914400"/>
          </a:xfrm>
        </p:grpSpPr>
        <p:sp>
          <p:nvSpPr>
            <p:cNvPr id="826" name="Shape 826"/>
            <p:cNvSpPr/>
            <p:nvPr/>
          </p:nvSpPr>
          <p:spPr>
            <a:xfrm>
              <a:off x="0" y="0"/>
              <a:ext cx="9555481" cy="9144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827" name="Shape 827"/>
            <p:cNvSpPr/>
            <p:nvPr/>
          </p:nvSpPr>
          <p:spPr>
            <a:xfrm>
              <a:off x="44637" y="132080"/>
              <a:ext cx="9466206"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spcBef>
                  <a:spcPts val="1000"/>
                </a:spcBef>
              </a:pPr>
              <a:r>
                <a:t>ThreadState это комбинация трех уровней состояний с использованием битовых флагов, члены перечисления в пределах каждого уровня являются взаимоисключающими</a:t>
              </a:r>
            </a:p>
          </p:txBody>
        </p:sp>
      </p:grpSp>
      <p:grpSp>
        <p:nvGrpSpPr>
          <p:cNvPr id="831" name="Group 831"/>
          <p:cNvGrpSpPr/>
          <p:nvPr/>
        </p:nvGrpSpPr>
        <p:grpSpPr>
          <a:xfrm>
            <a:off x="251459" y="1732279"/>
            <a:ext cx="2849881" cy="650241"/>
            <a:chOff x="0" y="0"/>
            <a:chExt cx="2849879" cy="650240"/>
          </a:xfrm>
        </p:grpSpPr>
        <p:sp>
          <p:nvSpPr>
            <p:cNvPr id="829" name="Shape 829"/>
            <p:cNvSpPr/>
            <p:nvPr/>
          </p:nvSpPr>
          <p:spPr>
            <a:xfrm>
              <a:off x="0" y="20319"/>
              <a:ext cx="2849880" cy="609601"/>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ctr">
                <a:spcBef>
                  <a:spcPts val="1000"/>
                </a:spcBef>
              </a:pPr>
              <a:endParaRPr/>
            </a:p>
          </p:txBody>
        </p:sp>
        <p:sp>
          <p:nvSpPr>
            <p:cNvPr id="830" name="Shape 830"/>
            <p:cNvSpPr/>
            <p:nvPr/>
          </p:nvSpPr>
          <p:spPr>
            <a:xfrm>
              <a:off x="29758" y="-1"/>
              <a:ext cx="2790364"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spcBef>
                  <a:spcPts val="1000"/>
                </a:spcBef>
              </a:lvl1pPr>
            </a:lstStyle>
            <a:p>
              <a:r>
                <a:t>Диаграмма состояний потока</a:t>
              </a:r>
            </a:p>
          </p:txBody>
        </p:sp>
      </p:grpSp>
      <p:pic>
        <p:nvPicPr>
          <p:cNvPr id="832" name="image4.tif" descr="arrow03"/>
          <p:cNvPicPr>
            <a:picLocks noChangeAspect="1"/>
          </p:cNvPicPr>
          <p:nvPr/>
        </p:nvPicPr>
        <p:blipFill>
          <a:blip r:embed="rId4">
            <a:extLst/>
          </a:blip>
          <a:stretch>
            <a:fillRect/>
          </a:stretch>
        </p:blipFill>
        <p:spPr>
          <a:xfrm rot="1587440">
            <a:off x="1117883" y="2624488"/>
            <a:ext cx="1995837" cy="272700"/>
          </a:xfrm>
          <a:prstGeom prst="rect">
            <a:avLst/>
          </a:prstGeom>
          <a:ln w="12700">
            <a:miter lim="400000"/>
          </a:ln>
        </p:spPr>
      </p:pic>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 name="Shape 836"/>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Состояния потока</a:t>
            </a:r>
          </a:p>
        </p:txBody>
      </p:sp>
      <p:graphicFrame>
        <p:nvGraphicFramePr>
          <p:cNvPr id="837" name="Table 837"/>
          <p:cNvGraphicFramePr/>
          <p:nvPr>
            <p:extLst>
              <p:ext uri="{D42A27DB-BD31-4B8C-83A1-F6EECF244321}">
                <p14:modId xmlns:p14="http://schemas.microsoft.com/office/powerpoint/2010/main" val="124666328"/>
              </p:ext>
            </p:extLst>
          </p:nvPr>
        </p:nvGraphicFramePr>
        <p:xfrm>
          <a:off x="502917" y="838200"/>
          <a:ext cx="9220202" cy="5540798"/>
        </p:xfrm>
        <a:graphic>
          <a:graphicData uri="http://schemas.openxmlformats.org/drawingml/2006/table">
            <a:tbl>
              <a:tblPr>
                <a:tableStyleId>{4C3C2611-4C71-4FC5-86AE-919BDF0F9419}</a:tableStyleId>
              </a:tblPr>
              <a:tblGrid>
                <a:gridCol w="1927863"/>
                <a:gridCol w="7292339"/>
              </a:tblGrid>
              <a:tr h="283001">
                <a:tc>
                  <a:txBody>
                    <a:bodyPr/>
                    <a:lstStyle/>
                    <a:p>
                      <a:pPr algn="ctr">
                        <a:defRPr sz="1800" b="0" i="0"/>
                      </a:pPr>
                      <a:r>
                        <a:rPr sz="1500" b="1"/>
                        <a:t>Имя члена</a:t>
                      </a:r>
                    </a:p>
                  </a:txBody>
                  <a:tcPr marL="22438" marR="22438" marT="22438" marB="22438" anchor="ctr" horzOverflow="overflow">
                    <a:noFill/>
                  </a:tcPr>
                </a:tc>
                <a:tc>
                  <a:txBody>
                    <a:bodyPr/>
                    <a:lstStyle/>
                    <a:p>
                      <a:pPr algn="ctr">
                        <a:defRPr sz="1800" b="0" i="0"/>
                      </a:pPr>
                      <a:r>
                        <a:rPr sz="1500" b="1"/>
                        <a:t>Описание</a:t>
                      </a:r>
                    </a:p>
                  </a:txBody>
                  <a:tcPr marL="12239" marR="12239" marT="12239" marB="12239" anchor="ctr" horzOverflow="overflow">
                    <a:noFill/>
                  </a:tcPr>
                </a:tc>
              </a:tr>
              <a:tr h="445311">
                <a:tc>
                  <a:txBody>
                    <a:bodyPr/>
                    <a:lstStyle/>
                    <a:p>
                      <a:pPr algn="ctr">
                        <a:defRPr sz="1800" b="0" i="0"/>
                      </a:pPr>
                      <a:r>
                        <a:rPr sz="1500" b="1"/>
                        <a:t>Running</a:t>
                      </a:r>
                    </a:p>
                  </a:txBody>
                  <a:tcPr marL="22438" marR="22438" marT="22438" marB="22438" anchor="ctr" horzOverflow="overflow">
                    <a:noFill/>
                  </a:tcPr>
                </a:tc>
                <a:tc>
                  <a:txBody>
                    <a:bodyPr/>
                    <a:lstStyle/>
                    <a:p>
                      <a:pPr algn="just">
                        <a:defRPr sz="1800" b="0" i="0"/>
                      </a:pPr>
                      <a:r>
                        <a:rPr sz="1500"/>
                        <a:t>Поток был запущен, он не заблокирован, и нет ожидающего исключения ThreadAbortException</a:t>
                      </a:r>
                    </a:p>
                  </a:txBody>
                  <a:tcPr marL="22438" marR="22438" marT="22438" marB="22438" anchor="ctr" horzOverflow="overflow">
                    <a:noFill/>
                  </a:tcPr>
                </a:tc>
              </a:tr>
              <a:tr h="523512">
                <a:tc>
                  <a:txBody>
                    <a:bodyPr/>
                    <a:lstStyle/>
                    <a:p>
                      <a:pPr algn="ctr">
                        <a:defRPr sz="1800" b="0" i="0"/>
                      </a:pPr>
                      <a:r>
                        <a:rPr sz="1500" b="1"/>
                        <a:t>StopRequested</a:t>
                      </a:r>
                    </a:p>
                  </a:txBody>
                  <a:tcPr marL="22438" marR="22438" marT="22438" marB="22438" anchor="ctr" horzOverflow="overflow">
                    <a:noFill/>
                  </a:tcPr>
                </a:tc>
                <a:tc>
                  <a:txBody>
                    <a:bodyPr/>
                    <a:lstStyle/>
                    <a:p>
                      <a:pPr algn="just">
                        <a:defRPr sz="1800" b="0" i="0"/>
                      </a:pPr>
                      <a:r>
                        <a:rPr sz="1500"/>
                        <a:t>Поток получает запрос на остановку. Предназначено только для внутреннего использования</a:t>
                      </a:r>
                    </a:p>
                  </a:txBody>
                  <a:tcPr marL="22438" marR="22438" marT="22438" marB="22438" anchor="ctr" horzOverflow="overflow">
                    <a:noFill/>
                  </a:tcPr>
                </a:tc>
              </a:tr>
              <a:tr h="288908">
                <a:tc>
                  <a:txBody>
                    <a:bodyPr/>
                    <a:lstStyle/>
                    <a:p>
                      <a:pPr algn="ctr">
                        <a:defRPr sz="1800" b="0" i="0"/>
                      </a:pPr>
                      <a:r>
                        <a:rPr sz="1500" b="1"/>
                        <a:t>SuspendRequested</a:t>
                      </a:r>
                    </a:p>
                  </a:txBody>
                  <a:tcPr marL="22438" marR="22438" marT="22438" marB="22438" anchor="ctr" horzOverflow="overflow">
                    <a:noFill/>
                  </a:tcPr>
                </a:tc>
                <a:tc>
                  <a:txBody>
                    <a:bodyPr/>
                    <a:lstStyle/>
                    <a:p>
                      <a:pPr algn="just">
                        <a:defRPr sz="1800" b="0" i="0"/>
                      </a:pPr>
                      <a:r>
                        <a:rPr sz="1500"/>
                        <a:t>Запрашивается приостановка работы потока</a:t>
                      </a:r>
                    </a:p>
                  </a:txBody>
                  <a:tcPr marL="22438" marR="22438" marT="22438" marB="22438" anchor="ctr" horzOverflow="overflow">
                    <a:noFill/>
                  </a:tcPr>
                </a:tc>
              </a:tr>
              <a:tr h="758115">
                <a:tc>
                  <a:txBody>
                    <a:bodyPr/>
                    <a:lstStyle/>
                    <a:p>
                      <a:pPr algn="ctr">
                        <a:defRPr sz="1800" b="0" i="0"/>
                      </a:pPr>
                      <a:r>
                        <a:rPr sz="1500" b="1"/>
                        <a:t>Background</a:t>
                      </a:r>
                    </a:p>
                  </a:txBody>
                  <a:tcPr marL="22438" marR="22438" marT="22438" marB="22438" anchor="ctr" horzOverflow="overflow">
                    <a:noFill/>
                  </a:tcPr>
                </a:tc>
                <a:tc>
                  <a:txBody>
                    <a:bodyPr/>
                    <a:lstStyle/>
                    <a:p>
                      <a:pPr algn="just">
                        <a:defRPr sz="1800" b="0" i="0"/>
                      </a:pPr>
                      <a:r>
                        <a:rPr sz="1500"/>
                        <a:t>Поток выполняется как фоновый поток, в противоположность потокам переднего плана. Это состояние управляется заданием свойства  Thread.IsBackground</a:t>
                      </a:r>
                    </a:p>
                  </a:txBody>
                  <a:tcPr marL="22438" marR="22438" marT="22438" marB="22438" anchor="ctr" horzOverflow="overflow">
                    <a:noFill/>
                  </a:tcPr>
                </a:tc>
              </a:tr>
              <a:tr h="288908">
                <a:tc>
                  <a:txBody>
                    <a:bodyPr/>
                    <a:lstStyle/>
                    <a:p>
                      <a:pPr algn="ctr">
                        <a:defRPr sz="1800" b="0" i="0"/>
                      </a:pPr>
                      <a:r>
                        <a:rPr sz="1500" b="1"/>
                        <a:t>Unstarted</a:t>
                      </a:r>
                    </a:p>
                  </a:txBody>
                  <a:tcPr marL="22438" marR="22438" marT="22438" marB="22438" anchor="ctr" horzOverflow="overflow">
                    <a:noFill/>
                  </a:tcPr>
                </a:tc>
                <a:tc>
                  <a:txBody>
                    <a:bodyPr/>
                    <a:lstStyle/>
                    <a:p>
                      <a:pPr algn="just">
                        <a:defRPr sz="1800" b="0" i="0"/>
                      </a:pPr>
                      <a:r>
                        <a:rPr sz="1500"/>
                        <a:t>Метод Thread.Start не был вызван для потока</a:t>
                      </a:r>
                    </a:p>
                  </a:txBody>
                  <a:tcPr marL="22438" marR="22438" marT="22438" marB="22438" anchor="ctr" horzOverflow="overflow">
                    <a:noFill/>
                  </a:tcPr>
                </a:tc>
              </a:tr>
              <a:tr h="212980">
                <a:tc>
                  <a:txBody>
                    <a:bodyPr/>
                    <a:lstStyle/>
                    <a:p>
                      <a:pPr algn="ctr">
                        <a:defRPr sz="1800" b="0" i="0"/>
                      </a:pPr>
                      <a:r>
                        <a:rPr sz="1500" b="1"/>
                        <a:t>Stopped</a:t>
                      </a:r>
                    </a:p>
                  </a:txBody>
                  <a:tcPr marL="22438" marR="22438" marT="22438" marB="22438" anchor="ctr" horzOverflow="overflow">
                    <a:noFill/>
                  </a:tcPr>
                </a:tc>
                <a:tc>
                  <a:txBody>
                    <a:bodyPr/>
                    <a:lstStyle/>
                    <a:p>
                      <a:pPr algn="just">
                        <a:defRPr sz="1800" b="0" i="0"/>
                      </a:pPr>
                      <a:r>
                        <a:rPr sz="1500"/>
                        <a:t>Поток был остановлен</a:t>
                      </a:r>
                    </a:p>
                  </a:txBody>
                  <a:tcPr marL="22438" marR="22438" marT="22438" marB="22438" anchor="ctr" horzOverflow="overflow">
                    <a:noFill/>
                  </a:tcPr>
                </a:tc>
              </a:tr>
              <a:tr h="1039110">
                <a:tc>
                  <a:txBody>
                    <a:bodyPr/>
                    <a:lstStyle/>
                    <a:p>
                      <a:pPr algn="ctr">
                        <a:defRPr sz="1800" b="0" i="0"/>
                      </a:pPr>
                      <a:r>
                        <a:rPr sz="1500" b="1"/>
                        <a:t>WaitSleepJoin</a:t>
                      </a:r>
                    </a:p>
                  </a:txBody>
                  <a:tcPr marL="22438" marR="22438" marT="22438" marB="22438" anchor="ctr" horzOverflow="overflow">
                    <a:noFill/>
                  </a:tcPr>
                </a:tc>
                <a:tc>
                  <a:txBody>
                    <a:bodyPr/>
                    <a:lstStyle/>
                    <a:p>
                      <a:pPr algn="just">
                        <a:defRPr sz="1800" b="0" i="0"/>
                      </a:pPr>
                      <a:r>
                        <a:rPr sz="1500"/>
                        <a:t>Поток заблокирован. Это может произойти в результате вызова метода Thread.Sleep или метода Thread.Join, в результате запроса блокировки, например при вызове метода Monitor.Enter или Monitor.Wait или в результате ожидания объекта синхронизации потока, такого как ManualResetEvent</a:t>
                      </a:r>
                    </a:p>
                  </a:txBody>
                  <a:tcPr marL="22438" marR="22438" marT="22438" marB="22438" anchor="ctr" horzOverflow="overflow">
                    <a:noFill/>
                  </a:tcPr>
                </a:tc>
              </a:tr>
              <a:tr h="283001">
                <a:tc>
                  <a:txBody>
                    <a:bodyPr/>
                    <a:lstStyle/>
                    <a:p>
                      <a:pPr algn="ctr">
                        <a:defRPr sz="1800" b="0" i="0"/>
                      </a:pPr>
                      <a:r>
                        <a:rPr sz="1500" b="1"/>
                        <a:t>Suspended</a:t>
                      </a:r>
                    </a:p>
                  </a:txBody>
                  <a:tcPr marL="22438" marR="22438" marT="22438" marB="22438" anchor="ctr" horzOverflow="overflow">
                    <a:noFill/>
                  </a:tcPr>
                </a:tc>
                <a:tc>
                  <a:txBody>
                    <a:bodyPr/>
                    <a:lstStyle/>
                    <a:p>
                      <a:pPr algn="just">
                        <a:defRPr sz="1800" b="0" i="0"/>
                      </a:pPr>
                      <a:r>
                        <a:rPr sz="1500" dirty="0"/>
                        <a:t>Поток был приостановлен</a:t>
                      </a:r>
                    </a:p>
                  </a:txBody>
                  <a:tcPr marL="22438" marR="22438" marT="22438" marB="22438" anchor="ctr" horzOverflow="overflow">
                    <a:noFill/>
                  </a:tcPr>
                </a:tc>
              </a:tr>
              <a:tr h="798615">
                <a:tc>
                  <a:txBody>
                    <a:bodyPr/>
                    <a:lstStyle/>
                    <a:p>
                      <a:pPr algn="ctr">
                        <a:defRPr sz="1800" b="0" i="0"/>
                      </a:pPr>
                      <a:r>
                        <a:rPr sz="1500" b="1"/>
                        <a:t>AbortRequested</a:t>
                      </a:r>
                    </a:p>
                  </a:txBody>
                  <a:tcPr marL="22438" marR="22438" marT="22438" marB="22438" anchor="ctr" horzOverflow="overflow">
                    <a:noFill/>
                  </a:tcPr>
                </a:tc>
                <a:tc>
                  <a:txBody>
                    <a:bodyPr/>
                    <a:lstStyle/>
                    <a:p>
                      <a:pPr algn="just">
                        <a:defRPr sz="1800" b="0" i="0"/>
                      </a:pPr>
                      <a:r>
                        <a:rPr sz="1500" dirty="0"/>
                        <a:t>Метод Thread.Abort был вызван для потока, но поток еще не получил исключение System.Threading.ThreadAbortException, которое попытается завершить его</a:t>
                      </a:r>
                    </a:p>
                  </a:txBody>
                  <a:tcPr marL="22438" marR="22438" marT="22438" marB="22438" anchor="ctr" horzOverflow="overflow">
                    <a:noFill/>
                  </a:tcPr>
                </a:tc>
              </a:tr>
              <a:tr h="486894">
                <a:tc>
                  <a:txBody>
                    <a:bodyPr/>
                    <a:lstStyle/>
                    <a:p>
                      <a:pPr algn="ctr">
                        <a:defRPr sz="1800" b="0" i="0"/>
                      </a:pPr>
                      <a:r>
                        <a:rPr sz="1500" b="1"/>
                        <a:t>Aborted</a:t>
                      </a:r>
                    </a:p>
                  </a:txBody>
                  <a:tcPr marL="22438" marR="22438" marT="22438" marB="22438" anchor="ctr" horzOverflow="overflow">
                    <a:noFill/>
                  </a:tcPr>
                </a:tc>
                <a:tc>
                  <a:txBody>
                    <a:bodyPr/>
                    <a:lstStyle/>
                    <a:p>
                      <a:pPr algn="just">
                        <a:defRPr sz="1800" b="0" i="0"/>
                      </a:pPr>
                      <a:r>
                        <a:rPr sz="1500" dirty="0"/>
                        <a:t>Состояние потока включает в себя значение AbortRequested, и поток теперь не выполняет работу, но его состояние еще не изменилось на Stopped</a:t>
                      </a:r>
                    </a:p>
                  </a:txBody>
                  <a:tcPr marL="22438" marR="22438" marT="22438" marB="22438" anchor="ctr" horzOverflow="overflow">
                    <a:noFill/>
                  </a:tcPr>
                </a:tc>
              </a:tr>
            </a:tbl>
          </a:graphicData>
        </a:graphic>
      </p:graphicFrame>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Shape 114"/>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Обзор и ключевые понятия</a:t>
            </a:r>
          </a:p>
        </p:txBody>
      </p:sp>
      <p:grpSp>
        <p:nvGrpSpPr>
          <p:cNvPr id="117" name="Group 117"/>
          <p:cNvGrpSpPr/>
          <p:nvPr/>
        </p:nvGrpSpPr>
        <p:grpSpPr>
          <a:xfrm>
            <a:off x="300250" y="685800"/>
            <a:ext cx="9506692" cy="1752600"/>
            <a:chOff x="0" y="0"/>
            <a:chExt cx="9506690" cy="1752600"/>
          </a:xfrm>
        </p:grpSpPr>
        <p:sp>
          <p:nvSpPr>
            <p:cNvPr id="115" name="Shape 115"/>
            <p:cNvSpPr/>
            <p:nvPr/>
          </p:nvSpPr>
          <p:spPr>
            <a:xfrm>
              <a:off x="-1" y="0"/>
              <a:ext cx="9506692" cy="1752600"/>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297" y="0"/>
                    <a:pt x="664" y="0"/>
                  </a:cubicBezTo>
                  <a:lnTo>
                    <a:pt x="20936" y="0"/>
                  </a:lnTo>
                  <a:cubicBezTo>
                    <a:pt x="21303" y="0"/>
                    <a:pt x="21600" y="1612"/>
                    <a:pt x="21600" y="3600"/>
                  </a:cubicBezTo>
                  <a:lnTo>
                    <a:pt x="21600" y="18000"/>
                  </a:lnTo>
                  <a:cubicBezTo>
                    <a:pt x="21600" y="19988"/>
                    <a:pt x="21303" y="21600"/>
                    <a:pt x="20936" y="21600"/>
                  </a:cubicBezTo>
                  <a:lnTo>
                    <a:pt x="664" y="21600"/>
                  </a:lnTo>
                  <a:cubicBezTo>
                    <a:pt x="297" y="21600"/>
                    <a:pt x="0" y="19988"/>
                    <a:pt x="0" y="18000"/>
                  </a:cubicBezTo>
                  <a:close/>
                </a:path>
              </a:pathLst>
            </a:cu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lgn="just"/>
              <a:endParaRPr/>
            </a:p>
          </p:txBody>
        </p:sp>
        <p:sp>
          <p:nvSpPr>
            <p:cNvPr id="116" name="Shape 116"/>
            <p:cNvSpPr/>
            <p:nvPr/>
          </p:nvSpPr>
          <p:spPr>
            <a:xfrm>
              <a:off x="146049" y="132079"/>
              <a:ext cx="9214592" cy="1488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r>
                <a:t>Управление многопоточностью осуществляет планировщик потоков, эту функцию CLR обычно делегирует операционной системе</a:t>
              </a:r>
            </a:p>
            <a:p>
              <a:pPr algn="just"/>
              <a:r>
                <a:t>Планировщик потоков гарантирует, что активным потокам выделяется соответствующее время на выполнение, а потоки, ожидающие или блокированные, к примеру, на ожидании  блокировки, или пользовательского ввода – не потребляют времени CPU</a:t>
              </a:r>
            </a:p>
          </p:txBody>
        </p:sp>
      </p:grpSp>
      <p:grpSp>
        <p:nvGrpSpPr>
          <p:cNvPr id="120" name="Group 120"/>
          <p:cNvGrpSpPr/>
          <p:nvPr/>
        </p:nvGrpSpPr>
        <p:grpSpPr>
          <a:xfrm>
            <a:off x="300250" y="2506979"/>
            <a:ext cx="9506692" cy="929641"/>
            <a:chOff x="0" y="0"/>
            <a:chExt cx="9506690" cy="929639"/>
          </a:xfrm>
        </p:grpSpPr>
        <p:sp>
          <p:nvSpPr>
            <p:cNvPr id="118" name="Shape 118"/>
            <p:cNvSpPr/>
            <p:nvPr/>
          </p:nvSpPr>
          <p:spPr>
            <a:xfrm>
              <a:off x="0" y="7620"/>
              <a:ext cx="9506691" cy="914401"/>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55" y="0"/>
                    <a:pt x="346" y="0"/>
                  </a:cubicBezTo>
                  <a:lnTo>
                    <a:pt x="21254" y="0"/>
                  </a:lnTo>
                  <a:cubicBezTo>
                    <a:pt x="21445" y="0"/>
                    <a:pt x="21600" y="1612"/>
                    <a:pt x="21600" y="3600"/>
                  </a:cubicBezTo>
                  <a:lnTo>
                    <a:pt x="21600" y="18000"/>
                  </a:lnTo>
                  <a:cubicBezTo>
                    <a:pt x="21600" y="19988"/>
                    <a:pt x="21445" y="21600"/>
                    <a:pt x="21254" y="21600"/>
                  </a:cubicBezTo>
                  <a:lnTo>
                    <a:pt x="346" y="21600"/>
                  </a:lnTo>
                  <a:cubicBezTo>
                    <a:pt x="155" y="21600"/>
                    <a:pt x="0" y="19988"/>
                    <a:pt x="0" y="18000"/>
                  </a:cubicBezTo>
                  <a:close/>
                </a:path>
              </a:pathLst>
            </a:cu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lgn="just"/>
              <a:endParaRPr/>
            </a:p>
          </p:txBody>
        </p:sp>
        <p:sp>
          <p:nvSpPr>
            <p:cNvPr id="119" name="Shape 119"/>
            <p:cNvSpPr/>
            <p:nvPr/>
          </p:nvSpPr>
          <p:spPr>
            <a:xfrm>
              <a:off x="76200" y="0"/>
              <a:ext cx="9354291" cy="929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lstStyle>
            <a:p>
              <a:r>
                <a:t>На однопроцессорных компьютерах планировщик потоков использует квантование времени – быстрое переключение между выполнением каждого из активных потоков, что приводит к непредсказуемому поведению</a:t>
              </a:r>
            </a:p>
          </p:txBody>
        </p:sp>
      </p:grpSp>
      <p:grpSp>
        <p:nvGrpSpPr>
          <p:cNvPr id="123" name="Group 123"/>
          <p:cNvGrpSpPr/>
          <p:nvPr/>
        </p:nvGrpSpPr>
        <p:grpSpPr>
          <a:xfrm>
            <a:off x="300250" y="3497579"/>
            <a:ext cx="9506692" cy="929641"/>
            <a:chOff x="0" y="0"/>
            <a:chExt cx="9506690" cy="929639"/>
          </a:xfrm>
        </p:grpSpPr>
        <p:sp>
          <p:nvSpPr>
            <p:cNvPr id="121" name="Shape 121"/>
            <p:cNvSpPr/>
            <p:nvPr/>
          </p:nvSpPr>
          <p:spPr>
            <a:xfrm>
              <a:off x="0" y="7620"/>
              <a:ext cx="9506691" cy="914401"/>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55" y="0"/>
                    <a:pt x="346" y="0"/>
                  </a:cubicBezTo>
                  <a:lnTo>
                    <a:pt x="21254" y="0"/>
                  </a:lnTo>
                  <a:cubicBezTo>
                    <a:pt x="21445" y="0"/>
                    <a:pt x="21600" y="1612"/>
                    <a:pt x="21600" y="3600"/>
                  </a:cubicBezTo>
                  <a:lnTo>
                    <a:pt x="21600" y="18000"/>
                  </a:lnTo>
                  <a:cubicBezTo>
                    <a:pt x="21600" y="19988"/>
                    <a:pt x="21445" y="21600"/>
                    <a:pt x="21254" y="21600"/>
                  </a:cubicBezTo>
                  <a:lnTo>
                    <a:pt x="346" y="21600"/>
                  </a:lnTo>
                  <a:cubicBezTo>
                    <a:pt x="155" y="21600"/>
                    <a:pt x="0" y="19988"/>
                    <a:pt x="0" y="18000"/>
                  </a:cubicBezTo>
                  <a:close/>
                </a:path>
              </a:pathLst>
            </a:cu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lgn="just"/>
              <a:endParaRPr/>
            </a:p>
          </p:txBody>
        </p:sp>
        <p:sp>
          <p:nvSpPr>
            <p:cNvPr id="122" name="Shape 122"/>
            <p:cNvSpPr/>
            <p:nvPr/>
          </p:nvSpPr>
          <p:spPr>
            <a:xfrm>
              <a:off x="76200" y="0"/>
              <a:ext cx="9354291" cy="929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r>
                <a:t>Типичное значение кванта времени – десятки миллисекунд (20-30 миллисекунд в случае Windows) – выбрано как намного большее, чем затраты CPU на переключение контекста между потоками (несколько микросекунд)</a:t>
              </a:r>
            </a:p>
          </p:txBody>
        </p:sp>
      </p:grpSp>
      <p:grpSp>
        <p:nvGrpSpPr>
          <p:cNvPr id="126" name="Group 126"/>
          <p:cNvGrpSpPr/>
          <p:nvPr/>
        </p:nvGrpSpPr>
        <p:grpSpPr>
          <a:xfrm>
            <a:off x="300250" y="5478779"/>
            <a:ext cx="9506692" cy="929641"/>
            <a:chOff x="0" y="0"/>
            <a:chExt cx="9506690" cy="929639"/>
          </a:xfrm>
        </p:grpSpPr>
        <p:sp>
          <p:nvSpPr>
            <p:cNvPr id="124" name="Shape 124"/>
            <p:cNvSpPr/>
            <p:nvPr/>
          </p:nvSpPr>
          <p:spPr>
            <a:xfrm>
              <a:off x="0" y="7620"/>
              <a:ext cx="9506691" cy="914401"/>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55" y="0"/>
                    <a:pt x="346" y="0"/>
                  </a:cubicBezTo>
                  <a:lnTo>
                    <a:pt x="21254" y="0"/>
                  </a:lnTo>
                  <a:cubicBezTo>
                    <a:pt x="21445" y="0"/>
                    <a:pt x="21600" y="1612"/>
                    <a:pt x="21600" y="3600"/>
                  </a:cubicBezTo>
                  <a:lnTo>
                    <a:pt x="21600" y="18000"/>
                  </a:lnTo>
                  <a:cubicBezTo>
                    <a:pt x="21600" y="19988"/>
                    <a:pt x="21445" y="21600"/>
                    <a:pt x="21254" y="21600"/>
                  </a:cubicBezTo>
                  <a:lnTo>
                    <a:pt x="346" y="21600"/>
                  </a:lnTo>
                  <a:cubicBezTo>
                    <a:pt x="155" y="21600"/>
                    <a:pt x="0" y="19988"/>
                    <a:pt x="0" y="18000"/>
                  </a:cubicBezTo>
                  <a:close/>
                </a:path>
              </a:pathLst>
            </a:cu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lgn="just"/>
              <a:endParaRPr/>
            </a:p>
          </p:txBody>
        </p:sp>
        <p:sp>
          <p:nvSpPr>
            <p:cNvPr id="125" name="Shape 125"/>
            <p:cNvSpPr/>
            <p:nvPr/>
          </p:nvSpPr>
          <p:spPr>
            <a:xfrm>
              <a:off x="76200" y="0"/>
              <a:ext cx="9354291" cy="929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lstStyle>
            <a:p>
              <a:r>
                <a:rPr dirty="0"/>
                <a:t>Контекст потока - структура, создаваемая Windows для каждого потока, служащая, в частности, для запоминания состояния регистров на момент окончания последнего по времени кванта исполнения потока</a:t>
              </a:r>
            </a:p>
          </p:txBody>
        </p:sp>
      </p:grpSp>
      <p:grpSp>
        <p:nvGrpSpPr>
          <p:cNvPr id="129" name="Group 129"/>
          <p:cNvGrpSpPr/>
          <p:nvPr/>
        </p:nvGrpSpPr>
        <p:grpSpPr>
          <a:xfrm>
            <a:off x="300251" y="4495800"/>
            <a:ext cx="9471660" cy="914400"/>
            <a:chOff x="0" y="0"/>
            <a:chExt cx="9471659" cy="914400"/>
          </a:xfrm>
        </p:grpSpPr>
        <p:sp>
          <p:nvSpPr>
            <p:cNvPr id="127" name="Shape 127"/>
            <p:cNvSpPr/>
            <p:nvPr/>
          </p:nvSpPr>
          <p:spPr>
            <a:xfrm>
              <a:off x="0" y="0"/>
              <a:ext cx="9471660" cy="914400"/>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56" y="0"/>
                    <a:pt x="348" y="0"/>
                  </a:cubicBezTo>
                  <a:lnTo>
                    <a:pt x="21252" y="0"/>
                  </a:lnTo>
                  <a:cubicBezTo>
                    <a:pt x="21444" y="0"/>
                    <a:pt x="21600" y="1612"/>
                    <a:pt x="21600" y="3600"/>
                  </a:cubicBezTo>
                  <a:lnTo>
                    <a:pt x="21600" y="18000"/>
                  </a:lnTo>
                  <a:cubicBezTo>
                    <a:pt x="21600" y="19988"/>
                    <a:pt x="21444" y="21600"/>
                    <a:pt x="21252" y="21600"/>
                  </a:cubicBezTo>
                  <a:lnTo>
                    <a:pt x="348" y="21600"/>
                  </a:lnTo>
                  <a:cubicBezTo>
                    <a:pt x="156" y="21600"/>
                    <a:pt x="0" y="19988"/>
                    <a:pt x="0" y="18000"/>
                  </a:cubicBezTo>
                  <a:close/>
                </a:path>
              </a:pathLst>
            </a:cu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lgn="just"/>
              <a:endParaRPr/>
            </a:p>
          </p:txBody>
        </p:sp>
        <p:sp>
          <p:nvSpPr>
            <p:cNvPr id="128" name="Shape 128"/>
            <p:cNvSpPr/>
            <p:nvPr/>
          </p:nvSpPr>
          <p:spPr>
            <a:xfrm>
              <a:off x="76200" y="132079"/>
              <a:ext cx="9319260"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lstStyle>
            <a:p>
              <a:r>
                <a:rPr dirty="0"/>
                <a:t>На многопроцессорных компьютерах многопоточность реализована как смесь квантования времени и подлинного параллелизма, когда разные потоки выполняют код на разных CPU</a:t>
              </a:r>
            </a:p>
          </p:txBody>
        </p:sp>
      </p:grpSp>
    </p:spTree>
  </p:cSld>
  <p:clrMapOvr>
    <a:masterClrMapping/>
  </p:clrMapOvr>
  <p:transition spd="slow"/>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 name="Shape 839"/>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Состояния потока</a:t>
            </a:r>
          </a:p>
        </p:txBody>
      </p:sp>
      <p:grpSp>
        <p:nvGrpSpPr>
          <p:cNvPr id="842" name="Group 842"/>
          <p:cNvGrpSpPr/>
          <p:nvPr/>
        </p:nvGrpSpPr>
        <p:grpSpPr>
          <a:xfrm>
            <a:off x="237489" y="1977736"/>
            <a:ext cx="9555482" cy="1504576"/>
            <a:chOff x="0" y="0"/>
            <a:chExt cx="9555480" cy="1504575"/>
          </a:xfrm>
        </p:grpSpPr>
        <p:sp>
          <p:nvSpPr>
            <p:cNvPr id="840" name="Shape 840"/>
            <p:cNvSpPr/>
            <p:nvPr/>
          </p:nvSpPr>
          <p:spPr>
            <a:xfrm>
              <a:off x="0" y="0"/>
              <a:ext cx="9555481" cy="1504576"/>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pPr>
                <a:defRPr sz="1600">
                  <a:latin typeface="Consolas"/>
                  <a:ea typeface="Consolas"/>
                  <a:cs typeface="Consolas"/>
                  <a:sym typeface="Consolas"/>
                </a:defRPr>
              </a:pPr>
              <a:endParaRPr/>
            </a:p>
          </p:txBody>
        </p:sp>
        <p:sp>
          <p:nvSpPr>
            <p:cNvPr id="841" name="Shape 841"/>
            <p:cNvSpPr/>
            <p:nvPr/>
          </p:nvSpPr>
          <p:spPr>
            <a:xfrm>
              <a:off x="0" y="100124"/>
              <a:ext cx="9555481" cy="10219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r>
                <a:rPr sz="1600">
                  <a:solidFill>
                    <a:srgbClr val="0000FF"/>
                  </a:solidFill>
                  <a:latin typeface="Consolas"/>
                  <a:ea typeface="Consolas"/>
                  <a:cs typeface="Consolas"/>
                  <a:sym typeface="Consolas"/>
                </a:rPr>
                <a:t>public</a:t>
              </a:r>
              <a:r>
                <a:rPr sz="1600">
                  <a:latin typeface="Consolas"/>
                  <a:ea typeface="Consolas"/>
                  <a:cs typeface="Consolas"/>
                  <a:sym typeface="Consolas"/>
                </a:rPr>
                <a:t> </a:t>
              </a:r>
              <a:r>
                <a:rPr sz="1600">
                  <a:solidFill>
                    <a:srgbClr val="0000FF"/>
                  </a:solidFill>
                  <a:latin typeface="Consolas"/>
                  <a:ea typeface="Consolas"/>
                  <a:cs typeface="Consolas"/>
                  <a:sym typeface="Consolas"/>
                </a:rPr>
                <a:t>static</a:t>
              </a:r>
              <a:r>
                <a:rPr sz="1600">
                  <a:latin typeface="Consolas"/>
                  <a:ea typeface="Consolas"/>
                  <a:cs typeface="Consolas"/>
                  <a:sym typeface="Consolas"/>
                </a:rPr>
                <a:t> </a:t>
              </a:r>
              <a:r>
                <a:rPr sz="1600">
                  <a:solidFill>
                    <a:srgbClr val="008080"/>
                  </a:solidFill>
                  <a:latin typeface="Consolas"/>
                  <a:ea typeface="Consolas"/>
                  <a:cs typeface="Consolas"/>
                  <a:sym typeface="Consolas"/>
                </a:rPr>
                <a:t>ThreadState</a:t>
              </a:r>
              <a:r>
                <a:rPr sz="1600">
                  <a:latin typeface="Consolas"/>
                  <a:ea typeface="Consolas"/>
                  <a:cs typeface="Consolas"/>
                  <a:sym typeface="Consolas"/>
                </a:rPr>
                <a:t> SimpleThreadState(</a:t>
              </a:r>
              <a:r>
                <a:rPr sz="1600">
                  <a:solidFill>
                    <a:srgbClr val="008080"/>
                  </a:solidFill>
                  <a:latin typeface="Consolas"/>
                  <a:ea typeface="Consolas"/>
                  <a:cs typeface="Consolas"/>
                  <a:sym typeface="Consolas"/>
                </a:rPr>
                <a:t>ThreadState</a:t>
              </a:r>
              <a:r>
                <a:rPr sz="1600">
                  <a:latin typeface="Consolas"/>
                  <a:ea typeface="Consolas"/>
                  <a:cs typeface="Consolas"/>
                  <a:sym typeface="Consolas"/>
                </a:rPr>
                <a:t> ts) </a:t>
              </a:r>
            </a:p>
            <a:p>
              <a:r>
                <a:rPr sz="1600">
                  <a:latin typeface="Consolas"/>
                  <a:ea typeface="Consolas"/>
                  <a:cs typeface="Consolas"/>
                  <a:sym typeface="Consolas"/>
                </a:rPr>
                <a:t>{   </a:t>
              </a:r>
              <a:r>
                <a:rPr sz="1600">
                  <a:solidFill>
                    <a:srgbClr val="0000FF"/>
                  </a:solidFill>
                  <a:latin typeface="Consolas"/>
                  <a:ea typeface="Consolas"/>
                  <a:cs typeface="Consolas"/>
                  <a:sym typeface="Consolas"/>
                </a:rPr>
                <a:t>return</a:t>
              </a:r>
              <a:r>
                <a:rPr sz="1600">
                  <a:latin typeface="Consolas"/>
                  <a:ea typeface="Consolas"/>
                  <a:cs typeface="Consolas"/>
                  <a:sym typeface="Consolas"/>
                </a:rPr>
                <a:t> ts &amp; (ThreadState.Unstarted | </a:t>
              </a:r>
            </a:p>
            <a:p>
              <a:r>
                <a:rPr sz="1600">
                  <a:latin typeface="Consolas"/>
                  <a:ea typeface="Consolas"/>
                  <a:cs typeface="Consolas"/>
                  <a:sym typeface="Consolas"/>
                </a:rPr>
                <a:t>                 ThreadState.WaitSleepJoin |        </a:t>
              </a:r>
            </a:p>
            <a:p>
              <a:r>
                <a:rPr sz="1600">
                  <a:latin typeface="Consolas"/>
                  <a:ea typeface="Consolas"/>
                  <a:cs typeface="Consolas"/>
                  <a:sym typeface="Consolas"/>
                </a:rPr>
                <a:t>                 ThreadState.Stopped); }</a:t>
              </a:r>
            </a:p>
          </p:txBody>
        </p:sp>
      </p:grpSp>
      <p:grpSp>
        <p:nvGrpSpPr>
          <p:cNvPr id="845" name="Group 845"/>
          <p:cNvGrpSpPr/>
          <p:nvPr/>
        </p:nvGrpSpPr>
        <p:grpSpPr>
          <a:xfrm>
            <a:off x="251459" y="762001"/>
            <a:ext cx="9555482" cy="831274"/>
            <a:chOff x="0" y="0"/>
            <a:chExt cx="9555480" cy="831273"/>
          </a:xfrm>
        </p:grpSpPr>
        <p:sp>
          <p:nvSpPr>
            <p:cNvPr id="843" name="Shape 843"/>
            <p:cNvSpPr/>
            <p:nvPr/>
          </p:nvSpPr>
          <p:spPr>
            <a:xfrm>
              <a:off x="0" y="0"/>
              <a:ext cx="9555481" cy="831274"/>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844" name="Shape 844"/>
            <p:cNvSpPr/>
            <p:nvPr/>
          </p:nvSpPr>
          <p:spPr>
            <a:xfrm>
              <a:off x="40578" y="90516"/>
              <a:ext cx="9474324"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spcBef>
                  <a:spcPts val="1000"/>
                </a:spcBef>
              </a:pPr>
              <a:r>
                <a:t>Следующий код относит ThreadState к одному из четырех наиболее используемых значений: Unstarted, Running,WaitSleepJoin и Stopped:</a:t>
              </a:r>
            </a:p>
          </p:txBody>
        </p:sp>
      </p:grpSp>
    </p:spTree>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 name="Shape 849"/>
          <p:cNvSpPr>
            <a:spLocks noGrp="1"/>
          </p:cNvSpPr>
          <p:nvPr>
            <p:ph type="title"/>
          </p:nvPr>
        </p:nvSpPr>
        <p:spPr>
          <a:xfrm>
            <a:off x="249647" y="179342"/>
            <a:ext cx="9599270" cy="365132"/>
          </a:xfrm>
          <a:prstGeom prst="rect">
            <a:avLst/>
          </a:prstGeom>
        </p:spPr>
        <p:txBody>
          <a:bodyPr>
            <a:normAutofit fontScale="90000"/>
          </a:bodyPr>
          <a:lstStyle/>
          <a:p>
            <a:pPr>
              <a:tabLst>
                <a:tab pos="8229600" algn="r"/>
              </a:tabLst>
            </a:pPr>
            <a:r>
              <a:t>Структура SpinLock</a:t>
            </a:r>
          </a:p>
        </p:txBody>
      </p:sp>
      <p:grpSp>
        <p:nvGrpSpPr>
          <p:cNvPr id="852" name="Group 852"/>
          <p:cNvGrpSpPr/>
          <p:nvPr/>
        </p:nvGrpSpPr>
        <p:grpSpPr>
          <a:xfrm>
            <a:off x="335279" y="762000"/>
            <a:ext cx="9471661" cy="1828800"/>
            <a:chOff x="0" y="0"/>
            <a:chExt cx="9471659" cy="1828800"/>
          </a:xfrm>
        </p:grpSpPr>
        <p:sp>
          <p:nvSpPr>
            <p:cNvPr id="850" name="Shape 850"/>
            <p:cNvSpPr/>
            <p:nvPr/>
          </p:nvSpPr>
          <p:spPr>
            <a:xfrm>
              <a:off x="0" y="0"/>
              <a:ext cx="9471660" cy="18288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851" name="Shape 851"/>
            <p:cNvSpPr/>
            <p:nvPr/>
          </p:nvSpPr>
          <p:spPr>
            <a:xfrm>
              <a:off x="89274" y="106679"/>
              <a:ext cx="9293112" cy="1615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spcBef>
                  <a:spcPts val="1000"/>
                </a:spcBef>
              </a:pPr>
              <a:r>
                <a:t>В .NET 4 появилась структура SpinLock, которая может применяться в случае, когда накладные расходы, связанные с объектами блокировки (Monitor), оказываются слишком высокими из-за сборки мусора</a:t>
              </a:r>
            </a:p>
            <a:p>
              <a:pPr algn="just">
                <a:spcBef>
                  <a:spcPts val="1000"/>
                </a:spcBef>
              </a:pPr>
              <a:r>
                <a:t>Эта структура особенно полезна при большом количестве блокировок (например, для каждого узла в списке) и чрезмерно коротких периодах их удержания</a:t>
              </a:r>
            </a:p>
          </p:txBody>
        </p:sp>
      </p:grpSp>
      <p:grpSp>
        <p:nvGrpSpPr>
          <p:cNvPr id="855" name="Group 855"/>
          <p:cNvGrpSpPr/>
          <p:nvPr/>
        </p:nvGrpSpPr>
        <p:grpSpPr>
          <a:xfrm>
            <a:off x="307340" y="2743200"/>
            <a:ext cx="9471660" cy="1143000"/>
            <a:chOff x="0" y="0"/>
            <a:chExt cx="9471659" cy="1143000"/>
          </a:xfrm>
        </p:grpSpPr>
        <p:sp>
          <p:nvSpPr>
            <p:cNvPr id="853" name="Shape 853"/>
            <p:cNvSpPr/>
            <p:nvPr/>
          </p:nvSpPr>
          <p:spPr>
            <a:xfrm>
              <a:off x="0" y="0"/>
              <a:ext cx="9471660" cy="11430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endParaRPr/>
            </a:p>
          </p:txBody>
        </p:sp>
        <p:sp>
          <p:nvSpPr>
            <p:cNvPr id="854" name="Shape 854"/>
            <p:cNvSpPr/>
            <p:nvPr/>
          </p:nvSpPr>
          <p:spPr>
            <a:xfrm>
              <a:off x="55797" y="106679"/>
              <a:ext cx="9360066" cy="929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r>
                <a:t>За исключением различий в архитектуре, структура SpinLock в плане применения очень похожа на класс Monitor - получение блокировки осуществляется с помощью методов </a:t>
              </a:r>
              <a:r>
                <a:rPr b="1"/>
                <a:t>Enter</a:t>
              </a:r>
              <a:r>
                <a:t> или </a:t>
              </a:r>
              <a:r>
                <a:rPr b="1"/>
                <a:t>TryEnter</a:t>
              </a:r>
              <a:r>
                <a:t>, а снятие — с помощью метода </a:t>
              </a:r>
              <a:r>
                <a:rPr b="1"/>
                <a:t>Exit</a:t>
              </a:r>
            </a:p>
          </p:txBody>
        </p:sp>
      </p:grpSp>
      <p:grpSp>
        <p:nvGrpSpPr>
          <p:cNvPr id="858" name="Group 858"/>
          <p:cNvGrpSpPr/>
          <p:nvPr/>
        </p:nvGrpSpPr>
        <p:grpSpPr>
          <a:xfrm>
            <a:off x="307340" y="4038600"/>
            <a:ext cx="9471660" cy="1143000"/>
            <a:chOff x="0" y="0"/>
            <a:chExt cx="9471659" cy="1143000"/>
          </a:xfrm>
        </p:grpSpPr>
        <p:sp>
          <p:nvSpPr>
            <p:cNvPr id="856" name="Shape 856"/>
            <p:cNvSpPr/>
            <p:nvPr/>
          </p:nvSpPr>
          <p:spPr>
            <a:xfrm>
              <a:off x="0" y="0"/>
              <a:ext cx="9471660" cy="11430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endParaRPr/>
            </a:p>
          </p:txBody>
        </p:sp>
        <p:sp>
          <p:nvSpPr>
            <p:cNvPr id="857" name="Shape 857"/>
            <p:cNvSpPr/>
            <p:nvPr/>
          </p:nvSpPr>
          <p:spPr>
            <a:xfrm>
              <a:off x="55797" y="106679"/>
              <a:ext cx="9360066" cy="929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lstStyle>
            <a:p>
              <a:r>
                <a:t>При передаче экземпляров SpinLock следует соблюдать осторожность. Из-за того, что SpinLock определена как struct, ее присваивание приводит к созданию копии. Поэтому экземпляры SpinLock должны всегда передаваться по ссылке.</a:t>
              </a:r>
            </a:p>
          </p:txBody>
        </p:sp>
      </p:grpSp>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0" name="Shape 860"/>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Потоковая безопасность</a:t>
            </a:r>
          </a:p>
        </p:txBody>
      </p:sp>
      <p:grpSp>
        <p:nvGrpSpPr>
          <p:cNvPr id="863" name="Group 863"/>
          <p:cNvGrpSpPr/>
          <p:nvPr/>
        </p:nvGrpSpPr>
        <p:grpSpPr>
          <a:xfrm>
            <a:off x="335279" y="762000"/>
            <a:ext cx="9471661" cy="1447800"/>
            <a:chOff x="0" y="0"/>
            <a:chExt cx="9471659" cy="1447800"/>
          </a:xfrm>
        </p:grpSpPr>
        <p:sp>
          <p:nvSpPr>
            <p:cNvPr id="861" name="Shape 861"/>
            <p:cNvSpPr/>
            <p:nvPr/>
          </p:nvSpPr>
          <p:spPr>
            <a:xfrm>
              <a:off x="0" y="0"/>
              <a:ext cx="9471660" cy="14478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862" name="Shape 862"/>
            <p:cNvSpPr/>
            <p:nvPr/>
          </p:nvSpPr>
          <p:spPr>
            <a:xfrm>
              <a:off x="70675" y="55879"/>
              <a:ext cx="9330310" cy="1336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spcBef>
                  <a:spcPts val="1000"/>
                </a:spcBef>
              </a:pPr>
              <a:r>
                <a:t>Потокобезопасный код – это код, не имеющий никаких неопределенностей при любых сценариях многопоточного исполнения</a:t>
              </a:r>
            </a:p>
            <a:p>
              <a:pPr algn="just">
                <a:spcBef>
                  <a:spcPts val="1000"/>
                </a:spcBef>
              </a:pPr>
              <a:r>
                <a:t>Средства достижения потокобезопасности - блокировки и сокращение возможностей взаимодействия между потоками</a:t>
              </a:r>
            </a:p>
          </p:txBody>
        </p:sp>
      </p:grpSp>
      <p:grpSp>
        <p:nvGrpSpPr>
          <p:cNvPr id="866" name="Group 866"/>
          <p:cNvGrpSpPr/>
          <p:nvPr/>
        </p:nvGrpSpPr>
        <p:grpSpPr>
          <a:xfrm>
            <a:off x="335279" y="2362200"/>
            <a:ext cx="9471661" cy="2209800"/>
            <a:chOff x="0" y="0"/>
            <a:chExt cx="9471659" cy="2209800"/>
          </a:xfrm>
        </p:grpSpPr>
        <p:sp>
          <p:nvSpPr>
            <p:cNvPr id="864" name="Shape 864"/>
            <p:cNvSpPr/>
            <p:nvPr/>
          </p:nvSpPr>
          <p:spPr>
            <a:xfrm>
              <a:off x="0" y="0"/>
              <a:ext cx="9471660" cy="22098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endParaRPr/>
            </a:p>
          </p:txBody>
        </p:sp>
        <p:sp>
          <p:nvSpPr>
            <p:cNvPr id="865" name="Shape 865"/>
            <p:cNvSpPr/>
            <p:nvPr/>
          </p:nvSpPr>
          <p:spPr>
            <a:xfrm>
              <a:off x="107874" y="360679"/>
              <a:ext cx="9255912" cy="1488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marL="285750" indent="-285750" algn="just">
                <a:buSzPct val="100000"/>
                <a:buFont typeface="Arial"/>
                <a:buChar char="•"/>
              </a:pPr>
              <a:r>
                <a:t>Помещение больших разделов кода или даже доступ ко всему объекту внутрь монопольной блокировки</a:t>
              </a:r>
            </a:p>
            <a:p>
              <a:pPr marL="285750" indent="-285750" algn="just">
                <a:buSzPct val="100000"/>
                <a:buFont typeface="Arial"/>
                <a:buChar char="•"/>
              </a:pPr>
              <a:r>
                <a:t>Минимизация взаимодействия потоков за счет сведения к минимуму их разделяемых данных</a:t>
              </a:r>
            </a:p>
            <a:p>
              <a:pPr marL="285750" indent="-285750" algn="just">
                <a:buSzPct val="100000"/>
                <a:buFont typeface="Arial"/>
                <a:buChar char="•"/>
              </a:pPr>
              <a:r>
                <a:t>Использование режима автоматического блокирования</a:t>
              </a:r>
            </a:p>
          </p:txBody>
        </p:sp>
      </p:grpSp>
    </p:spTree>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8" name="Shape 868"/>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Потоковая безопасность</a:t>
            </a:r>
          </a:p>
        </p:txBody>
      </p:sp>
      <p:grpSp>
        <p:nvGrpSpPr>
          <p:cNvPr id="871" name="Group 871"/>
          <p:cNvGrpSpPr/>
          <p:nvPr/>
        </p:nvGrpSpPr>
        <p:grpSpPr>
          <a:xfrm>
            <a:off x="335279" y="990600"/>
            <a:ext cx="9471661" cy="3200400"/>
            <a:chOff x="0" y="0"/>
            <a:chExt cx="9471659" cy="3200400"/>
          </a:xfrm>
        </p:grpSpPr>
        <p:sp>
          <p:nvSpPr>
            <p:cNvPr id="869" name="Shape 869"/>
            <p:cNvSpPr/>
            <p:nvPr/>
          </p:nvSpPr>
          <p:spPr>
            <a:xfrm>
              <a:off x="0" y="0"/>
              <a:ext cx="9471660" cy="32004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endParaRPr/>
            </a:p>
          </p:txBody>
        </p:sp>
        <p:sp>
          <p:nvSpPr>
            <p:cNvPr id="870" name="Shape 870"/>
            <p:cNvSpPr/>
            <p:nvPr/>
          </p:nvSpPr>
          <p:spPr>
            <a:xfrm>
              <a:off x="156230" y="157479"/>
              <a:ext cx="9159200" cy="2885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r>
                <a:t>Типы общего назначения редко являются полностью потокобезопасными по следующим причинам:</a:t>
              </a:r>
            </a:p>
            <a:p>
              <a:pPr marL="285750" indent="-285750" algn="just">
                <a:buSzPct val="100000"/>
                <a:buFont typeface="Arial"/>
                <a:buChar char="•"/>
              </a:pPr>
              <a:r>
                <a:t>разработка с учетом полной потоковой безопасности может быть очень трудоемкой, особенно если тип имеет много полей (каждое поле потенциально может участвовать в многопоточном взаимодействии)</a:t>
              </a:r>
            </a:p>
            <a:p>
              <a:pPr marL="285750" indent="-285750" algn="just">
                <a:buSzPct val="100000"/>
                <a:buFont typeface="Arial"/>
                <a:buChar char="•"/>
              </a:pPr>
              <a:r>
                <a:t>потоковая безопасность может сказаться на производительности (независимо от того, используется ли реально многопоточность)</a:t>
              </a:r>
            </a:p>
            <a:p>
              <a:pPr marL="285750" indent="-285750" algn="just">
                <a:buSzPct val="100000"/>
                <a:buFont typeface="Arial"/>
                <a:buChar char="•"/>
              </a:pPr>
              <a:r>
                <a:t>потокобезопасный тип не обязательно делает использующую его программу потокобезопасной, а дальнейшая работа по ее обеспечению может сделать потокобезопасность типа избыточной</a:t>
              </a:r>
            </a:p>
          </p:txBody>
        </p:sp>
      </p:grpSp>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3" name="Shape 873"/>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Потокобезопасность и типы .NET Framework</a:t>
            </a:r>
          </a:p>
        </p:txBody>
      </p:sp>
      <p:sp>
        <p:nvSpPr>
          <p:cNvPr id="874" name="Shape 874"/>
          <p:cNvSpPr>
            <a:spLocks noGrp="1"/>
          </p:cNvSpPr>
          <p:nvPr>
            <p:ph type="body" idx="1"/>
          </p:nvPr>
        </p:nvSpPr>
        <p:spPr>
          <a:xfrm>
            <a:off x="335280" y="762000"/>
            <a:ext cx="9471660" cy="5334000"/>
          </a:xfrm>
          <a:prstGeom prst="rect">
            <a:avLst/>
          </a:prstGeom>
        </p:spPr>
        <p:txBody>
          <a:bodyPr>
            <a:normAutofit/>
          </a:bodyPr>
          <a:lstStyle/>
          <a:p>
            <a:endParaRPr/>
          </a:p>
        </p:txBody>
      </p:sp>
      <p:grpSp>
        <p:nvGrpSpPr>
          <p:cNvPr id="877" name="Group 877"/>
          <p:cNvGrpSpPr/>
          <p:nvPr/>
        </p:nvGrpSpPr>
        <p:grpSpPr>
          <a:xfrm>
            <a:off x="335279" y="762000"/>
            <a:ext cx="9471661" cy="990600"/>
            <a:chOff x="0" y="0"/>
            <a:chExt cx="9471659" cy="990600"/>
          </a:xfrm>
        </p:grpSpPr>
        <p:sp>
          <p:nvSpPr>
            <p:cNvPr id="875" name="Shape 875"/>
            <p:cNvSpPr/>
            <p:nvPr/>
          </p:nvSpPr>
          <p:spPr>
            <a:xfrm>
              <a:off x="0" y="0"/>
              <a:ext cx="9471660" cy="9906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876" name="Shape 876"/>
            <p:cNvSpPr/>
            <p:nvPr/>
          </p:nvSpPr>
          <p:spPr>
            <a:xfrm>
              <a:off x="48356" y="30480"/>
              <a:ext cx="9374948" cy="929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spcBef>
                  <a:spcPts val="1000"/>
                </a:spcBef>
              </a:pPr>
              <a:r>
                <a:t>Почти все непримитивные типы .NET Framework непотокобезопасны, и все же они могут использоваться в многопоточном коде, если любой доступ к любому объекту защищен блокировкой</a:t>
              </a:r>
            </a:p>
          </p:txBody>
        </p:sp>
      </p:grpSp>
      <p:grpSp>
        <p:nvGrpSpPr>
          <p:cNvPr id="880" name="Group 880"/>
          <p:cNvGrpSpPr/>
          <p:nvPr/>
        </p:nvGrpSpPr>
        <p:grpSpPr>
          <a:xfrm>
            <a:off x="335280" y="1422088"/>
            <a:ext cx="9471660" cy="5372784"/>
            <a:chOff x="0" y="0"/>
            <a:chExt cx="9471659" cy="5372783"/>
          </a:xfrm>
        </p:grpSpPr>
        <p:sp>
          <p:nvSpPr>
            <p:cNvPr id="878" name="Shape 878"/>
            <p:cNvSpPr/>
            <p:nvPr/>
          </p:nvSpPr>
          <p:spPr>
            <a:xfrm>
              <a:off x="0" y="482911"/>
              <a:ext cx="9471660" cy="4889873"/>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endParaRPr/>
            </a:p>
          </p:txBody>
        </p:sp>
        <p:sp>
          <p:nvSpPr>
            <p:cNvPr id="879" name="Shape 879"/>
            <p:cNvSpPr/>
            <p:nvPr/>
          </p:nvSpPr>
          <p:spPr>
            <a:xfrm>
              <a:off x="0" y="0"/>
              <a:ext cx="9471660" cy="49378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endParaRPr sz="1400">
                <a:solidFill>
                  <a:srgbClr val="0000FF"/>
                </a:solidFill>
                <a:latin typeface="Consolas"/>
                <a:ea typeface="Consolas"/>
                <a:cs typeface="Consolas"/>
                <a:sym typeface="Consolas"/>
              </a:endParaRPr>
            </a:p>
            <a:p>
              <a:endParaRPr sz="1400">
                <a:solidFill>
                  <a:srgbClr val="0000FF"/>
                </a:solidFill>
                <a:latin typeface="Consolas"/>
                <a:ea typeface="Consolas"/>
                <a:cs typeface="Consolas"/>
                <a:sym typeface="Consolas"/>
              </a:endParaRPr>
            </a:p>
            <a:p>
              <a:endParaRPr sz="1400">
                <a:solidFill>
                  <a:srgbClr val="0000FF"/>
                </a:solidFill>
                <a:latin typeface="Consolas"/>
                <a:ea typeface="Consolas"/>
                <a:cs typeface="Consolas"/>
                <a:sym typeface="Consolas"/>
              </a:endParaRPr>
            </a:p>
            <a:p>
              <a:r>
                <a:rPr sz="1400">
                  <a:solidFill>
                    <a:srgbClr val="0000FF"/>
                  </a:solidFill>
                  <a:latin typeface="Consolas"/>
                  <a:ea typeface="Consolas"/>
                  <a:cs typeface="Consolas"/>
                  <a:sym typeface="Consolas"/>
                </a:rPr>
                <a:t>class</a:t>
              </a:r>
              <a:r>
                <a:rPr sz="1400">
                  <a:latin typeface="Consolas"/>
                  <a:ea typeface="Consolas"/>
                  <a:cs typeface="Consolas"/>
                  <a:sym typeface="Consolas"/>
                </a:rPr>
                <a:t> </a:t>
              </a:r>
              <a:r>
                <a:rPr sz="1400">
                  <a:solidFill>
                    <a:srgbClr val="2B91AF"/>
                  </a:solidFill>
                  <a:latin typeface="Consolas"/>
                  <a:ea typeface="Consolas"/>
                  <a:cs typeface="Consolas"/>
                  <a:sym typeface="Consolas"/>
                </a:rPr>
                <a:t>ThreadSafe</a:t>
              </a:r>
              <a:endParaRPr sz="1400">
                <a:latin typeface="Consolas"/>
                <a:ea typeface="Consolas"/>
                <a:cs typeface="Consolas"/>
                <a:sym typeface="Consolas"/>
              </a:endParaRPr>
            </a:p>
            <a:p>
              <a:r>
                <a:rPr sz="1400">
                  <a:latin typeface="Consolas"/>
                  <a:ea typeface="Consolas"/>
                  <a:cs typeface="Consolas"/>
                  <a:sym typeface="Consolas"/>
                </a:rPr>
                <a:t>{</a:t>
              </a:r>
            </a:p>
            <a:p>
              <a:r>
                <a:rPr sz="1400">
                  <a:latin typeface="Consolas"/>
                  <a:ea typeface="Consolas"/>
                  <a:cs typeface="Consolas"/>
                  <a:sym typeface="Consolas"/>
                </a:rPr>
                <a:t>    </a:t>
              </a:r>
              <a:r>
                <a:rPr sz="1400">
                  <a:solidFill>
                    <a:srgbClr val="0000FF"/>
                  </a:solidFill>
                  <a:latin typeface="Consolas"/>
                  <a:ea typeface="Consolas"/>
                  <a:cs typeface="Consolas"/>
                  <a:sym typeface="Consolas"/>
                </a:rPr>
                <a:t>static</a:t>
              </a:r>
              <a:r>
                <a:rPr sz="1400">
                  <a:latin typeface="Consolas"/>
                  <a:ea typeface="Consolas"/>
                  <a:cs typeface="Consolas"/>
                  <a:sym typeface="Consolas"/>
                </a:rPr>
                <a:t> </a:t>
              </a:r>
              <a:r>
                <a:rPr sz="1400">
                  <a:solidFill>
                    <a:srgbClr val="2B91AF"/>
                  </a:solidFill>
                  <a:latin typeface="Consolas"/>
                  <a:ea typeface="Consolas"/>
                  <a:cs typeface="Consolas"/>
                  <a:sym typeface="Consolas"/>
                </a:rPr>
                <a:t>List</a:t>
              </a:r>
              <a:r>
                <a:rPr sz="1400">
                  <a:latin typeface="Consolas"/>
                  <a:ea typeface="Consolas"/>
                  <a:cs typeface="Consolas"/>
                  <a:sym typeface="Consolas"/>
                </a:rPr>
                <a:t> &lt;</a:t>
              </a:r>
              <a:r>
                <a:rPr sz="1400">
                  <a:solidFill>
                    <a:srgbClr val="0000FF"/>
                  </a:solidFill>
                  <a:latin typeface="Consolas"/>
                  <a:ea typeface="Consolas"/>
                  <a:cs typeface="Consolas"/>
                  <a:sym typeface="Consolas"/>
                </a:rPr>
                <a:t>string</a:t>
              </a:r>
              <a:r>
                <a:rPr sz="1400">
                  <a:latin typeface="Consolas"/>
                  <a:ea typeface="Consolas"/>
                  <a:cs typeface="Consolas"/>
                  <a:sym typeface="Consolas"/>
                </a:rPr>
                <a:t>&gt; list = </a:t>
              </a:r>
              <a:r>
                <a:rPr sz="1400">
                  <a:solidFill>
                    <a:srgbClr val="0000FF"/>
                  </a:solidFill>
                  <a:latin typeface="Consolas"/>
                  <a:ea typeface="Consolas"/>
                  <a:cs typeface="Consolas"/>
                  <a:sym typeface="Consolas"/>
                </a:rPr>
                <a:t>new</a:t>
              </a:r>
              <a:r>
                <a:rPr sz="1400">
                  <a:latin typeface="Consolas"/>
                  <a:ea typeface="Consolas"/>
                  <a:cs typeface="Consolas"/>
                  <a:sym typeface="Consolas"/>
                </a:rPr>
                <a:t> </a:t>
              </a:r>
              <a:r>
                <a:rPr sz="1400">
                  <a:solidFill>
                    <a:srgbClr val="2B91AF"/>
                  </a:solidFill>
                  <a:latin typeface="Consolas"/>
                  <a:ea typeface="Consolas"/>
                  <a:cs typeface="Consolas"/>
                  <a:sym typeface="Consolas"/>
                </a:rPr>
                <a:t>List</a:t>
              </a:r>
              <a:r>
                <a:rPr sz="1400">
                  <a:latin typeface="Consolas"/>
                  <a:ea typeface="Consolas"/>
                  <a:cs typeface="Consolas"/>
                  <a:sym typeface="Consolas"/>
                </a:rPr>
                <a:t> &lt;</a:t>
              </a:r>
              <a:r>
                <a:rPr sz="1400">
                  <a:solidFill>
                    <a:srgbClr val="0000FF"/>
                  </a:solidFill>
                  <a:latin typeface="Consolas"/>
                  <a:ea typeface="Consolas"/>
                  <a:cs typeface="Consolas"/>
                  <a:sym typeface="Consolas"/>
                </a:rPr>
                <a:t>string</a:t>
              </a:r>
              <a:r>
                <a:rPr sz="1400">
                  <a:latin typeface="Consolas"/>
                  <a:ea typeface="Consolas"/>
                  <a:cs typeface="Consolas"/>
                  <a:sym typeface="Consolas"/>
                </a:rPr>
                <a:t>&gt;();</a:t>
              </a:r>
            </a:p>
            <a:p>
              <a:r>
                <a:rPr sz="1400">
                  <a:latin typeface="Consolas"/>
                  <a:ea typeface="Consolas"/>
                  <a:cs typeface="Consolas"/>
                  <a:sym typeface="Consolas"/>
                </a:rPr>
                <a:t>    </a:t>
              </a:r>
              <a:r>
                <a:rPr sz="1400">
                  <a:solidFill>
                    <a:srgbClr val="0000FF"/>
                  </a:solidFill>
                  <a:latin typeface="Consolas"/>
                  <a:ea typeface="Consolas"/>
                  <a:cs typeface="Consolas"/>
                  <a:sym typeface="Consolas"/>
                </a:rPr>
                <a:t>static</a:t>
              </a:r>
              <a:r>
                <a:rPr sz="1400">
                  <a:latin typeface="Consolas"/>
                  <a:ea typeface="Consolas"/>
                  <a:cs typeface="Consolas"/>
                  <a:sym typeface="Consolas"/>
                </a:rPr>
                <a:t> </a:t>
              </a:r>
              <a:r>
                <a:rPr sz="1400">
                  <a:solidFill>
                    <a:srgbClr val="0000FF"/>
                  </a:solidFill>
                  <a:latin typeface="Consolas"/>
                  <a:ea typeface="Consolas"/>
                  <a:cs typeface="Consolas"/>
                  <a:sym typeface="Consolas"/>
                </a:rPr>
                <a:t>void</a:t>
              </a:r>
              <a:r>
                <a:rPr sz="1400">
                  <a:latin typeface="Consolas"/>
                  <a:ea typeface="Consolas"/>
                  <a:cs typeface="Consolas"/>
                  <a:sym typeface="Consolas"/>
                </a:rPr>
                <a:t> Main() </a:t>
              </a:r>
            </a:p>
            <a:p>
              <a:r>
                <a:rPr sz="1400">
                  <a:latin typeface="Consolas"/>
                  <a:ea typeface="Consolas"/>
                  <a:cs typeface="Consolas"/>
                  <a:sym typeface="Consolas"/>
                </a:rPr>
                <a:t>    {</a:t>
              </a:r>
            </a:p>
            <a:p>
              <a:r>
                <a:rPr sz="1400">
                  <a:latin typeface="Consolas"/>
                  <a:ea typeface="Consolas"/>
                  <a:cs typeface="Consolas"/>
                  <a:sym typeface="Consolas"/>
                </a:rPr>
                <a:t>        </a:t>
              </a:r>
              <a:r>
                <a:rPr sz="1400">
                  <a:solidFill>
                    <a:srgbClr val="0000FF"/>
                  </a:solidFill>
                  <a:latin typeface="Consolas"/>
                  <a:ea typeface="Consolas"/>
                  <a:cs typeface="Consolas"/>
                  <a:sym typeface="Consolas"/>
                </a:rPr>
                <a:t>new</a:t>
              </a:r>
              <a:r>
                <a:rPr sz="1400">
                  <a:latin typeface="Consolas"/>
                  <a:ea typeface="Consolas"/>
                  <a:cs typeface="Consolas"/>
                  <a:sym typeface="Consolas"/>
                </a:rPr>
                <a:t> </a:t>
              </a:r>
              <a:r>
                <a:rPr sz="1400">
                  <a:solidFill>
                    <a:srgbClr val="2B91AF"/>
                  </a:solidFill>
                  <a:latin typeface="Consolas"/>
                  <a:ea typeface="Consolas"/>
                  <a:cs typeface="Consolas"/>
                  <a:sym typeface="Consolas"/>
                </a:rPr>
                <a:t>Thread</a:t>
              </a:r>
              <a:r>
                <a:rPr sz="1400">
                  <a:latin typeface="Consolas"/>
                  <a:ea typeface="Consolas"/>
                  <a:cs typeface="Consolas"/>
                  <a:sym typeface="Consolas"/>
                </a:rPr>
                <a:t>(AddItems).Start();</a:t>
              </a:r>
            </a:p>
            <a:p>
              <a:r>
                <a:rPr sz="1400">
                  <a:latin typeface="Consolas"/>
                  <a:ea typeface="Consolas"/>
                  <a:cs typeface="Consolas"/>
                  <a:sym typeface="Consolas"/>
                </a:rPr>
                <a:t>        </a:t>
              </a:r>
              <a:r>
                <a:rPr sz="1400">
                  <a:solidFill>
                    <a:srgbClr val="0000FF"/>
                  </a:solidFill>
                  <a:latin typeface="Consolas"/>
                  <a:ea typeface="Consolas"/>
                  <a:cs typeface="Consolas"/>
                  <a:sym typeface="Consolas"/>
                </a:rPr>
                <a:t>new</a:t>
              </a:r>
              <a:r>
                <a:rPr sz="1400">
                  <a:latin typeface="Consolas"/>
                  <a:ea typeface="Consolas"/>
                  <a:cs typeface="Consolas"/>
                  <a:sym typeface="Consolas"/>
                </a:rPr>
                <a:t> </a:t>
              </a:r>
              <a:r>
                <a:rPr sz="1400">
                  <a:solidFill>
                    <a:srgbClr val="2B91AF"/>
                  </a:solidFill>
                  <a:latin typeface="Consolas"/>
                  <a:ea typeface="Consolas"/>
                  <a:cs typeface="Consolas"/>
                  <a:sym typeface="Consolas"/>
                </a:rPr>
                <a:t>Thread</a:t>
              </a:r>
              <a:r>
                <a:rPr sz="1400">
                  <a:latin typeface="Consolas"/>
                  <a:ea typeface="Consolas"/>
                  <a:cs typeface="Consolas"/>
                  <a:sym typeface="Consolas"/>
                </a:rPr>
                <a:t>(AddItems).Start();</a:t>
              </a:r>
            </a:p>
            <a:p>
              <a:r>
                <a:rPr sz="1400">
                  <a:latin typeface="Consolas"/>
                  <a:ea typeface="Consolas"/>
                  <a:cs typeface="Consolas"/>
                  <a:sym typeface="Consolas"/>
                </a:rPr>
                <a:t>     }</a:t>
              </a:r>
            </a:p>
            <a:p>
              <a:endParaRPr sz="1400">
                <a:latin typeface="Consolas"/>
                <a:ea typeface="Consolas"/>
                <a:cs typeface="Consolas"/>
                <a:sym typeface="Consolas"/>
              </a:endParaRPr>
            </a:p>
            <a:p>
              <a:r>
                <a:rPr sz="1400">
                  <a:latin typeface="Consolas"/>
                  <a:ea typeface="Consolas"/>
                  <a:cs typeface="Consolas"/>
                  <a:sym typeface="Consolas"/>
                </a:rPr>
                <a:t>     </a:t>
              </a:r>
              <a:r>
                <a:rPr sz="1400">
                  <a:solidFill>
                    <a:srgbClr val="0000FF"/>
                  </a:solidFill>
                  <a:latin typeface="Consolas"/>
                  <a:ea typeface="Consolas"/>
                  <a:cs typeface="Consolas"/>
                  <a:sym typeface="Consolas"/>
                </a:rPr>
                <a:t>static</a:t>
              </a:r>
              <a:r>
                <a:rPr sz="1400">
                  <a:latin typeface="Consolas"/>
                  <a:ea typeface="Consolas"/>
                  <a:cs typeface="Consolas"/>
                  <a:sym typeface="Consolas"/>
                </a:rPr>
                <a:t> </a:t>
              </a:r>
              <a:r>
                <a:rPr sz="1400">
                  <a:solidFill>
                    <a:srgbClr val="0000FF"/>
                  </a:solidFill>
                  <a:latin typeface="Consolas"/>
                  <a:ea typeface="Consolas"/>
                  <a:cs typeface="Consolas"/>
                  <a:sym typeface="Consolas"/>
                </a:rPr>
                <a:t>void</a:t>
              </a:r>
              <a:r>
                <a:rPr sz="1400">
                  <a:latin typeface="Consolas"/>
                  <a:ea typeface="Consolas"/>
                  <a:cs typeface="Consolas"/>
                  <a:sym typeface="Consolas"/>
                </a:rPr>
                <a:t> AddItems() </a:t>
              </a:r>
            </a:p>
            <a:p>
              <a:r>
                <a:rPr sz="1400">
                  <a:latin typeface="Consolas"/>
                  <a:ea typeface="Consolas"/>
                  <a:cs typeface="Consolas"/>
                  <a:sym typeface="Consolas"/>
                </a:rPr>
                <a:t>     {</a:t>
              </a:r>
            </a:p>
            <a:p>
              <a:r>
                <a:rPr sz="1400">
                  <a:latin typeface="Consolas"/>
                  <a:ea typeface="Consolas"/>
                  <a:cs typeface="Consolas"/>
                  <a:sym typeface="Consolas"/>
                </a:rPr>
                <a:t>        </a:t>
              </a:r>
              <a:r>
                <a:rPr sz="1400">
                  <a:solidFill>
                    <a:srgbClr val="0000FF"/>
                  </a:solidFill>
                  <a:latin typeface="Consolas"/>
                  <a:ea typeface="Consolas"/>
                  <a:cs typeface="Consolas"/>
                  <a:sym typeface="Consolas"/>
                </a:rPr>
                <a:t>for</a:t>
              </a:r>
              <a:r>
                <a:rPr sz="1400">
                  <a:latin typeface="Consolas"/>
                  <a:ea typeface="Consolas"/>
                  <a:cs typeface="Consolas"/>
                  <a:sym typeface="Consolas"/>
                </a:rPr>
                <a:t> (</a:t>
              </a:r>
              <a:r>
                <a:rPr sz="1400">
                  <a:solidFill>
                    <a:srgbClr val="0000FF"/>
                  </a:solidFill>
                  <a:latin typeface="Consolas"/>
                  <a:ea typeface="Consolas"/>
                  <a:cs typeface="Consolas"/>
                  <a:sym typeface="Consolas"/>
                </a:rPr>
                <a:t>int</a:t>
              </a:r>
              <a:r>
                <a:rPr sz="1400">
                  <a:latin typeface="Consolas"/>
                  <a:ea typeface="Consolas"/>
                  <a:cs typeface="Consolas"/>
                  <a:sym typeface="Consolas"/>
                </a:rPr>
                <a:t> i = 0; i &lt; 100; i++)</a:t>
              </a:r>
            </a:p>
            <a:p>
              <a:r>
                <a:rPr sz="1400">
                  <a:latin typeface="Consolas"/>
                  <a:ea typeface="Consolas"/>
                  <a:cs typeface="Consolas"/>
                  <a:sym typeface="Consolas"/>
                </a:rPr>
                <a:t>           </a:t>
              </a:r>
              <a:r>
                <a:rPr sz="1400">
                  <a:solidFill>
                    <a:srgbClr val="0000FF"/>
                  </a:solidFill>
                  <a:latin typeface="Consolas"/>
                  <a:ea typeface="Consolas"/>
                  <a:cs typeface="Consolas"/>
                  <a:sym typeface="Consolas"/>
                </a:rPr>
                <a:t>lock</a:t>
              </a:r>
              <a:r>
                <a:rPr sz="1400">
                  <a:latin typeface="Consolas"/>
                  <a:ea typeface="Consolas"/>
                  <a:cs typeface="Consolas"/>
                  <a:sym typeface="Consolas"/>
                </a:rPr>
                <a:t> (list)</a:t>
              </a:r>
            </a:p>
            <a:p>
              <a:r>
                <a:rPr sz="1400">
                  <a:latin typeface="Consolas"/>
                  <a:ea typeface="Consolas"/>
                  <a:cs typeface="Consolas"/>
                  <a:sym typeface="Consolas"/>
                </a:rPr>
                <a:t>               list.Add(</a:t>
              </a:r>
              <a:r>
                <a:rPr sz="1400">
                  <a:solidFill>
                    <a:srgbClr val="A31515"/>
                  </a:solidFill>
                  <a:latin typeface="Consolas"/>
                  <a:ea typeface="Consolas"/>
                  <a:cs typeface="Consolas"/>
                  <a:sym typeface="Consolas"/>
                </a:rPr>
                <a:t>"Item "</a:t>
              </a:r>
              <a:r>
                <a:rPr sz="1400">
                  <a:latin typeface="Consolas"/>
                  <a:ea typeface="Consolas"/>
                  <a:cs typeface="Consolas"/>
                  <a:sym typeface="Consolas"/>
                </a:rPr>
                <a:t> + list.Count);</a:t>
              </a:r>
            </a:p>
            <a:p>
              <a:r>
                <a:rPr sz="1400">
                  <a:latin typeface="Consolas"/>
                  <a:ea typeface="Consolas"/>
                  <a:cs typeface="Consolas"/>
                  <a:sym typeface="Consolas"/>
                </a:rPr>
                <a:t>        </a:t>
              </a:r>
              <a:r>
                <a:rPr sz="1400">
                  <a:solidFill>
                    <a:srgbClr val="0000FF"/>
                  </a:solidFill>
                  <a:latin typeface="Consolas"/>
                  <a:ea typeface="Consolas"/>
                  <a:cs typeface="Consolas"/>
                  <a:sym typeface="Consolas"/>
                </a:rPr>
                <a:t>string</a:t>
              </a:r>
              <a:r>
                <a:rPr sz="1400">
                  <a:latin typeface="Consolas"/>
                  <a:ea typeface="Consolas"/>
                  <a:cs typeface="Consolas"/>
                  <a:sym typeface="Consolas"/>
                </a:rPr>
                <a:t>[] items;</a:t>
              </a:r>
            </a:p>
            <a:p>
              <a:r>
                <a:rPr sz="1400">
                  <a:latin typeface="Consolas"/>
                  <a:ea typeface="Consolas"/>
                  <a:cs typeface="Consolas"/>
                  <a:sym typeface="Consolas"/>
                </a:rPr>
                <a:t>        </a:t>
              </a:r>
              <a:r>
                <a:rPr sz="1400">
                  <a:solidFill>
                    <a:srgbClr val="0000FF"/>
                  </a:solidFill>
                  <a:latin typeface="Consolas"/>
                  <a:ea typeface="Consolas"/>
                  <a:cs typeface="Consolas"/>
                  <a:sym typeface="Consolas"/>
                </a:rPr>
                <a:t>lock</a:t>
              </a:r>
              <a:r>
                <a:rPr sz="1400">
                  <a:latin typeface="Consolas"/>
                  <a:ea typeface="Consolas"/>
                  <a:cs typeface="Consolas"/>
                  <a:sym typeface="Consolas"/>
                </a:rPr>
                <a:t> (list)</a:t>
              </a:r>
            </a:p>
            <a:p>
              <a:r>
                <a:rPr sz="1400">
                  <a:latin typeface="Consolas"/>
                  <a:ea typeface="Consolas"/>
                  <a:cs typeface="Consolas"/>
                  <a:sym typeface="Consolas"/>
                </a:rPr>
                <a:t>           items = list.ToArray();</a:t>
              </a:r>
            </a:p>
            <a:p>
              <a:r>
                <a:rPr sz="1400">
                  <a:latin typeface="Consolas"/>
                  <a:ea typeface="Consolas"/>
                  <a:cs typeface="Consolas"/>
                  <a:sym typeface="Consolas"/>
                </a:rPr>
                <a:t>        </a:t>
              </a:r>
              <a:r>
                <a:rPr sz="1400">
                  <a:solidFill>
                    <a:srgbClr val="0000FF"/>
                  </a:solidFill>
                  <a:latin typeface="Consolas"/>
                  <a:ea typeface="Consolas"/>
                  <a:cs typeface="Consolas"/>
                  <a:sym typeface="Consolas"/>
                </a:rPr>
                <a:t>foreach</a:t>
              </a:r>
              <a:r>
                <a:rPr sz="1400">
                  <a:latin typeface="Consolas"/>
                  <a:ea typeface="Consolas"/>
                  <a:cs typeface="Consolas"/>
                  <a:sym typeface="Consolas"/>
                </a:rPr>
                <a:t> (</a:t>
              </a:r>
              <a:r>
                <a:rPr sz="1400">
                  <a:solidFill>
                    <a:srgbClr val="0000FF"/>
                  </a:solidFill>
                  <a:latin typeface="Consolas"/>
                  <a:ea typeface="Consolas"/>
                  <a:cs typeface="Consolas"/>
                  <a:sym typeface="Consolas"/>
                </a:rPr>
                <a:t>string</a:t>
              </a:r>
              <a:r>
                <a:rPr sz="1400">
                  <a:latin typeface="Consolas"/>
                  <a:ea typeface="Consolas"/>
                  <a:cs typeface="Consolas"/>
                  <a:sym typeface="Consolas"/>
                </a:rPr>
                <a:t> s </a:t>
              </a:r>
              <a:r>
                <a:rPr sz="1400">
                  <a:solidFill>
                    <a:srgbClr val="0000FF"/>
                  </a:solidFill>
                  <a:latin typeface="Consolas"/>
                  <a:ea typeface="Consolas"/>
                  <a:cs typeface="Consolas"/>
                  <a:sym typeface="Consolas"/>
                </a:rPr>
                <a:t>in</a:t>
              </a:r>
              <a:r>
                <a:rPr sz="1400">
                  <a:latin typeface="Consolas"/>
                  <a:ea typeface="Consolas"/>
                  <a:cs typeface="Consolas"/>
                  <a:sym typeface="Consolas"/>
                </a:rPr>
                <a:t> items)</a:t>
              </a:r>
            </a:p>
            <a:p>
              <a:r>
                <a:rPr sz="1400">
                  <a:latin typeface="Consolas"/>
                  <a:ea typeface="Consolas"/>
                  <a:cs typeface="Consolas"/>
                  <a:sym typeface="Consolas"/>
                </a:rPr>
                <a:t>           </a:t>
              </a:r>
              <a:r>
                <a:rPr sz="1400">
                  <a:solidFill>
                    <a:srgbClr val="2B91AF"/>
                  </a:solidFill>
                  <a:latin typeface="Consolas"/>
                  <a:ea typeface="Consolas"/>
                  <a:cs typeface="Consolas"/>
                  <a:sym typeface="Consolas"/>
                </a:rPr>
                <a:t>Console</a:t>
              </a:r>
              <a:r>
                <a:rPr sz="1400">
                  <a:latin typeface="Consolas"/>
                  <a:ea typeface="Consolas"/>
                  <a:cs typeface="Consolas"/>
                  <a:sym typeface="Consolas"/>
                </a:rPr>
                <a:t>.WriteLine(s);</a:t>
              </a:r>
            </a:p>
            <a:p>
              <a:r>
                <a:rPr sz="1400">
                  <a:latin typeface="Consolas"/>
                  <a:ea typeface="Consolas"/>
                  <a:cs typeface="Consolas"/>
                  <a:sym typeface="Consolas"/>
                </a:rPr>
                <a:t>     }</a:t>
              </a:r>
            </a:p>
            <a:p>
              <a:r>
                <a:rPr sz="1400">
                  <a:latin typeface="Consolas"/>
                  <a:ea typeface="Consolas"/>
                  <a:cs typeface="Consolas"/>
                  <a:sym typeface="Consolas"/>
                </a:rPr>
                <a:t>}</a:t>
              </a:r>
            </a:p>
          </p:txBody>
        </p:sp>
      </p:grpSp>
      <p:grpSp>
        <p:nvGrpSpPr>
          <p:cNvPr id="883" name="Group 883"/>
          <p:cNvGrpSpPr/>
          <p:nvPr/>
        </p:nvGrpSpPr>
        <p:grpSpPr>
          <a:xfrm>
            <a:off x="5071109" y="2971799"/>
            <a:ext cx="4568191" cy="977976"/>
            <a:chOff x="0" y="0"/>
            <a:chExt cx="4568190" cy="977974"/>
          </a:xfrm>
        </p:grpSpPr>
        <p:sp>
          <p:nvSpPr>
            <p:cNvPr id="881" name="Shape 881"/>
            <p:cNvSpPr/>
            <p:nvPr/>
          </p:nvSpPr>
          <p:spPr>
            <a:xfrm>
              <a:off x="0" y="0"/>
              <a:ext cx="4568191" cy="977975"/>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pPr>
                <a:spcBef>
                  <a:spcPts val="1000"/>
                </a:spcBef>
                <a:defRPr sz="1600">
                  <a:latin typeface="Consolas"/>
                  <a:ea typeface="Consolas"/>
                  <a:cs typeface="Consolas"/>
                  <a:sym typeface="Consolas"/>
                </a:defRPr>
              </a:pPr>
              <a:endParaRPr/>
            </a:p>
          </p:txBody>
        </p:sp>
        <p:sp>
          <p:nvSpPr>
            <p:cNvPr id="882" name="Shape 882"/>
            <p:cNvSpPr/>
            <p:nvPr/>
          </p:nvSpPr>
          <p:spPr>
            <a:xfrm>
              <a:off x="0" y="127546"/>
              <a:ext cx="4568191" cy="5393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r>
                <a:rPr sz="1600">
                  <a:latin typeface="Consolas"/>
                  <a:ea typeface="Consolas"/>
                  <a:cs typeface="Consolas"/>
                  <a:sym typeface="Consolas"/>
                </a:rPr>
                <a:t>if(!list.Contains(newItem)) </a:t>
              </a:r>
            </a:p>
            <a:p>
              <a:pPr>
                <a:spcBef>
                  <a:spcPts val="1000"/>
                </a:spcBef>
              </a:pPr>
              <a:r>
                <a:rPr sz="1600">
                  <a:latin typeface="Consolas"/>
                  <a:ea typeface="Consolas"/>
                  <a:cs typeface="Consolas"/>
                  <a:sym typeface="Consolas"/>
                </a:rPr>
                <a:t>      list.Add(newItem);</a:t>
              </a:r>
            </a:p>
          </p:txBody>
        </p:sp>
      </p:grpSp>
    </p:spTree>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 name="Shape 885"/>
          <p:cNvSpPr>
            <a:spLocks noGrp="1"/>
          </p:cNvSpPr>
          <p:nvPr>
            <p:ph type="title"/>
          </p:nvPr>
        </p:nvSpPr>
        <p:spPr>
          <a:xfrm>
            <a:off x="249647" y="179342"/>
            <a:ext cx="9599270" cy="365132"/>
          </a:xfrm>
          <a:prstGeom prst="rect">
            <a:avLst/>
          </a:prstGeom>
        </p:spPr>
        <p:txBody>
          <a:bodyPr>
            <a:normAutofit fontScale="90000"/>
          </a:bodyPr>
          <a:lstStyle/>
          <a:p>
            <a:pPr>
              <a:tabLst>
                <a:tab pos="8229600" algn="r"/>
              </a:tabLst>
            </a:pPr>
            <a:r>
              <a:t>Дескрипторы ожидания (Wait Handles)</a:t>
            </a:r>
          </a:p>
        </p:txBody>
      </p:sp>
      <p:grpSp>
        <p:nvGrpSpPr>
          <p:cNvPr id="888" name="Group 888"/>
          <p:cNvGrpSpPr/>
          <p:nvPr/>
        </p:nvGrpSpPr>
        <p:grpSpPr>
          <a:xfrm>
            <a:off x="251459" y="685800"/>
            <a:ext cx="9555482" cy="1219200"/>
            <a:chOff x="0" y="0"/>
            <a:chExt cx="9555480" cy="1219200"/>
          </a:xfrm>
        </p:grpSpPr>
        <p:sp>
          <p:nvSpPr>
            <p:cNvPr id="886" name="Shape 886"/>
            <p:cNvSpPr/>
            <p:nvPr/>
          </p:nvSpPr>
          <p:spPr>
            <a:xfrm>
              <a:off x="0" y="0"/>
              <a:ext cx="9555481" cy="12192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887" name="Shape 887"/>
            <p:cNvSpPr/>
            <p:nvPr/>
          </p:nvSpPr>
          <p:spPr>
            <a:xfrm>
              <a:off x="59515" y="144780"/>
              <a:ext cx="9436450" cy="929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spcBef>
                  <a:spcPts val="1000"/>
                </a:spcBef>
              </a:pPr>
              <a:r>
                <a:t>Оператор </a:t>
              </a:r>
              <a:r>
                <a:rPr b="1"/>
                <a:t>lock</a:t>
              </a:r>
              <a:r>
                <a:t> (</a:t>
              </a:r>
              <a:r>
                <a:rPr b="1"/>
                <a:t>Monitor.Enter</a:t>
              </a:r>
              <a:r>
                <a:t>/</a:t>
              </a:r>
              <a:r>
                <a:rPr b="1"/>
                <a:t>Monitor.Exit</a:t>
              </a:r>
              <a:r>
                <a:t>) является самым подходящим средством для организации монопольного доступа к ресурсу или секции кода, но есть задачи синхронизации  типа подачи сигнала начала работы ожидающему потоку</a:t>
              </a:r>
            </a:p>
          </p:txBody>
        </p:sp>
      </p:grpSp>
      <p:grpSp>
        <p:nvGrpSpPr>
          <p:cNvPr id="891" name="Group 891"/>
          <p:cNvGrpSpPr/>
          <p:nvPr/>
        </p:nvGrpSpPr>
        <p:grpSpPr>
          <a:xfrm>
            <a:off x="258966" y="2057400"/>
            <a:ext cx="9555481" cy="1524000"/>
            <a:chOff x="0" y="0"/>
            <a:chExt cx="9555480" cy="1524000"/>
          </a:xfrm>
        </p:grpSpPr>
        <p:sp>
          <p:nvSpPr>
            <p:cNvPr id="889" name="Shape 889"/>
            <p:cNvSpPr/>
            <p:nvPr/>
          </p:nvSpPr>
          <p:spPr>
            <a:xfrm>
              <a:off x="0" y="0"/>
              <a:ext cx="9555481" cy="15240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890" name="Shape 890"/>
            <p:cNvSpPr/>
            <p:nvPr/>
          </p:nvSpPr>
          <p:spPr>
            <a:xfrm>
              <a:off x="74396" y="157480"/>
              <a:ext cx="9406688" cy="1209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spcBef>
                  <a:spcPts val="1000"/>
                </a:spcBef>
              </a:pPr>
              <a:r>
                <a:t>Конструкции синхронизации Win32 API, доступные в .NET Framework в виде классов </a:t>
              </a:r>
              <a:r>
                <a:rPr b="1"/>
                <a:t>EventWaitHandle</a:t>
              </a:r>
              <a:r>
                <a:t>, </a:t>
              </a:r>
              <a:r>
                <a:rPr b="1"/>
                <a:t>Mutex</a:t>
              </a:r>
              <a:r>
                <a:t> и </a:t>
              </a:r>
              <a:r>
                <a:rPr b="1"/>
                <a:t>Semaphore.</a:t>
              </a:r>
              <a:r>
                <a:t> Некоторые из них практичнее других: </a:t>
              </a:r>
              <a:r>
                <a:rPr b="1"/>
                <a:t>Mutex</a:t>
              </a:r>
              <a:r>
                <a:t>, например, по большей части дублирует возможности </a:t>
              </a:r>
              <a:r>
                <a:rPr b="1"/>
                <a:t>lock</a:t>
              </a:r>
              <a:r>
                <a:t>, в то время как </a:t>
              </a:r>
              <a:r>
                <a:rPr b="1"/>
                <a:t>EventWaitHandle</a:t>
              </a:r>
              <a:r>
                <a:t> предоставляет уникальные возможности сигнализации</a:t>
              </a:r>
            </a:p>
          </p:txBody>
        </p:sp>
      </p:grpSp>
      <p:grpSp>
        <p:nvGrpSpPr>
          <p:cNvPr id="894" name="Group 894"/>
          <p:cNvGrpSpPr/>
          <p:nvPr/>
        </p:nvGrpSpPr>
        <p:grpSpPr>
          <a:xfrm>
            <a:off x="273978" y="3733800"/>
            <a:ext cx="9555482" cy="1066800"/>
            <a:chOff x="0" y="0"/>
            <a:chExt cx="9555480" cy="1066800"/>
          </a:xfrm>
        </p:grpSpPr>
        <p:sp>
          <p:nvSpPr>
            <p:cNvPr id="892" name="Shape 892"/>
            <p:cNvSpPr/>
            <p:nvPr/>
          </p:nvSpPr>
          <p:spPr>
            <a:xfrm>
              <a:off x="0" y="0"/>
              <a:ext cx="9555481" cy="10668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893" name="Shape 893"/>
            <p:cNvSpPr/>
            <p:nvPr/>
          </p:nvSpPr>
          <p:spPr>
            <a:xfrm>
              <a:off x="52076" y="68580"/>
              <a:ext cx="9451328" cy="929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spcBef>
                  <a:spcPts val="1000"/>
                </a:spcBef>
              </a:pPr>
              <a:r>
                <a:t>Все три класса основаны на абстрактном классе </a:t>
              </a:r>
              <a:r>
                <a:rPr b="1"/>
                <a:t>WaitHandle</a:t>
              </a:r>
              <a:r>
                <a:t>, но весьма отличаются по поведению. Одна из общих особенностей – это способность именования, делающая возможной работу с потоками не только одного, но и разных процессов.</a:t>
              </a:r>
            </a:p>
          </p:txBody>
        </p:sp>
      </p:grpSp>
      <p:grpSp>
        <p:nvGrpSpPr>
          <p:cNvPr id="897" name="Group 897"/>
          <p:cNvGrpSpPr/>
          <p:nvPr/>
        </p:nvGrpSpPr>
        <p:grpSpPr>
          <a:xfrm>
            <a:off x="273978" y="4953000"/>
            <a:ext cx="9532962" cy="838200"/>
            <a:chOff x="0" y="0"/>
            <a:chExt cx="9532960" cy="838200"/>
          </a:xfrm>
        </p:grpSpPr>
        <p:sp>
          <p:nvSpPr>
            <p:cNvPr id="895" name="Shape 895"/>
            <p:cNvSpPr/>
            <p:nvPr/>
          </p:nvSpPr>
          <p:spPr>
            <a:xfrm>
              <a:off x="0" y="0"/>
              <a:ext cx="9532961" cy="8382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896" name="Shape 896"/>
            <p:cNvSpPr/>
            <p:nvPr/>
          </p:nvSpPr>
          <p:spPr>
            <a:xfrm>
              <a:off x="40917" y="93980"/>
              <a:ext cx="9451127"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spcBef>
                  <a:spcPts val="1000"/>
                </a:spcBef>
              </a:lvl1pPr>
            </a:lstStyle>
            <a:p>
              <a:r>
                <a:t>Потребность в синхронизации на основе подачи сигналов возникает, когда один поток ждет прихода уведомления от другого потока</a:t>
              </a:r>
            </a:p>
          </p:txBody>
        </p:sp>
      </p:grpSp>
    </p:spTree>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 name="Shape 901"/>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Дескрипторы ожидания</a:t>
            </a:r>
          </a:p>
        </p:txBody>
      </p:sp>
      <p:grpSp>
        <p:nvGrpSpPr>
          <p:cNvPr id="925" name="Group 925"/>
          <p:cNvGrpSpPr/>
          <p:nvPr/>
        </p:nvGrpSpPr>
        <p:grpSpPr>
          <a:xfrm>
            <a:off x="563989" y="1264049"/>
            <a:ext cx="8930422" cy="4329902"/>
            <a:chOff x="0" y="0"/>
            <a:chExt cx="8930421" cy="4329901"/>
          </a:xfrm>
        </p:grpSpPr>
        <p:grpSp>
          <p:nvGrpSpPr>
            <p:cNvPr id="904" name="Group 904"/>
            <p:cNvGrpSpPr/>
            <p:nvPr/>
          </p:nvGrpSpPr>
          <p:grpSpPr>
            <a:xfrm>
              <a:off x="4059282" y="0"/>
              <a:ext cx="2164951" cy="1082476"/>
              <a:chOff x="0" y="0"/>
              <a:chExt cx="2164950" cy="1082475"/>
            </a:xfrm>
          </p:grpSpPr>
          <p:sp>
            <p:nvSpPr>
              <p:cNvPr id="902" name="Shape 902"/>
              <p:cNvSpPr/>
              <p:nvPr/>
            </p:nvSpPr>
            <p:spPr>
              <a:xfrm>
                <a:off x="-1" y="-1"/>
                <a:ext cx="2164952" cy="1082477"/>
              </a:xfrm>
              <a:prstGeom prst="rect">
                <a:avLst/>
              </a:prstGeom>
              <a:gradFill flip="none" rotWithShape="1">
                <a:gsLst>
                  <a:gs pos="0">
                    <a:srgbClr val="2E5E97"/>
                  </a:gs>
                  <a:gs pos="80000">
                    <a:srgbClr val="3C7BC7"/>
                  </a:gs>
                  <a:gs pos="100000">
                    <a:srgbClr val="3A7CCA"/>
                  </a:gs>
                </a:gsLst>
                <a:lin ang="16200000" scaled="0"/>
              </a:gradFill>
              <a:ln w="12700" cap="flat">
                <a:noFill/>
                <a:miter lim="400000"/>
              </a:ln>
              <a:effectLst>
                <a:outerShdw blurRad="38100" dist="23000" dir="5400000" rotWithShape="0">
                  <a:srgbClr val="000000">
                    <a:alpha val="35000"/>
                  </a:srgbClr>
                </a:outerShdw>
              </a:effectLst>
            </p:spPr>
            <p:txBody>
              <a:bodyPr wrap="square" lIns="45719" tIns="45719" rIns="45719" bIns="45719" numCol="1" anchor="t">
                <a:noAutofit/>
              </a:bodyPr>
              <a:lstStyle/>
              <a:p>
                <a:pPr algn="ctr">
                  <a:defRPr b="1">
                    <a:solidFill>
                      <a:srgbClr val="FFFFFF"/>
                    </a:solidFill>
                  </a:defRPr>
                </a:pPr>
                <a:endParaRPr/>
              </a:p>
            </p:txBody>
          </p:sp>
          <p:sp>
            <p:nvSpPr>
              <p:cNvPr id="903" name="Shape 903"/>
              <p:cNvSpPr/>
              <p:nvPr/>
            </p:nvSpPr>
            <p:spPr>
              <a:xfrm>
                <a:off x="-1" y="355817"/>
                <a:ext cx="2164952"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a:solidFill>
                      <a:srgbClr val="FFFFFF"/>
                    </a:solidFill>
                  </a:defRPr>
                </a:lvl1pPr>
              </a:lstStyle>
              <a:p>
                <a:pPr>
                  <a:defRPr sz="1704" b="0"/>
                </a:pPr>
                <a:r>
                  <a:rPr sz="1800" b="1"/>
                  <a:t>WaitHandle</a:t>
                </a:r>
              </a:p>
            </p:txBody>
          </p:sp>
        </p:grpSp>
        <p:grpSp>
          <p:nvGrpSpPr>
            <p:cNvPr id="907" name="Group 907"/>
            <p:cNvGrpSpPr/>
            <p:nvPr/>
          </p:nvGrpSpPr>
          <p:grpSpPr>
            <a:xfrm>
              <a:off x="1353094" y="1623713"/>
              <a:ext cx="2164951" cy="1082476"/>
              <a:chOff x="0" y="0"/>
              <a:chExt cx="2164950" cy="1082475"/>
            </a:xfrm>
          </p:grpSpPr>
          <p:sp>
            <p:nvSpPr>
              <p:cNvPr id="905" name="Shape 905"/>
              <p:cNvSpPr/>
              <p:nvPr/>
            </p:nvSpPr>
            <p:spPr>
              <a:xfrm>
                <a:off x="-1" y="-1"/>
                <a:ext cx="2164952" cy="1082477"/>
              </a:xfrm>
              <a:prstGeom prst="rect">
                <a:avLst/>
              </a:prstGeom>
              <a:gradFill flip="none" rotWithShape="1">
                <a:gsLst>
                  <a:gs pos="0">
                    <a:srgbClr val="2E5E97"/>
                  </a:gs>
                  <a:gs pos="80000">
                    <a:srgbClr val="3C7BC7"/>
                  </a:gs>
                  <a:gs pos="100000">
                    <a:srgbClr val="3A7CCA"/>
                  </a:gs>
                </a:gsLst>
                <a:lin ang="16200000" scaled="0"/>
              </a:gradFill>
              <a:ln w="12700" cap="flat">
                <a:noFill/>
                <a:miter lim="400000"/>
              </a:ln>
              <a:effectLst>
                <a:outerShdw blurRad="38100" dist="23000" dir="5400000" rotWithShape="0">
                  <a:srgbClr val="000000">
                    <a:alpha val="35000"/>
                  </a:srgbClr>
                </a:outerShdw>
              </a:effectLst>
            </p:spPr>
            <p:txBody>
              <a:bodyPr wrap="square" lIns="45719" tIns="45719" rIns="45719" bIns="45719" numCol="1" anchor="t">
                <a:noAutofit/>
              </a:bodyPr>
              <a:lstStyle/>
              <a:p>
                <a:pPr>
                  <a:defRPr b="1">
                    <a:solidFill>
                      <a:srgbClr val="FFFFFF"/>
                    </a:solidFill>
                  </a:defRPr>
                </a:pPr>
                <a:endParaRPr/>
              </a:p>
            </p:txBody>
          </p:sp>
          <p:sp>
            <p:nvSpPr>
              <p:cNvPr id="906" name="Shape 906"/>
              <p:cNvSpPr/>
              <p:nvPr/>
            </p:nvSpPr>
            <p:spPr>
              <a:xfrm>
                <a:off x="-1" y="355817"/>
                <a:ext cx="2164952"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a:solidFill>
                      <a:srgbClr val="FFFFFF"/>
                    </a:solidFill>
                  </a:defRPr>
                </a:lvl1pPr>
              </a:lstStyle>
              <a:p>
                <a:pPr>
                  <a:defRPr sz="1704" b="0"/>
                </a:pPr>
                <a:r>
                  <a:rPr sz="1800" b="1"/>
                  <a:t>EventWaitHandle</a:t>
                </a:r>
              </a:p>
            </p:txBody>
          </p:sp>
        </p:grpSp>
        <p:sp>
          <p:nvSpPr>
            <p:cNvPr id="908" name="Shape 908"/>
            <p:cNvSpPr/>
            <p:nvPr/>
          </p:nvSpPr>
          <p:spPr>
            <a:xfrm>
              <a:off x="2435506" y="1082407"/>
              <a:ext cx="2706127" cy="5411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800"/>
                  </a:lnTo>
                  <a:lnTo>
                    <a:pt x="0" y="10800"/>
                  </a:lnTo>
                  <a:lnTo>
                    <a:pt x="0" y="21600"/>
                  </a:lnTo>
                </a:path>
              </a:pathLst>
            </a:custGeom>
            <a:noFill/>
            <a:ln w="9525" cap="flat">
              <a:solidFill>
                <a:srgbClr val="3F6696"/>
              </a:solidFill>
              <a:prstDash val="solid"/>
              <a:bevel/>
            </a:ln>
            <a:effectLst/>
          </p:spPr>
          <p:txBody>
            <a:bodyPr wrap="square" lIns="45719" tIns="45719" rIns="45719" bIns="45719" numCol="1" anchor="ctr">
              <a:noAutofit/>
            </a:bodyPr>
            <a:lstStyle/>
            <a:p>
              <a:endParaRPr/>
            </a:p>
          </p:txBody>
        </p:sp>
        <p:grpSp>
          <p:nvGrpSpPr>
            <p:cNvPr id="911" name="Group 911"/>
            <p:cNvGrpSpPr/>
            <p:nvPr/>
          </p:nvGrpSpPr>
          <p:grpSpPr>
            <a:xfrm>
              <a:off x="0" y="3247426"/>
              <a:ext cx="2164951" cy="1082476"/>
              <a:chOff x="0" y="0"/>
              <a:chExt cx="2164950" cy="1082475"/>
            </a:xfrm>
          </p:grpSpPr>
          <p:sp>
            <p:nvSpPr>
              <p:cNvPr id="909" name="Shape 909"/>
              <p:cNvSpPr/>
              <p:nvPr/>
            </p:nvSpPr>
            <p:spPr>
              <a:xfrm>
                <a:off x="-1" y="-1"/>
                <a:ext cx="2164952" cy="1082477"/>
              </a:xfrm>
              <a:prstGeom prst="rect">
                <a:avLst/>
              </a:prstGeom>
              <a:gradFill flip="none" rotWithShape="1">
                <a:gsLst>
                  <a:gs pos="0">
                    <a:srgbClr val="2E5E97"/>
                  </a:gs>
                  <a:gs pos="80000">
                    <a:srgbClr val="3C7BC7"/>
                  </a:gs>
                  <a:gs pos="100000">
                    <a:srgbClr val="3A7CCA"/>
                  </a:gs>
                </a:gsLst>
                <a:lin ang="16200000" scaled="0"/>
              </a:gradFill>
              <a:ln w="12700" cap="flat">
                <a:noFill/>
                <a:miter lim="400000"/>
              </a:ln>
              <a:effectLst>
                <a:outerShdw blurRad="38100" dist="23000" dir="5400000" rotWithShape="0">
                  <a:srgbClr val="000000">
                    <a:alpha val="35000"/>
                  </a:srgbClr>
                </a:outerShdw>
              </a:effectLst>
            </p:spPr>
            <p:txBody>
              <a:bodyPr wrap="square" lIns="45719" tIns="45719" rIns="45719" bIns="45719" numCol="1" anchor="t">
                <a:noAutofit/>
              </a:bodyPr>
              <a:lstStyle/>
              <a:p>
                <a:pPr>
                  <a:defRPr b="1">
                    <a:solidFill>
                      <a:srgbClr val="FFFFFF"/>
                    </a:solidFill>
                  </a:defRPr>
                </a:pPr>
                <a:endParaRPr/>
              </a:p>
            </p:txBody>
          </p:sp>
          <p:sp>
            <p:nvSpPr>
              <p:cNvPr id="910" name="Shape 910"/>
              <p:cNvSpPr/>
              <p:nvPr/>
            </p:nvSpPr>
            <p:spPr>
              <a:xfrm>
                <a:off x="-1" y="355817"/>
                <a:ext cx="2164952"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a:solidFill>
                      <a:srgbClr val="FFFFFF"/>
                    </a:solidFill>
                  </a:defRPr>
                </a:lvl1pPr>
              </a:lstStyle>
              <a:p>
                <a:pPr>
                  <a:defRPr sz="1704" b="0"/>
                </a:pPr>
                <a:r>
                  <a:rPr sz="1800" b="1"/>
                  <a:t>AutoResetEvent </a:t>
                </a:r>
              </a:p>
            </p:txBody>
          </p:sp>
        </p:grpSp>
        <p:sp>
          <p:nvSpPr>
            <p:cNvPr id="912" name="Shape 912"/>
            <p:cNvSpPr/>
            <p:nvPr/>
          </p:nvSpPr>
          <p:spPr>
            <a:xfrm>
              <a:off x="1082224" y="2706332"/>
              <a:ext cx="1353283" cy="5411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800"/>
                  </a:lnTo>
                  <a:lnTo>
                    <a:pt x="0" y="10800"/>
                  </a:lnTo>
                  <a:lnTo>
                    <a:pt x="0" y="21600"/>
                  </a:lnTo>
                </a:path>
              </a:pathLst>
            </a:custGeom>
            <a:noFill/>
            <a:ln w="9525" cap="flat">
              <a:solidFill>
                <a:srgbClr val="4775AB"/>
              </a:solidFill>
              <a:prstDash val="solid"/>
              <a:bevel/>
            </a:ln>
            <a:effectLst/>
          </p:spPr>
          <p:txBody>
            <a:bodyPr wrap="square" lIns="45719" tIns="45719" rIns="45719" bIns="45719" numCol="1" anchor="ctr">
              <a:noAutofit/>
            </a:bodyPr>
            <a:lstStyle/>
            <a:p>
              <a:endParaRPr/>
            </a:p>
          </p:txBody>
        </p:sp>
        <p:grpSp>
          <p:nvGrpSpPr>
            <p:cNvPr id="915" name="Group 915"/>
            <p:cNvGrpSpPr/>
            <p:nvPr/>
          </p:nvGrpSpPr>
          <p:grpSpPr>
            <a:xfrm>
              <a:off x="2706188" y="3247426"/>
              <a:ext cx="2164951" cy="1082476"/>
              <a:chOff x="0" y="0"/>
              <a:chExt cx="2164950" cy="1082475"/>
            </a:xfrm>
          </p:grpSpPr>
          <p:sp>
            <p:nvSpPr>
              <p:cNvPr id="913" name="Shape 913"/>
              <p:cNvSpPr/>
              <p:nvPr/>
            </p:nvSpPr>
            <p:spPr>
              <a:xfrm>
                <a:off x="-1" y="-1"/>
                <a:ext cx="2164952" cy="1082477"/>
              </a:xfrm>
              <a:prstGeom prst="rect">
                <a:avLst/>
              </a:prstGeom>
              <a:gradFill flip="none" rotWithShape="1">
                <a:gsLst>
                  <a:gs pos="0">
                    <a:srgbClr val="2E5E97"/>
                  </a:gs>
                  <a:gs pos="80000">
                    <a:srgbClr val="3C7BC7"/>
                  </a:gs>
                  <a:gs pos="100000">
                    <a:srgbClr val="3A7CCA"/>
                  </a:gs>
                </a:gsLst>
                <a:lin ang="16200000" scaled="0"/>
              </a:gradFill>
              <a:ln w="12700" cap="flat">
                <a:noFill/>
                <a:miter lim="400000"/>
              </a:ln>
              <a:effectLst>
                <a:outerShdw blurRad="38100" dist="23000" dir="5400000" rotWithShape="0">
                  <a:srgbClr val="000000">
                    <a:alpha val="35000"/>
                  </a:srgbClr>
                </a:outerShdw>
              </a:effectLst>
            </p:spPr>
            <p:txBody>
              <a:bodyPr wrap="square" lIns="45719" tIns="45719" rIns="45719" bIns="45719" numCol="1" anchor="t">
                <a:noAutofit/>
              </a:bodyPr>
              <a:lstStyle/>
              <a:p>
                <a:pPr>
                  <a:defRPr b="1">
                    <a:solidFill>
                      <a:srgbClr val="FFFFFF"/>
                    </a:solidFill>
                  </a:defRPr>
                </a:pPr>
                <a:endParaRPr/>
              </a:p>
            </p:txBody>
          </p:sp>
          <p:sp>
            <p:nvSpPr>
              <p:cNvPr id="914" name="Shape 914"/>
              <p:cNvSpPr/>
              <p:nvPr/>
            </p:nvSpPr>
            <p:spPr>
              <a:xfrm>
                <a:off x="-1" y="355817"/>
                <a:ext cx="2164952"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a:solidFill>
                      <a:srgbClr val="FFFFFF"/>
                    </a:solidFill>
                  </a:defRPr>
                </a:lvl1pPr>
              </a:lstStyle>
              <a:p>
                <a:pPr>
                  <a:defRPr sz="1704" b="0"/>
                </a:pPr>
                <a:r>
                  <a:rPr sz="1800" b="1"/>
                  <a:t>ManualResetEvent </a:t>
                </a:r>
              </a:p>
            </p:txBody>
          </p:sp>
        </p:grpSp>
        <p:sp>
          <p:nvSpPr>
            <p:cNvPr id="916" name="Shape 916"/>
            <p:cNvSpPr/>
            <p:nvPr/>
          </p:nvSpPr>
          <p:spPr>
            <a:xfrm>
              <a:off x="2435506" y="2706332"/>
              <a:ext cx="1353284" cy="5411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0800"/>
                  </a:lnTo>
                  <a:lnTo>
                    <a:pt x="21600" y="10800"/>
                  </a:lnTo>
                  <a:lnTo>
                    <a:pt x="21600" y="21600"/>
                  </a:lnTo>
                </a:path>
              </a:pathLst>
            </a:custGeom>
            <a:noFill/>
            <a:ln w="9525" cap="flat">
              <a:solidFill>
                <a:srgbClr val="4775AB"/>
              </a:solidFill>
              <a:prstDash val="solid"/>
              <a:bevel/>
            </a:ln>
            <a:effectLst/>
          </p:spPr>
          <p:txBody>
            <a:bodyPr wrap="square" lIns="45719" tIns="45719" rIns="45719" bIns="45719" numCol="1" anchor="ctr">
              <a:noAutofit/>
            </a:bodyPr>
            <a:lstStyle/>
            <a:p>
              <a:endParaRPr/>
            </a:p>
          </p:txBody>
        </p:sp>
        <p:grpSp>
          <p:nvGrpSpPr>
            <p:cNvPr id="919" name="Group 919"/>
            <p:cNvGrpSpPr/>
            <p:nvPr/>
          </p:nvGrpSpPr>
          <p:grpSpPr>
            <a:xfrm>
              <a:off x="4059282" y="1623713"/>
              <a:ext cx="2164951" cy="1082476"/>
              <a:chOff x="0" y="0"/>
              <a:chExt cx="2164950" cy="1082475"/>
            </a:xfrm>
          </p:grpSpPr>
          <p:sp>
            <p:nvSpPr>
              <p:cNvPr id="917" name="Shape 917"/>
              <p:cNvSpPr/>
              <p:nvPr/>
            </p:nvSpPr>
            <p:spPr>
              <a:xfrm>
                <a:off x="-1" y="-1"/>
                <a:ext cx="2164952" cy="1082477"/>
              </a:xfrm>
              <a:prstGeom prst="rect">
                <a:avLst/>
              </a:prstGeom>
              <a:gradFill flip="none" rotWithShape="1">
                <a:gsLst>
                  <a:gs pos="0">
                    <a:srgbClr val="2E5E97"/>
                  </a:gs>
                  <a:gs pos="80000">
                    <a:srgbClr val="3C7BC7"/>
                  </a:gs>
                  <a:gs pos="100000">
                    <a:srgbClr val="3A7CCA"/>
                  </a:gs>
                </a:gsLst>
                <a:lin ang="16200000" scaled="0"/>
              </a:gradFill>
              <a:ln w="12700" cap="flat">
                <a:noFill/>
                <a:miter lim="400000"/>
              </a:ln>
              <a:effectLst>
                <a:outerShdw blurRad="38100" dist="23000" dir="5400000" rotWithShape="0">
                  <a:srgbClr val="000000">
                    <a:alpha val="35000"/>
                  </a:srgbClr>
                </a:outerShdw>
              </a:effectLst>
            </p:spPr>
            <p:txBody>
              <a:bodyPr wrap="square" lIns="45719" tIns="45719" rIns="45719" bIns="45719" numCol="1" anchor="t">
                <a:noAutofit/>
              </a:bodyPr>
              <a:lstStyle/>
              <a:p>
                <a:pPr>
                  <a:defRPr b="1">
                    <a:solidFill>
                      <a:srgbClr val="FFFFFF"/>
                    </a:solidFill>
                  </a:defRPr>
                </a:pPr>
                <a:endParaRPr/>
              </a:p>
            </p:txBody>
          </p:sp>
          <p:sp>
            <p:nvSpPr>
              <p:cNvPr id="918" name="Shape 918"/>
              <p:cNvSpPr/>
              <p:nvPr/>
            </p:nvSpPr>
            <p:spPr>
              <a:xfrm>
                <a:off x="-1" y="355817"/>
                <a:ext cx="2164952"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a:solidFill>
                      <a:srgbClr val="FFFFFF"/>
                    </a:solidFill>
                  </a:defRPr>
                </a:lvl1pPr>
              </a:lstStyle>
              <a:p>
                <a:pPr>
                  <a:defRPr sz="1704" b="0"/>
                </a:pPr>
                <a:r>
                  <a:rPr sz="1800" b="1"/>
                  <a:t>Mutex</a:t>
                </a:r>
              </a:p>
            </p:txBody>
          </p:sp>
        </p:grpSp>
        <p:sp>
          <p:nvSpPr>
            <p:cNvPr id="920" name="Shape 920"/>
            <p:cNvSpPr/>
            <p:nvPr/>
          </p:nvSpPr>
          <p:spPr>
            <a:xfrm>
              <a:off x="5141633" y="1082407"/>
              <a:ext cx="1" cy="541163"/>
            </a:xfrm>
            <a:prstGeom prst="line">
              <a:avLst/>
            </a:prstGeom>
            <a:noFill/>
            <a:ln w="9525" cap="flat">
              <a:solidFill>
                <a:srgbClr val="3F6696"/>
              </a:solidFill>
              <a:prstDash val="solid"/>
              <a:bevel/>
            </a:ln>
            <a:effectLst/>
          </p:spPr>
          <p:txBody>
            <a:bodyPr wrap="square" lIns="45719" tIns="45719" rIns="45719" bIns="45719" numCol="1" anchor="t">
              <a:noAutofit/>
            </a:bodyPr>
            <a:lstStyle/>
            <a:p>
              <a:pPr defTabSz="457200">
                <a:defRPr sz="1200">
                  <a:latin typeface="+mn-lt"/>
                  <a:ea typeface="+mn-ea"/>
                  <a:cs typeface="+mn-cs"/>
                  <a:sym typeface="Helvetica"/>
                </a:defRPr>
              </a:pPr>
              <a:endParaRPr/>
            </a:p>
          </p:txBody>
        </p:sp>
        <p:grpSp>
          <p:nvGrpSpPr>
            <p:cNvPr id="923" name="Group 923"/>
            <p:cNvGrpSpPr/>
            <p:nvPr/>
          </p:nvGrpSpPr>
          <p:grpSpPr>
            <a:xfrm>
              <a:off x="6765471" y="1623713"/>
              <a:ext cx="2164951" cy="1082476"/>
              <a:chOff x="0" y="0"/>
              <a:chExt cx="2164950" cy="1082475"/>
            </a:xfrm>
          </p:grpSpPr>
          <p:sp>
            <p:nvSpPr>
              <p:cNvPr id="921" name="Shape 921"/>
              <p:cNvSpPr/>
              <p:nvPr/>
            </p:nvSpPr>
            <p:spPr>
              <a:xfrm>
                <a:off x="-1" y="-1"/>
                <a:ext cx="2164952" cy="1082477"/>
              </a:xfrm>
              <a:prstGeom prst="rect">
                <a:avLst/>
              </a:prstGeom>
              <a:gradFill flip="none" rotWithShape="1">
                <a:gsLst>
                  <a:gs pos="0">
                    <a:srgbClr val="2E5E97"/>
                  </a:gs>
                  <a:gs pos="80000">
                    <a:srgbClr val="3C7BC7"/>
                  </a:gs>
                  <a:gs pos="100000">
                    <a:srgbClr val="3A7CCA"/>
                  </a:gs>
                </a:gsLst>
                <a:lin ang="16200000" scaled="0"/>
              </a:gradFill>
              <a:ln w="12700" cap="flat">
                <a:noFill/>
                <a:miter lim="400000"/>
              </a:ln>
              <a:effectLst>
                <a:outerShdw blurRad="38100" dist="23000" dir="5400000" rotWithShape="0">
                  <a:srgbClr val="000000">
                    <a:alpha val="35000"/>
                  </a:srgbClr>
                </a:outerShdw>
              </a:effectLst>
            </p:spPr>
            <p:txBody>
              <a:bodyPr wrap="square" lIns="45719" tIns="45719" rIns="45719" bIns="45719" numCol="1" anchor="t">
                <a:noAutofit/>
              </a:bodyPr>
              <a:lstStyle/>
              <a:p>
                <a:pPr>
                  <a:defRPr b="1">
                    <a:solidFill>
                      <a:srgbClr val="FFFFFF"/>
                    </a:solidFill>
                  </a:defRPr>
                </a:pPr>
                <a:endParaRPr/>
              </a:p>
            </p:txBody>
          </p:sp>
          <p:sp>
            <p:nvSpPr>
              <p:cNvPr id="922" name="Shape 922"/>
              <p:cNvSpPr/>
              <p:nvPr/>
            </p:nvSpPr>
            <p:spPr>
              <a:xfrm>
                <a:off x="-1" y="355817"/>
                <a:ext cx="2164952"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a:solidFill>
                      <a:srgbClr val="FFFFFF"/>
                    </a:solidFill>
                  </a:defRPr>
                </a:lvl1pPr>
              </a:lstStyle>
              <a:p>
                <a:pPr>
                  <a:defRPr sz="1704" b="0"/>
                </a:pPr>
                <a:r>
                  <a:rPr sz="1800" b="1"/>
                  <a:t>Semaphore</a:t>
                </a:r>
              </a:p>
            </p:txBody>
          </p:sp>
        </p:grpSp>
        <p:sp>
          <p:nvSpPr>
            <p:cNvPr id="924" name="Shape 924"/>
            <p:cNvSpPr/>
            <p:nvPr/>
          </p:nvSpPr>
          <p:spPr>
            <a:xfrm>
              <a:off x="5141633" y="1082407"/>
              <a:ext cx="2706126" cy="5411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0800"/>
                  </a:lnTo>
                  <a:lnTo>
                    <a:pt x="21600" y="10800"/>
                  </a:lnTo>
                  <a:lnTo>
                    <a:pt x="21600" y="21600"/>
                  </a:lnTo>
                </a:path>
              </a:pathLst>
            </a:custGeom>
            <a:noFill/>
            <a:ln w="9525" cap="flat">
              <a:solidFill>
                <a:srgbClr val="3F6696"/>
              </a:solidFill>
              <a:prstDash val="solid"/>
              <a:bevel/>
            </a:ln>
            <a:effectLst/>
          </p:spPr>
          <p:txBody>
            <a:bodyPr wrap="square" lIns="45719" tIns="45719" rIns="45719" bIns="45719" numCol="1" anchor="ctr">
              <a:noAutofit/>
            </a:bodyPr>
            <a:lstStyle/>
            <a:p>
              <a:endParaRPr/>
            </a:p>
          </p:txBody>
        </p:sp>
      </p:grpSp>
    </p:spTree>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 name="Shape 927"/>
          <p:cNvSpPr>
            <a:spLocks noGrp="1"/>
          </p:cNvSpPr>
          <p:nvPr>
            <p:ph type="title"/>
          </p:nvPr>
        </p:nvSpPr>
        <p:spPr>
          <a:xfrm>
            <a:off x="249647" y="179342"/>
            <a:ext cx="9599270" cy="365132"/>
          </a:xfrm>
          <a:prstGeom prst="rect">
            <a:avLst/>
          </a:prstGeom>
        </p:spPr>
        <p:txBody>
          <a:bodyPr>
            <a:normAutofit fontScale="90000"/>
          </a:bodyPr>
          <a:lstStyle/>
          <a:p>
            <a:pPr>
              <a:tabLst>
                <a:tab pos="8229600" algn="r"/>
              </a:tabLst>
            </a:pPr>
            <a:r>
              <a:t>Класс Mutex</a:t>
            </a:r>
          </a:p>
        </p:txBody>
      </p:sp>
      <p:grpSp>
        <p:nvGrpSpPr>
          <p:cNvPr id="930" name="Group 930"/>
          <p:cNvGrpSpPr/>
          <p:nvPr/>
        </p:nvGrpSpPr>
        <p:grpSpPr>
          <a:xfrm>
            <a:off x="251459" y="685800"/>
            <a:ext cx="9555482" cy="1828800"/>
            <a:chOff x="0" y="0"/>
            <a:chExt cx="9555480" cy="1828800"/>
          </a:xfrm>
        </p:grpSpPr>
        <p:sp>
          <p:nvSpPr>
            <p:cNvPr id="928" name="Shape 928"/>
            <p:cNvSpPr/>
            <p:nvPr/>
          </p:nvSpPr>
          <p:spPr>
            <a:xfrm>
              <a:off x="0" y="0"/>
              <a:ext cx="9555481" cy="18288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929" name="Shape 929"/>
            <p:cNvSpPr/>
            <p:nvPr/>
          </p:nvSpPr>
          <p:spPr>
            <a:xfrm>
              <a:off x="89275" y="246380"/>
              <a:ext cx="9376930" cy="1336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spcBef>
                  <a:spcPts val="1000"/>
                </a:spcBef>
              </a:pPr>
              <a:r>
                <a:t>Класс Mutex (mutual exclusion — взаимное исключение или мьютекс) позволяет обеспечить синхронизацию среди множества процессов (</a:t>
              </a:r>
              <a:r>
                <a:rPr b="1"/>
                <a:t>lock</a:t>
              </a:r>
              <a:r>
                <a:t> быстрее в сотни раз)</a:t>
              </a:r>
            </a:p>
            <a:p>
              <a:pPr algn="just">
                <a:spcBef>
                  <a:spcPts val="1000"/>
                </a:spcBef>
              </a:pPr>
              <a:r>
                <a:t>Допускает наличие только одного владельца - только один поток может получить блокировку и иметь доступ к защищаемым мьютексом синхронизированным областям кода</a:t>
              </a:r>
            </a:p>
          </p:txBody>
        </p:sp>
      </p:grpSp>
      <p:grpSp>
        <p:nvGrpSpPr>
          <p:cNvPr id="933" name="Group 933"/>
          <p:cNvGrpSpPr/>
          <p:nvPr/>
        </p:nvGrpSpPr>
        <p:grpSpPr>
          <a:xfrm>
            <a:off x="251459" y="2667000"/>
            <a:ext cx="9555482" cy="1752600"/>
            <a:chOff x="0" y="0"/>
            <a:chExt cx="9555480" cy="1752600"/>
          </a:xfrm>
        </p:grpSpPr>
        <p:sp>
          <p:nvSpPr>
            <p:cNvPr id="931" name="Shape 931"/>
            <p:cNvSpPr/>
            <p:nvPr/>
          </p:nvSpPr>
          <p:spPr>
            <a:xfrm>
              <a:off x="0" y="0"/>
              <a:ext cx="9555481" cy="17526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endParaRPr/>
            </a:p>
          </p:txBody>
        </p:sp>
        <p:sp>
          <p:nvSpPr>
            <p:cNvPr id="932" name="Shape 932"/>
            <p:cNvSpPr/>
            <p:nvPr/>
          </p:nvSpPr>
          <p:spPr>
            <a:xfrm>
              <a:off x="85555" y="271780"/>
              <a:ext cx="9384370" cy="1209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r>
                <a:t>Метод </a:t>
              </a:r>
              <a:r>
                <a:rPr b="1"/>
                <a:t>WaitOne</a:t>
              </a:r>
              <a:r>
                <a:t> для</a:t>
              </a:r>
              <a:r>
                <a:rPr b="1"/>
                <a:t> Mutex</a:t>
              </a:r>
              <a:r>
                <a:t> получает исключительную блокировку, блокируя поток, если это необходимо. Исключительная блокировка может быть снята вызовом метода </a:t>
              </a:r>
              <a:r>
                <a:rPr b="1"/>
                <a:t>ReleaseMutex</a:t>
              </a:r>
            </a:p>
            <a:p>
              <a:pPr algn="just"/>
              <a:r>
                <a:t>Аналогично оператору </a:t>
              </a:r>
              <a:r>
                <a:rPr b="1"/>
                <a:t>lock</a:t>
              </a:r>
              <a:r>
                <a:t> в C#, </a:t>
              </a:r>
              <a:r>
                <a:rPr b="1"/>
                <a:t>Mutex</a:t>
              </a:r>
              <a:r>
                <a:t> может быть освобожден только из того же потока, что его захватил</a:t>
              </a:r>
            </a:p>
          </p:txBody>
        </p:sp>
      </p:grpSp>
      <p:grpSp>
        <p:nvGrpSpPr>
          <p:cNvPr id="936" name="Group 936"/>
          <p:cNvGrpSpPr/>
          <p:nvPr/>
        </p:nvGrpSpPr>
        <p:grpSpPr>
          <a:xfrm>
            <a:off x="251459" y="5486400"/>
            <a:ext cx="9555482" cy="1143000"/>
            <a:chOff x="0" y="0"/>
            <a:chExt cx="9555480" cy="1143000"/>
          </a:xfrm>
        </p:grpSpPr>
        <p:sp>
          <p:nvSpPr>
            <p:cNvPr id="934" name="Shape 934"/>
            <p:cNvSpPr/>
            <p:nvPr/>
          </p:nvSpPr>
          <p:spPr>
            <a:xfrm>
              <a:off x="0" y="0"/>
              <a:ext cx="9555481" cy="1143000"/>
            </a:xfrm>
            <a:prstGeom prst="roundRect">
              <a:avLst>
                <a:gd name="adj" fmla="val 16667"/>
              </a:avLst>
            </a:prstGeom>
            <a:solidFill>
              <a:srgbClr val="FFFFFF"/>
            </a:solidFill>
            <a:ln w="25400" cap="flat">
              <a:solidFill>
                <a:schemeClr val="accent1"/>
              </a:solidFill>
              <a:prstDash val="solid"/>
              <a:bevel/>
            </a:ln>
            <a:effectLst/>
          </p:spPr>
          <p:txBody>
            <a:bodyPr wrap="square" lIns="45719" tIns="45719" rIns="45719" bIns="45719" numCol="1" anchor="ctr">
              <a:noAutofit/>
            </a:bodyPr>
            <a:lstStyle/>
            <a:p>
              <a:pPr algn="just">
                <a:spcBef>
                  <a:spcPts val="1000"/>
                </a:spcBef>
              </a:pPr>
              <a:endParaRPr/>
            </a:p>
          </p:txBody>
        </p:sp>
        <p:sp>
          <p:nvSpPr>
            <p:cNvPr id="935" name="Shape 935"/>
            <p:cNvSpPr/>
            <p:nvPr/>
          </p:nvSpPr>
          <p:spPr>
            <a:xfrm>
              <a:off x="55796" y="106679"/>
              <a:ext cx="9443888" cy="929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spcBef>
                  <a:spcPts val="1000"/>
                </a:spcBef>
              </a:lvl1pPr>
            </a:lstStyle>
            <a:p>
              <a:r>
                <a:t>Пример. Два  простых приложения - первое будет записывать случайные числа в файл, второе считывать их из этого файла и выводить на экран. Третье приложение, будет запускать первые два</a:t>
              </a:r>
            </a:p>
          </p:txBody>
        </p:sp>
      </p:grpSp>
      <p:grpSp>
        <p:nvGrpSpPr>
          <p:cNvPr id="939" name="Group 939"/>
          <p:cNvGrpSpPr/>
          <p:nvPr/>
        </p:nvGrpSpPr>
        <p:grpSpPr>
          <a:xfrm>
            <a:off x="251459" y="4572000"/>
            <a:ext cx="9555482" cy="685800"/>
            <a:chOff x="0" y="0"/>
            <a:chExt cx="9555480" cy="685800"/>
          </a:xfrm>
        </p:grpSpPr>
        <p:sp>
          <p:nvSpPr>
            <p:cNvPr id="937" name="Shape 937"/>
            <p:cNvSpPr/>
            <p:nvPr/>
          </p:nvSpPr>
          <p:spPr>
            <a:xfrm>
              <a:off x="0" y="0"/>
              <a:ext cx="9555481" cy="6858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938" name="Shape 938"/>
            <p:cNvSpPr/>
            <p:nvPr/>
          </p:nvSpPr>
          <p:spPr>
            <a:xfrm>
              <a:off x="33478" y="17779"/>
              <a:ext cx="9488524"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spcBef>
                  <a:spcPts val="1000"/>
                </a:spcBef>
              </a:lvl1pPr>
            </a:lstStyle>
            <a:p>
              <a:r>
                <a:t>Если приложение завершается без вызова ReleaseMutex, CLR освобождает мьютекс автоматически</a:t>
              </a:r>
            </a:p>
          </p:txBody>
        </p:sp>
      </p:grpSp>
    </p:spTree>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 name="Shape 943"/>
          <p:cNvSpPr>
            <a:spLocks noGrp="1"/>
          </p:cNvSpPr>
          <p:nvPr>
            <p:ph type="title"/>
          </p:nvPr>
        </p:nvSpPr>
        <p:spPr>
          <a:xfrm>
            <a:off x="249647" y="179342"/>
            <a:ext cx="9599270" cy="365132"/>
          </a:xfrm>
          <a:prstGeom prst="rect">
            <a:avLst/>
          </a:prstGeom>
        </p:spPr>
        <p:txBody>
          <a:bodyPr>
            <a:normAutofit fontScale="90000"/>
          </a:bodyPr>
          <a:lstStyle/>
          <a:p>
            <a:pPr>
              <a:tabLst>
                <a:tab pos="8229600" algn="r"/>
              </a:tabLst>
            </a:pPr>
            <a:r>
              <a:t>Класс Semaphore (SemaphoreSlim)</a:t>
            </a:r>
          </a:p>
        </p:txBody>
      </p:sp>
      <p:grpSp>
        <p:nvGrpSpPr>
          <p:cNvPr id="946" name="Group 946"/>
          <p:cNvGrpSpPr/>
          <p:nvPr/>
        </p:nvGrpSpPr>
        <p:grpSpPr>
          <a:xfrm>
            <a:off x="251459" y="685800"/>
            <a:ext cx="9555482" cy="1066800"/>
            <a:chOff x="0" y="0"/>
            <a:chExt cx="9555480" cy="1066800"/>
          </a:xfrm>
        </p:grpSpPr>
        <p:sp>
          <p:nvSpPr>
            <p:cNvPr id="944" name="Shape 944"/>
            <p:cNvSpPr/>
            <p:nvPr/>
          </p:nvSpPr>
          <p:spPr>
            <a:xfrm>
              <a:off x="0" y="0"/>
              <a:ext cx="9555481" cy="10668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945" name="Shape 945"/>
            <p:cNvSpPr/>
            <p:nvPr/>
          </p:nvSpPr>
          <p:spPr>
            <a:xfrm>
              <a:off x="52076" y="208280"/>
              <a:ext cx="9451328"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spcBef>
                  <a:spcPts val="1000"/>
                </a:spcBef>
              </a:lvl1pPr>
            </a:lstStyle>
            <a:p>
              <a:r>
                <a:t>Семафор предоставляет одновременный доступ к общему ресурсу не одному, а нескольким потокам. Поэтому семафор используется для синхронизации целого ряда ресурсов</a:t>
              </a:r>
            </a:p>
          </p:txBody>
        </p:sp>
      </p:grpSp>
      <p:grpSp>
        <p:nvGrpSpPr>
          <p:cNvPr id="949" name="Group 949"/>
          <p:cNvGrpSpPr/>
          <p:nvPr/>
        </p:nvGrpSpPr>
        <p:grpSpPr>
          <a:xfrm>
            <a:off x="251459" y="1981200"/>
            <a:ext cx="9555482" cy="3352800"/>
            <a:chOff x="0" y="0"/>
            <a:chExt cx="9555480" cy="3352800"/>
          </a:xfrm>
        </p:grpSpPr>
        <p:sp>
          <p:nvSpPr>
            <p:cNvPr id="947" name="Shape 947"/>
            <p:cNvSpPr/>
            <p:nvPr/>
          </p:nvSpPr>
          <p:spPr>
            <a:xfrm>
              <a:off x="0" y="0"/>
              <a:ext cx="9555481" cy="33528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948" name="Shape 948"/>
            <p:cNvSpPr/>
            <p:nvPr/>
          </p:nvSpPr>
          <p:spPr>
            <a:xfrm>
              <a:off x="163670" y="233680"/>
              <a:ext cx="9228140" cy="2885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spcBef>
                  <a:spcPts val="1000"/>
                </a:spcBef>
              </a:lvl1pPr>
            </a:lstStyle>
            <a:p>
              <a:r>
                <a:t>Семафор управляет доступом к общему ресурсу, используя счетчик. Поток, которому требуется доступ к общему ресурсу, пытается получить разрешение от семафора. Если значение счетчика семафора больше нуля, то поток получает разрешение, а счетчик семафора декрементируется. В противном случае поток блокируется до тех пор, пока не получит разрешение. Когда же потоку больше не требуется доступ к общему ресурсу, он высвобождает разрешение, а счетчик семафора инкрементируется. Если разрешения ожидает другой поток, то он получает его в этот момент. Количество одновременно разрешаемых доступов указывается при создании семафора. Так, если создать семафор, одновременно разрешающий только один доступ, то такой семафор будет действовать как мьютекс</a:t>
              </a:r>
            </a:p>
          </p:txBody>
        </p:sp>
      </p:grpSp>
      <p:grpSp>
        <p:nvGrpSpPr>
          <p:cNvPr id="952" name="Group 952"/>
          <p:cNvGrpSpPr/>
          <p:nvPr/>
        </p:nvGrpSpPr>
        <p:grpSpPr>
          <a:xfrm>
            <a:off x="251459" y="5638800"/>
            <a:ext cx="9555482" cy="533400"/>
            <a:chOff x="0" y="0"/>
            <a:chExt cx="9555480" cy="533400"/>
          </a:xfrm>
        </p:grpSpPr>
        <p:sp>
          <p:nvSpPr>
            <p:cNvPr id="950" name="Shape 950"/>
            <p:cNvSpPr/>
            <p:nvPr/>
          </p:nvSpPr>
          <p:spPr>
            <a:xfrm>
              <a:off x="0" y="0"/>
              <a:ext cx="9555481" cy="533400"/>
            </a:xfrm>
            <a:prstGeom prst="roundRect">
              <a:avLst>
                <a:gd name="adj" fmla="val 16667"/>
              </a:avLst>
            </a:prstGeom>
            <a:solidFill>
              <a:srgbClr val="FFFFFF"/>
            </a:solidFill>
            <a:ln w="25400" cap="flat">
              <a:solidFill>
                <a:schemeClr val="accent1"/>
              </a:solidFill>
              <a:prstDash val="solid"/>
              <a:bevel/>
            </a:ln>
            <a:effectLst/>
          </p:spPr>
          <p:txBody>
            <a:bodyPr wrap="square" lIns="45719" tIns="45719" rIns="45719" bIns="45719" numCol="1" anchor="ctr">
              <a:noAutofit/>
            </a:bodyPr>
            <a:lstStyle/>
            <a:p>
              <a:pPr>
                <a:spcBef>
                  <a:spcPts val="1000"/>
                </a:spcBef>
              </a:pPr>
              <a:endParaRPr/>
            </a:p>
          </p:txBody>
        </p:sp>
        <p:sp>
          <p:nvSpPr>
            <p:cNvPr id="951" name="Shape 951"/>
            <p:cNvSpPr/>
            <p:nvPr/>
          </p:nvSpPr>
          <p:spPr>
            <a:xfrm>
              <a:off x="26037" y="81280"/>
              <a:ext cx="9503406"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spcBef>
                  <a:spcPts val="1000"/>
                </a:spcBef>
              </a:lvl1pPr>
            </a:lstStyle>
            <a:p>
              <a:r>
                <a:t>пример</a:t>
              </a:r>
            </a:p>
          </p:txBody>
        </p:sp>
      </p:grpSp>
    </p:spTree>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 name="Shape 956"/>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Декларативная блокировка</a:t>
            </a:r>
          </a:p>
        </p:txBody>
      </p:sp>
      <p:sp>
        <p:nvSpPr>
          <p:cNvPr id="957" name="Shape 957"/>
          <p:cNvSpPr>
            <a:spLocks noGrp="1"/>
          </p:cNvSpPr>
          <p:nvPr>
            <p:ph type="body" idx="1"/>
          </p:nvPr>
        </p:nvSpPr>
        <p:spPr>
          <a:xfrm>
            <a:off x="335280" y="762000"/>
            <a:ext cx="9471660" cy="5334000"/>
          </a:xfrm>
          <a:prstGeom prst="rect">
            <a:avLst/>
          </a:prstGeom>
        </p:spPr>
        <p:txBody>
          <a:bodyPr>
            <a:normAutofit/>
          </a:bodyPr>
          <a:lstStyle/>
          <a:p>
            <a:endParaRPr/>
          </a:p>
        </p:txBody>
      </p:sp>
      <p:grpSp>
        <p:nvGrpSpPr>
          <p:cNvPr id="960" name="Group 960"/>
          <p:cNvGrpSpPr/>
          <p:nvPr/>
        </p:nvGrpSpPr>
        <p:grpSpPr>
          <a:xfrm>
            <a:off x="335280" y="754380"/>
            <a:ext cx="9471660" cy="929640"/>
            <a:chOff x="0" y="0"/>
            <a:chExt cx="9471659" cy="929639"/>
          </a:xfrm>
        </p:grpSpPr>
        <p:sp>
          <p:nvSpPr>
            <p:cNvPr id="958" name="Shape 958"/>
            <p:cNvSpPr/>
            <p:nvPr/>
          </p:nvSpPr>
          <p:spPr>
            <a:xfrm>
              <a:off x="0" y="7620"/>
              <a:ext cx="9471660" cy="914401"/>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56" y="0"/>
                    <a:pt x="348" y="0"/>
                  </a:cubicBezTo>
                  <a:lnTo>
                    <a:pt x="21252" y="0"/>
                  </a:lnTo>
                  <a:cubicBezTo>
                    <a:pt x="21444" y="0"/>
                    <a:pt x="21600" y="1612"/>
                    <a:pt x="21600" y="3600"/>
                  </a:cubicBezTo>
                  <a:lnTo>
                    <a:pt x="21600" y="18000"/>
                  </a:lnTo>
                  <a:cubicBezTo>
                    <a:pt x="21600" y="19988"/>
                    <a:pt x="21444" y="21600"/>
                    <a:pt x="21252" y="21600"/>
                  </a:cubicBezTo>
                  <a:lnTo>
                    <a:pt x="348" y="21600"/>
                  </a:lnTo>
                  <a:cubicBezTo>
                    <a:pt x="156" y="21600"/>
                    <a:pt x="0" y="19988"/>
                    <a:pt x="0" y="18000"/>
                  </a:cubicBezTo>
                  <a:close/>
                </a:path>
              </a:pathLst>
            </a:cu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959" name="Shape 959"/>
            <p:cNvSpPr/>
            <p:nvPr/>
          </p:nvSpPr>
          <p:spPr>
            <a:xfrm>
              <a:off x="76200" y="0"/>
              <a:ext cx="9319260" cy="929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spcBef>
                  <a:spcPts val="1000"/>
                </a:spcBef>
              </a:lvl1pPr>
            </a:lstStyle>
            <a:p>
              <a:r>
                <a:t>Вместо ручной блокировки можно осуществлять блокировки декларативно, используя наследование от ContextBoundObject и применяя атрибут Synchronization, фактически поручая CLR делать блокировки автоматически</a:t>
              </a:r>
            </a:p>
          </p:txBody>
        </p:sp>
      </p:grpSp>
      <p:grpSp>
        <p:nvGrpSpPr>
          <p:cNvPr id="963" name="Group 963"/>
          <p:cNvGrpSpPr/>
          <p:nvPr/>
        </p:nvGrpSpPr>
        <p:grpSpPr>
          <a:xfrm>
            <a:off x="335280" y="1325271"/>
            <a:ext cx="9471660" cy="5092485"/>
            <a:chOff x="0" y="0"/>
            <a:chExt cx="9471659" cy="5092483"/>
          </a:xfrm>
        </p:grpSpPr>
        <p:sp>
          <p:nvSpPr>
            <p:cNvPr id="961" name="Shape 961"/>
            <p:cNvSpPr/>
            <p:nvPr/>
          </p:nvSpPr>
          <p:spPr>
            <a:xfrm>
              <a:off x="0" y="503528"/>
              <a:ext cx="9471660" cy="4588956"/>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pPr>
                <a:defRPr sz="1400">
                  <a:latin typeface="Consolas"/>
                  <a:ea typeface="Consolas"/>
                  <a:cs typeface="Consolas"/>
                  <a:sym typeface="Consolas"/>
                </a:defRPr>
              </a:pPr>
              <a:endParaRPr/>
            </a:p>
          </p:txBody>
        </p:sp>
        <p:sp>
          <p:nvSpPr>
            <p:cNvPr id="962" name="Shape 962"/>
            <p:cNvSpPr/>
            <p:nvPr/>
          </p:nvSpPr>
          <p:spPr>
            <a:xfrm>
              <a:off x="0" y="0"/>
              <a:ext cx="9471660" cy="47346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endParaRPr sz="1400">
                <a:latin typeface="Consolas"/>
                <a:ea typeface="Consolas"/>
                <a:cs typeface="Consolas"/>
                <a:sym typeface="Consolas"/>
              </a:endParaRPr>
            </a:p>
            <a:p>
              <a:endParaRPr sz="1400">
                <a:latin typeface="Consolas"/>
                <a:ea typeface="Consolas"/>
                <a:cs typeface="Consolas"/>
                <a:sym typeface="Consolas"/>
              </a:endParaRPr>
            </a:p>
            <a:p>
              <a:endParaRPr sz="1400">
                <a:latin typeface="Consolas"/>
                <a:ea typeface="Consolas"/>
                <a:cs typeface="Consolas"/>
                <a:sym typeface="Consolas"/>
              </a:endParaRPr>
            </a:p>
            <a:p>
              <a:r>
                <a:rPr sz="1400">
                  <a:latin typeface="Consolas"/>
                  <a:ea typeface="Consolas"/>
                  <a:cs typeface="Consolas"/>
                  <a:sym typeface="Consolas"/>
                </a:rPr>
                <a:t>[</a:t>
              </a:r>
              <a:r>
                <a:rPr sz="1400">
                  <a:solidFill>
                    <a:srgbClr val="2B91AF"/>
                  </a:solidFill>
                  <a:latin typeface="Consolas"/>
                  <a:ea typeface="Consolas"/>
                  <a:cs typeface="Consolas"/>
                  <a:sym typeface="Consolas"/>
                </a:rPr>
                <a:t>Synchronization</a:t>
              </a:r>
              <a:r>
                <a:rPr sz="1400">
                  <a:latin typeface="Consolas"/>
                  <a:ea typeface="Consolas"/>
                  <a:cs typeface="Consolas"/>
                  <a:sym typeface="Consolas"/>
                </a:rPr>
                <a:t>]</a:t>
              </a:r>
            </a:p>
            <a:p>
              <a:r>
                <a:rPr sz="1400">
                  <a:solidFill>
                    <a:srgbClr val="0000FF"/>
                  </a:solidFill>
                  <a:latin typeface="Consolas"/>
                  <a:ea typeface="Consolas"/>
                  <a:cs typeface="Consolas"/>
                  <a:sym typeface="Consolas"/>
                </a:rPr>
                <a:t>public</a:t>
              </a:r>
              <a:r>
                <a:rPr sz="1400">
                  <a:latin typeface="Consolas"/>
                  <a:ea typeface="Consolas"/>
                  <a:cs typeface="Consolas"/>
                  <a:sym typeface="Consolas"/>
                </a:rPr>
                <a:t> </a:t>
              </a:r>
              <a:r>
                <a:rPr sz="1400">
                  <a:solidFill>
                    <a:srgbClr val="0000FF"/>
                  </a:solidFill>
                  <a:latin typeface="Consolas"/>
                  <a:ea typeface="Consolas"/>
                  <a:cs typeface="Consolas"/>
                  <a:sym typeface="Consolas"/>
                </a:rPr>
                <a:t>class</a:t>
              </a:r>
              <a:r>
                <a:rPr sz="1400">
                  <a:latin typeface="Consolas"/>
                  <a:ea typeface="Consolas"/>
                  <a:cs typeface="Consolas"/>
                  <a:sym typeface="Consolas"/>
                </a:rPr>
                <a:t> </a:t>
              </a:r>
              <a:r>
                <a:rPr sz="1400">
                  <a:solidFill>
                    <a:srgbClr val="2B91AF"/>
                  </a:solidFill>
                  <a:latin typeface="Consolas"/>
                  <a:ea typeface="Consolas"/>
                  <a:cs typeface="Consolas"/>
                  <a:sym typeface="Consolas"/>
                </a:rPr>
                <a:t>AutoLock</a:t>
              </a:r>
              <a:r>
                <a:rPr sz="1400">
                  <a:latin typeface="Consolas"/>
                  <a:ea typeface="Consolas"/>
                  <a:cs typeface="Consolas"/>
                  <a:sym typeface="Consolas"/>
                </a:rPr>
                <a:t> : </a:t>
              </a:r>
              <a:r>
                <a:rPr sz="1400">
                  <a:solidFill>
                    <a:srgbClr val="2B91AF"/>
                  </a:solidFill>
                  <a:latin typeface="Consolas"/>
                  <a:ea typeface="Consolas"/>
                  <a:cs typeface="Consolas"/>
                  <a:sym typeface="Consolas"/>
                </a:rPr>
                <a:t>ContextBoundObject</a:t>
              </a:r>
              <a:endParaRPr sz="1400">
                <a:latin typeface="Consolas"/>
                <a:ea typeface="Consolas"/>
                <a:cs typeface="Consolas"/>
                <a:sym typeface="Consolas"/>
              </a:endParaRPr>
            </a:p>
            <a:p>
              <a:r>
                <a:rPr sz="1400">
                  <a:latin typeface="Consolas"/>
                  <a:ea typeface="Consolas"/>
                  <a:cs typeface="Consolas"/>
                  <a:sym typeface="Consolas"/>
                </a:rPr>
                <a:t>{</a:t>
              </a:r>
            </a:p>
            <a:p>
              <a:r>
                <a:rPr sz="1400">
                  <a:latin typeface="Consolas"/>
                  <a:ea typeface="Consolas"/>
                  <a:cs typeface="Consolas"/>
                  <a:sym typeface="Consolas"/>
                </a:rPr>
                <a:t>    </a:t>
              </a:r>
              <a:r>
                <a:rPr sz="1400">
                  <a:solidFill>
                    <a:srgbClr val="0000FF"/>
                  </a:solidFill>
                  <a:latin typeface="Consolas"/>
                  <a:ea typeface="Consolas"/>
                  <a:cs typeface="Consolas"/>
                  <a:sym typeface="Consolas"/>
                </a:rPr>
                <a:t>public</a:t>
              </a:r>
              <a:r>
                <a:rPr sz="1400">
                  <a:latin typeface="Consolas"/>
                  <a:ea typeface="Consolas"/>
                  <a:cs typeface="Consolas"/>
                  <a:sym typeface="Consolas"/>
                </a:rPr>
                <a:t> </a:t>
              </a:r>
              <a:r>
                <a:rPr sz="1400">
                  <a:solidFill>
                    <a:srgbClr val="0000FF"/>
                  </a:solidFill>
                  <a:latin typeface="Consolas"/>
                  <a:ea typeface="Consolas"/>
                  <a:cs typeface="Consolas"/>
                  <a:sym typeface="Consolas"/>
                </a:rPr>
                <a:t>void</a:t>
              </a:r>
              <a:r>
                <a:rPr sz="1400">
                  <a:latin typeface="Consolas"/>
                  <a:ea typeface="Consolas"/>
                  <a:cs typeface="Consolas"/>
                  <a:sym typeface="Consolas"/>
                </a:rPr>
                <a:t> Demo()</a:t>
              </a:r>
            </a:p>
            <a:p>
              <a:r>
                <a:rPr sz="1400">
                  <a:latin typeface="Consolas"/>
                  <a:ea typeface="Consolas"/>
                  <a:cs typeface="Consolas"/>
                  <a:sym typeface="Consolas"/>
                </a:rPr>
                <a:t>    {</a:t>
              </a:r>
            </a:p>
            <a:p>
              <a:r>
                <a:rPr sz="1400">
                  <a:latin typeface="Consolas"/>
                  <a:ea typeface="Consolas"/>
                  <a:cs typeface="Consolas"/>
                  <a:sym typeface="Consolas"/>
                </a:rPr>
                <a:t>        </a:t>
              </a:r>
              <a:r>
                <a:rPr sz="1400">
                  <a:solidFill>
                    <a:srgbClr val="2B91AF"/>
                  </a:solidFill>
                  <a:latin typeface="Consolas"/>
                  <a:ea typeface="Consolas"/>
                  <a:cs typeface="Consolas"/>
                  <a:sym typeface="Consolas"/>
                </a:rPr>
                <a:t>Console</a:t>
              </a:r>
              <a:r>
                <a:rPr sz="1400">
                  <a:latin typeface="Consolas"/>
                  <a:ea typeface="Consolas"/>
                  <a:cs typeface="Consolas"/>
                  <a:sym typeface="Consolas"/>
                </a:rPr>
                <a:t>.Write(</a:t>
              </a:r>
              <a:r>
                <a:rPr sz="1400">
                  <a:solidFill>
                    <a:srgbClr val="A31515"/>
                  </a:solidFill>
                  <a:latin typeface="Consolas"/>
                  <a:ea typeface="Consolas"/>
                  <a:cs typeface="Consolas"/>
                  <a:sym typeface="Consolas"/>
                </a:rPr>
                <a:t>"Старт..."</a:t>
              </a:r>
              <a:r>
                <a:rPr sz="1400">
                  <a:latin typeface="Consolas"/>
                  <a:ea typeface="Consolas"/>
                  <a:cs typeface="Consolas"/>
                  <a:sym typeface="Consolas"/>
                </a:rPr>
                <a:t>);</a:t>
              </a:r>
            </a:p>
            <a:p>
              <a:r>
                <a:rPr sz="1400">
                  <a:solidFill>
                    <a:srgbClr val="2B91AF"/>
                  </a:solidFill>
                  <a:latin typeface="Consolas"/>
                  <a:ea typeface="Consolas"/>
                  <a:cs typeface="Consolas"/>
                  <a:sym typeface="Consolas"/>
                </a:rPr>
                <a:t>        Thread</a:t>
              </a:r>
              <a:r>
                <a:rPr sz="1400">
                  <a:latin typeface="Consolas"/>
                  <a:ea typeface="Consolas"/>
                  <a:cs typeface="Consolas"/>
                  <a:sym typeface="Consolas"/>
                </a:rPr>
                <a:t>.Sleep(5000);        </a:t>
              </a:r>
              <a:r>
                <a:rPr sz="1400">
                  <a:solidFill>
                    <a:srgbClr val="008000"/>
                  </a:solidFill>
                  <a:latin typeface="Consolas"/>
                  <a:ea typeface="Consolas"/>
                  <a:cs typeface="Consolas"/>
                  <a:sym typeface="Consolas"/>
                </a:rPr>
                <a:t>// Поток не может быть вытеснен здесь</a:t>
              </a:r>
              <a:endParaRPr sz="1400">
                <a:latin typeface="Consolas"/>
                <a:ea typeface="Consolas"/>
                <a:cs typeface="Consolas"/>
                <a:sym typeface="Consolas"/>
              </a:endParaRPr>
            </a:p>
            <a:p>
              <a:r>
                <a:rPr sz="1400">
                  <a:latin typeface="Consolas"/>
                  <a:ea typeface="Consolas"/>
                  <a:cs typeface="Consolas"/>
                  <a:sym typeface="Consolas"/>
                </a:rPr>
                <a:t>        </a:t>
              </a:r>
              <a:r>
                <a:rPr sz="1400">
                  <a:solidFill>
                    <a:srgbClr val="2B91AF"/>
                  </a:solidFill>
                  <a:latin typeface="Consolas"/>
                  <a:ea typeface="Consolas"/>
                  <a:cs typeface="Consolas"/>
                  <a:sym typeface="Consolas"/>
                </a:rPr>
                <a:t>Console</a:t>
              </a:r>
              <a:r>
                <a:rPr sz="1400">
                  <a:latin typeface="Consolas"/>
                  <a:ea typeface="Consolas"/>
                  <a:cs typeface="Consolas"/>
                  <a:sym typeface="Consolas"/>
                </a:rPr>
                <a:t>.WriteLine(</a:t>
              </a:r>
              <a:r>
                <a:rPr sz="1400">
                  <a:solidFill>
                    <a:srgbClr val="A31515"/>
                  </a:solidFill>
                  <a:latin typeface="Consolas"/>
                  <a:ea typeface="Consolas"/>
                  <a:cs typeface="Consolas"/>
                  <a:sym typeface="Consolas"/>
                </a:rPr>
                <a:t>"стоп"</a:t>
              </a:r>
              <a:r>
                <a:rPr sz="1400">
                  <a:latin typeface="Consolas"/>
                  <a:ea typeface="Consolas"/>
                  <a:cs typeface="Consolas"/>
                  <a:sym typeface="Consolas"/>
                </a:rPr>
                <a:t>); </a:t>
              </a:r>
              <a:r>
                <a:rPr sz="1400">
                  <a:solidFill>
                    <a:srgbClr val="008000"/>
                  </a:solidFill>
                  <a:latin typeface="Consolas"/>
                  <a:ea typeface="Consolas"/>
                  <a:cs typeface="Consolas"/>
                  <a:sym typeface="Consolas"/>
                </a:rPr>
                <a:t>// спасибо автоматической блокировке!</a:t>
              </a:r>
              <a:endParaRPr sz="1400">
                <a:latin typeface="Consolas"/>
                <a:ea typeface="Consolas"/>
                <a:cs typeface="Consolas"/>
                <a:sym typeface="Consolas"/>
              </a:endParaRPr>
            </a:p>
            <a:p>
              <a:r>
                <a:rPr sz="1400">
                  <a:latin typeface="Consolas"/>
                  <a:ea typeface="Consolas"/>
                  <a:cs typeface="Consolas"/>
                  <a:sym typeface="Consolas"/>
                </a:rPr>
                <a:t>    }</a:t>
              </a:r>
            </a:p>
            <a:p>
              <a:r>
                <a:rPr sz="1400">
                  <a:latin typeface="Consolas"/>
                  <a:ea typeface="Consolas"/>
                  <a:cs typeface="Consolas"/>
                  <a:sym typeface="Consolas"/>
                </a:rPr>
                <a:t>}</a:t>
              </a:r>
            </a:p>
            <a:p>
              <a:r>
                <a:rPr sz="1400">
                  <a:solidFill>
                    <a:srgbClr val="0000FF"/>
                  </a:solidFill>
                  <a:latin typeface="Consolas"/>
                  <a:ea typeface="Consolas"/>
                  <a:cs typeface="Consolas"/>
                  <a:sym typeface="Consolas"/>
                </a:rPr>
                <a:t>public</a:t>
              </a:r>
              <a:r>
                <a:rPr sz="1400">
                  <a:latin typeface="Consolas"/>
                  <a:ea typeface="Consolas"/>
                  <a:cs typeface="Consolas"/>
                  <a:sym typeface="Consolas"/>
                </a:rPr>
                <a:t> </a:t>
              </a:r>
              <a:r>
                <a:rPr sz="1400">
                  <a:solidFill>
                    <a:srgbClr val="0000FF"/>
                  </a:solidFill>
                  <a:latin typeface="Consolas"/>
                  <a:ea typeface="Consolas"/>
                  <a:cs typeface="Consolas"/>
                  <a:sym typeface="Consolas"/>
                </a:rPr>
                <a:t>class</a:t>
              </a:r>
              <a:r>
                <a:rPr sz="1400">
                  <a:latin typeface="Consolas"/>
                  <a:ea typeface="Consolas"/>
                  <a:cs typeface="Consolas"/>
                  <a:sym typeface="Consolas"/>
                </a:rPr>
                <a:t> </a:t>
              </a:r>
              <a:r>
                <a:rPr sz="1400">
                  <a:solidFill>
                    <a:srgbClr val="2B91AF"/>
                  </a:solidFill>
                  <a:latin typeface="Consolas"/>
                  <a:ea typeface="Consolas"/>
                  <a:cs typeface="Consolas"/>
                  <a:sym typeface="Consolas"/>
                </a:rPr>
                <a:t>Test</a:t>
              </a:r>
              <a:endParaRPr sz="1400">
                <a:latin typeface="Consolas"/>
                <a:ea typeface="Consolas"/>
                <a:cs typeface="Consolas"/>
                <a:sym typeface="Consolas"/>
              </a:endParaRPr>
            </a:p>
            <a:p>
              <a:r>
                <a:rPr sz="1400">
                  <a:latin typeface="Consolas"/>
                  <a:ea typeface="Consolas"/>
                  <a:cs typeface="Consolas"/>
                  <a:sym typeface="Consolas"/>
                </a:rPr>
                <a:t>{</a:t>
              </a:r>
            </a:p>
            <a:p>
              <a:r>
                <a:rPr sz="1400">
                  <a:solidFill>
                    <a:srgbClr val="0000FF"/>
                  </a:solidFill>
                  <a:latin typeface="Consolas"/>
                  <a:ea typeface="Consolas"/>
                  <a:cs typeface="Consolas"/>
                  <a:sym typeface="Consolas"/>
                </a:rPr>
                <a:t>    public</a:t>
              </a:r>
              <a:r>
                <a:rPr sz="1400">
                  <a:latin typeface="Consolas"/>
                  <a:ea typeface="Consolas"/>
                  <a:cs typeface="Consolas"/>
                  <a:sym typeface="Consolas"/>
                </a:rPr>
                <a:t> </a:t>
              </a:r>
              <a:r>
                <a:rPr sz="1400">
                  <a:solidFill>
                    <a:srgbClr val="0000FF"/>
                  </a:solidFill>
                  <a:latin typeface="Consolas"/>
                  <a:ea typeface="Consolas"/>
                  <a:cs typeface="Consolas"/>
                  <a:sym typeface="Consolas"/>
                </a:rPr>
                <a:t>static</a:t>
              </a:r>
              <a:r>
                <a:rPr sz="1400">
                  <a:latin typeface="Consolas"/>
                  <a:ea typeface="Consolas"/>
                  <a:cs typeface="Consolas"/>
                  <a:sym typeface="Consolas"/>
                </a:rPr>
                <a:t> </a:t>
              </a:r>
              <a:r>
                <a:rPr sz="1400">
                  <a:solidFill>
                    <a:srgbClr val="0000FF"/>
                  </a:solidFill>
                  <a:latin typeface="Consolas"/>
                  <a:ea typeface="Consolas"/>
                  <a:cs typeface="Consolas"/>
                  <a:sym typeface="Consolas"/>
                </a:rPr>
                <a:t>void</a:t>
              </a:r>
              <a:r>
                <a:rPr sz="1400">
                  <a:latin typeface="Consolas"/>
                  <a:ea typeface="Consolas"/>
                  <a:cs typeface="Consolas"/>
                  <a:sym typeface="Consolas"/>
                </a:rPr>
                <a:t> Main()</a:t>
              </a:r>
            </a:p>
            <a:p>
              <a:r>
                <a:rPr sz="1400">
                  <a:latin typeface="Consolas"/>
                  <a:ea typeface="Consolas"/>
                  <a:cs typeface="Consolas"/>
                  <a:sym typeface="Consolas"/>
                </a:rPr>
                <a:t>    {</a:t>
              </a:r>
            </a:p>
            <a:p>
              <a:r>
                <a:rPr sz="1400">
                  <a:solidFill>
                    <a:srgbClr val="2B91AF"/>
                  </a:solidFill>
                  <a:latin typeface="Consolas"/>
                  <a:ea typeface="Consolas"/>
                  <a:cs typeface="Consolas"/>
                  <a:sym typeface="Consolas"/>
                </a:rPr>
                <a:t>        AutoLock</a:t>
              </a:r>
              <a:r>
                <a:rPr sz="1400">
                  <a:latin typeface="Consolas"/>
                  <a:ea typeface="Consolas"/>
                  <a:cs typeface="Consolas"/>
                  <a:sym typeface="Consolas"/>
                </a:rPr>
                <a:t> safeInstance = </a:t>
              </a:r>
              <a:r>
                <a:rPr sz="1400">
                  <a:solidFill>
                    <a:srgbClr val="0000FF"/>
                  </a:solidFill>
                  <a:latin typeface="Consolas"/>
                  <a:ea typeface="Consolas"/>
                  <a:cs typeface="Consolas"/>
                  <a:sym typeface="Consolas"/>
                </a:rPr>
                <a:t>new</a:t>
              </a:r>
              <a:r>
                <a:rPr sz="1400">
                  <a:latin typeface="Consolas"/>
                  <a:ea typeface="Consolas"/>
                  <a:cs typeface="Consolas"/>
                  <a:sym typeface="Consolas"/>
                </a:rPr>
                <a:t> </a:t>
              </a:r>
              <a:r>
                <a:rPr sz="1400">
                  <a:solidFill>
                    <a:srgbClr val="2B91AF"/>
                  </a:solidFill>
                  <a:latin typeface="Consolas"/>
                  <a:ea typeface="Consolas"/>
                  <a:cs typeface="Consolas"/>
                  <a:sym typeface="Consolas"/>
                </a:rPr>
                <a:t>AutoLock</a:t>
              </a:r>
              <a:r>
                <a:rPr sz="1400">
                  <a:latin typeface="Consolas"/>
                  <a:ea typeface="Consolas"/>
                  <a:cs typeface="Consolas"/>
                  <a:sym typeface="Consolas"/>
                </a:rPr>
                <a:t>();</a:t>
              </a:r>
            </a:p>
            <a:p>
              <a:r>
                <a:rPr sz="1400">
                  <a:solidFill>
                    <a:srgbClr val="0000FF"/>
                  </a:solidFill>
                  <a:latin typeface="Consolas"/>
                  <a:ea typeface="Consolas"/>
                  <a:cs typeface="Consolas"/>
                  <a:sym typeface="Consolas"/>
                </a:rPr>
                <a:t>        new</a:t>
              </a:r>
              <a:r>
                <a:rPr sz="1400">
                  <a:latin typeface="Consolas"/>
                  <a:ea typeface="Consolas"/>
                  <a:cs typeface="Consolas"/>
                  <a:sym typeface="Consolas"/>
                </a:rPr>
                <a:t> </a:t>
              </a:r>
              <a:r>
                <a:rPr sz="1400">
                  <a:solidFill>
                    <a:srgbClr val="2B91AF"/>
                  </a:solidFill>
                  <a:latin typeface="Consolas"/>
                  <a:ea typeface="Consolas"/>
                  <a:cs typeface="Consolas"/>
                  <a:sym typeface="Consolas"/>
                </a:rPr>
                <a:t>Thread</a:t>
              </a:r>
              <a:r>
                <a:rPr sz="1400">
                  <a:latin typeface="Consolas"/>
                  <a:ea typeface="Consolas"/>
                  <a:cs typeface="Consolas"/>
                  <a:sym typeface="Consolas"/>
                </a:rPr>
                <a:t>(safeInstance.Demo).Start(); </a:t>
              </a:r>
              <a:r>
                <a:rPr sz="1400">
                  <a:solidFill>
                    <a:srgbClr val="008000"/>
                  </a:solidFill>
                  <a:latin typeface="Consolas"/>
                  <a:ea typeface="Consolas"/>
                  <a:cs typeface="Consolas"/>
                  <a:sym typeface="Consolas"/>
                </a:rPr>
                <a:t>// Запустить метод </a:t>
              </a:r>
              <a:endParaRPr sz="1400">
                <a:latin typeface="Consolas"/>
                <a:ea typeface="Consolas"/>
                <a:cs typeface="Consolas"/>
                <a:sym typeface="Consolas"/>
              </a:endParaRPr>
            </a:p>
            <a:p>
              <a:r>
                <a:rPr sz="1400">
                  <a:solidFill>
                    <a:srgbClr val="0000FF"/>
                  </a:solidFill>
                  <a:latin typeface="Consolas"/>
                  <a:ea typeface="Consolas"/>
                  <a:cs typeface="Consolas"/>
                  <a:sym typeface="Consolas"/>
                </a:rPr>
                <a:t>        new</a:t>
              </a:r>
              <a:r>
                <a:rPr sz="1400">
                  <a:latin typeface="Consolas"/>
                  <a:ea typeface="Consolas"/>
                  <a:cs typeface="Consolas"/>
                  <a:sym typeface="Consolas"/>
                </a:rPr>
                <a:t> </a:t>
              </a:r>
              <a:r>
                <a:rPr sz="1400">
                  <a:solidFill>
                    <a:srgbClr val="2B91AF"/>
                  </a:solidFill>
                  <a:latin typeface="Consolas"/>
                  <a:ea typeface="Consolas"/>
                  <a:cs typeface="Consolas"/>
                  <a:sym typeface="Consolas"/>
                </a:rPr>
                <a:t>Thread</a:t>
              </a:r>
              <a:r>
                <a:rPr sz="1400">
                  <a:latin typeface="Consolas"/>
                  <a:ea typeface="Consolas"/>
                  <a:cs typeface="Consolas"/>
                  <a:sym typeface="Consolas"/>
                </a:rPr>
                <a:t>(safeInstance.Demo).Start(); </a:t>
              </a:r>
              <a:r>
                <a:rPr sz="1400">
                  <a:solidFill>
                    <a:srgbClr val="008000"/>
                  </a:solidFill>
                  <a:latin typeface="Consolas"/>
                  <a:ea typeface="Consolas"/>
                  <a:cs typeface="Consolas"/>
                  <a:sym typeface="Consolas"/>
                </a:rPr>
                <a:t>// Demo 3 раза</a:t>
              </a:r>
              <a:endParaRPr sz="1400">
                <a:latin typeface="Consolas"/>
                <a:ea typeface="Consolas"/>
                <a:cs typeface="Consolas"/>
                <a:sym typeface="Consolas"/>
              </a:endParaRPr>
            </a:p>
            <a:p>
              <a:r>
                <a:rPr sz="1400">
                  <a:latin typeface="Consolas"/>
                  <a:ea typeface="Consolas"/>
                  <a:cs typeface="Consolas"/>
                  <a:sym typeface="Consolas"/>
                </a:rPr>
                <a:t>        safeInstance.Demo();                   </a:t>
              </a:r>
              <a:r>
                <a:rPr sz="1400">
                  <a:solidFill>
                    <a:srgbClr val="008000"/>
                  </a:solidFill>
                  <a:latin typeface="Consolas"/>
                  <a:ea typeface="Consolas"/>
                  <a:cs typeface="Consolas"/>
                  <a:sym typeface="Consolas"/>
                </a:rPr>
                <a:t>// одновременно.</a:t>
              </a:r>
              <a:endParaRPr sz="1400">
                <a:latin typeface="Consolas"/>
                <a:ea typeface="Consolas"/>
                <a:cs typeface="Consolas"/>
                <a:sym typeface="Consolas"/>
              </a:endParaRPr>
            </a:p>
            <a:p>
              <a:r>
                <a:rPr sz="1400">
                  <a:latin typeface="Consolas"/>
                  <a:ea typeface="Consolas"/>
                  <a:cs typeface="Consolas"/>
                  <a:sym typeface="Consolas"/>
                </a:rPr>
                <a:t>    }</a:t>
              </a:r>
            </a:p>
            <a:p>
              <a:r>
                <a:rPr sz="1400">
                  <a:latin typeface="Consolas"/>
                  <a:ea typeface="Consolas"/>
                  <a:cs typeface="Consolas"/>
                  <a:sym typeface="Consolas"/>
                </a:rPr>
                <a:t>}</a:t>
              </a:r>
            </a:p>
          </p:txBody>
        </p:sp>
      </p:gr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Shape 133"/>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Обзор и ключевые понятия</a:t>
            </a:r>
          </a:p>
        </p:txBody>
      </p:sp>
      <p:grpSp>
        <p:nvGrpSpPr>
          <p:cNvPr id="136" name="Group 136"/>
          <p:cNvGrpSpPr/>
          <p:nvPr/>
        </p:nvGrpSpPr>
        <p:grpSpPr>
          <a:xfrm>
            <a:off x="174783" y="908372"/>
            <a:ext cx="9708834" cy="5555966"/>
            <a:chOff x="0" y="0"/>
            <a:chExt cx="9708832" cy="5555964"/>
          </a:xfrm>
        </p:grpSpPr>
        <p:pic>
          <p:nvPicPr>
            <p:cNvPr id="135" name="pasted-image.tif"/>
            <p:cNvPicPr>
              <a:picLocks noChangeAspect="1"/>
            </p:cNvPicPr>
            <p:nvPr/>
          </p:nvPicPr>
          <p:blipFill>
            <a:blip r:embed="rId3">
              <a:extLst/>
            </a:blip>
            <a:stretch>
              <a:fillRect/>
            </a:stretch>
          </p:blipFill>
          <p:spPr>
            <a:xfrm>
              <a:off x="215900" y="139700"/>
              <a:ext cx="9277033" cy="4997165"/>
            </a:xfrm>
            <a:prstGeom prst="rect">
              <a:avLst/>
            </a:prstGeom>
            <a:ln>
              <a:noFill/>
            </a:ln>
            <a:effectLst/>
          </p:spPr>
        </p:pic>
        <p:pic>
          <p:nvPicPr>
            <p:cNvPr id="134" name="Picture 133"/>
            <p:cNvPicPr>
              <a:picLocks/>
            </p:cNvPicPr>
            <p:nvPr/>
          </p:nvPicPr>
          <p:blipFill>
            <a:blip r:embed="rId4">
              <a:extLst/>
            </a:blip>
            <a:stretch>
              <a:fillRect/>
            </a:stretch>
          </p:blipFill>
          <p:spPr>
            <a:xfrm>
              <a:off x="0" y="0"/>
              <a:ext cx="9708833" cy="5555965"/>
            </a:xfrm>
            <a:prstGeom prst="rect">
              <a:avLst/>
            </a:prstGeom>
            <a:effectLst/>
          </p:spPr>
        </p:pic>
      </p:grpSp>
    </p:spTree>
  </p:cSld>
  <p:clrMapOvr>
    <a:masterClrMapping/>
  </p:clrMapOvr>
  <p:transition spd="slow"/>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 name="Shape 965"/>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Дескрипторы ожидания</a:t>
            </a:r>
          </a:p>
        </p:txBody>
      </p:sp>
      <p:sp>
        <p:nvSpPr>
          <p:cNvPr id="966" name="Shape 966"/>
          <p:cNvSpPr/>
          <p:nvPr/>
        </p:nvSpPr>
        <p:spPr>
          <a:xfrm>
            <a:off x="419100" y="762000"/>
            <a:ext cx="4861560" cy="5638800"/>
          </a:xfrm>
          <a:prstGeom prst="roundRect">
            <a:avLst>
              <a:gd name="adj" fmla="val 16667"/>
            </a:avLst>
          </a:prstGeom>
          <a:solidFill>
            <a:srgbClr val="FFFFFF"/>
          </a:solidFill>
          <a:ln w="25400">
            <a:solidFill>
              <a:schemeClr val="accent1"/>
            </a:solidFill>
            <a:bevel/>
          </a:ln>
        </p:spPr>
        <p:txBody>
          <a:bodyPr lIns="45719" rIns="45719" anchor="ctr"/>
          <a:lstStyle/>
          <a:p>
            <a:pPr algn="ctr">
              <a:spcBef>
                <a:spcPts val="1000"/>
              </a:spcBef>
            </a:pPr>
            <a:endParaRPr/>
          </a:p>
        </p:txBody>
      </p:sp>
      <p:pic>
        <p:nvPicPr>
          <p:cNvPr id="967" name="image14.png"/>
          <p:cNvPicPr>
            <a:picLocks noChangeAspect="1"/>
          </p:cNvPicPr>
          <p:nvPr/>
        </p:nvPicPr>
        <p:blipFill>
          <a:blip r:embed="rId2">
            <a:extLst/>
          </a:blip>
          <a:stretch>
            <a:fillRect/>
          </a:stretch>
        </p:blipFill>
        <p:spPr>
          <a:xfrm>
            <a:off x="922019" y="1066800"/>
            <a:ext cx="3771901" cy="5118652"/>
          </a:xfrm>
          <a:prstGeom prst="rect">
            <a:avLst/>
          </a:prstGeom>
          <a:ln w="12700">
            <a:miter lim="400000"/>
          </a:ln>
        </p:spPr>
      </p:pic>
    </p:spTree>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9" name="Shape 969"/>
          <p:cNvSpPr>
            <a:spLocks noGrp="1"/>
          </p:cNvSpPr>
          <p:nvPr>
            <p:ph type="title"/>
          </p:nvPr>
        </p:nvSpPr>
        <p:spPr>
          <a:xfrm>
            <a:off x="249647" y="179342"/>
            <a:ext cx="9599270" cy="365132"/>
          </a:xfrm>
          <a:prstGeom prst="rect">
            <a:avLst/>
          </a:prstGeom>
        </p:spPr>
        <p:txBody>
          <a:bodyPr>
            <a:normAutofit/>
          </a:bodyPr>
          <a:lstStyle/>
          <a:p>
            <a:pPr defTabSz="896111">
              <a:tabLst>
                <a:tab pos="8064500" algn="r"/>
              </a:tabLst>
              <a:defRPr sz="1764"/>
            </a:pPr>
            <a:r>
              <a:t>Сигнализирование с помощью дескрипторов ожидания событий (Event wait handle ) </a:t>
            </a:r>
          </a:p>
        </p:txBody>
      </p:sp>
      <p:grpSp>
        <p:nvGrpSpPr>
          <p:cNvPr id="972" name="Group 972"/>
          <p:cNvGrpSpPr/>
          <p:nvPr/>
        </p:nvGrpSpPr>
        <p:grpSpPr>
          <a:xfrm>
            <a:off x="335279" y="800100"/>
            <a:ext cx="9471661" cy="723900"/>
            <a:chOff x="0" y="0"/>
            <a:chExt cx="9471659" cy="723900"/>
          </a:xfrm>
        </p:grpSpPr>
        <p:sp>
          <p:nvSpPr>
            <p:cNvPr id="970" name="Shape 970"/>
            <p:cNvSpPr/>
            <p:nvPr/>
          </p:nvSpPr>
          <p:spPr>
            <a:xfrm>
              <a:off x="0" y="0"/>
              <a:ext cx="9471660" cy="7239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971" name="Shape 971"/>
            <p:cNvSpPr/>
            <p:nvPr/>
          </p:nvSpPr>
          <p:spPr>
            <a:xfrm>
              <a:off x="35337" y="176529"/>
              <a:ext cx="9400986"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spcBef>
                  <a:spcPts val="1000"/>
                </a:spcBef>
              </a:pPr>
              <a:r>
                <a:t>Дескрипторы ожидания событий являются простейшими из сигнальных конструкций в C#</a:t>
              </a:r>
            </a:p>
          </p:txBody>
        </p:sp>
      </p:grpSp>
      <p:grpSp>
        <p:nvGrpSpPr>
          <p:cNvPr id="975" name="Group 975"/>
          <p:cNvGrpSpPr/>
          <p:nvPr/>
        </p:nvGrpSpPr>
        <p:grpSpPr>
          <a:xfrm>
            <a:off x="335279" y="1676400"/>
            <a:ext cx="9471661" cy="990600"/>
            <a:chOff x="0" y="0"/>
            <a:chExt cx="9471659" cy="990600"/>
          </a:xfrm>
        </p:grpSpPr>
        <p:sp>
          <p:nvSpPr>
            <p:cNvPr id="973" name="Shape 973"/>
            <p:cNvSpPr/>
            <p:nvPr/>
          </p:nvSpPr>
          <p:spPr>
            <a:xfrm>
              <a:off x="0" y="0"/>
              <a:ext cx="9471660" cy="9906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endParaRPr/>
            </a:p>
          </p:txBody>
        </p:sp>
        <p:sp>
          <p:nvSpPr>
            <p:cNvPr id="974" name="Shape 974"/>
            <p:cNvSpPr/>
            <p:nvPr/>
          </p:nvSpPr>
          <p:spPr>
            <a:xfrm>
              <a:off x="48356" y="170180"/>
              <a:ext cx="9374948"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r>
                <a:t>Для использования системных событий из управляемого кода - классы ManualResetEvent, AutoResetEvent, ManualResetEventSlim (.NET 4) и CountdownEvent (.NET 4) (System.Threading)</a:t>
              </a:r>
            </a:p>
          </p:txBody>
        </p:sp>
      </p:grpSp>
      <p:grpSp>
        <p:nvGrpSpPr>
          <p:cNvPr id="978" name="Group 978"/>
          <p:cNvGrpSpPr/>
          <p:nvPr/>
        </p:nvGrpSpPr>
        <p:grpSpPr>
          <a:xfrm>
            <a:off x="335279" y="2819400"/>
            <a:ext cx="9471661" cy="1143000"/>
            <a:chOff x="0" y="0"/>
            <a:chExt cx="9471659" cy="1143000"/>
          </a:xfrm>
        </p:grpSpPr>
        <p:sp>
          <p:nvSpPr>
            <p:cNvPr id="976" name="Shape 976"/>
            <p:cNvSpPr/>
            <p:nvPr/>
          </p:nvSpPr>
          <p:spPr>
            <a:xfrm>
              <a:off x="0" y="0"/>
              <a:ext cx="9471660" cy="11430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977" name="Shape 977"/>
            <p:cNvSpPr/>
            <p:nvPr/>
          </p:nvSpPr>
          <p:spPr>
            <a:xfrm>
              <a:off x="55797" y="106679"/>
              <a:ext cx="9360066" cy="929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spcBef>
                  <a:spcPts val="1000"/>
                </a:spcBef>
              </a:lvl1pPr>
            </a:lstStyle>
            <a:p>
              <a:r>
                <a:t>Эти классы применяются в тех случаях, когда один поток ожидает появления некоторого события в другом потоке. Как только такое событие появляется, второй поток уведомляет о нем первый поток, позволяя тем самым возобновить его выполнение</a:t>
              </a:r>
            </a:p>
          </p:txBody>
        </p:sp>
      </p:grpSp>
      <p:grpSp>
        <p:nvGrpSpPr>
          <p:cNvPr id="981" name="Group 981"/>
          <p:cNvGrpSpPr/>
          <p:nvPr/>
        </p:nvGrpSpPr>
        <p:grpSpPr>
          <a:xfrm>
            <a:off x="335279" y="4114800"/>
            <a:ext cx="9471661" cy="838200"/>
            <a:chOff x="0" y="0"/>
            <a:chExt cx="9471659" cy="838200"/>
          </a:xfrm>
        </p:grpSpPr>
        <p:sp>
          <p:nvSpPr>
            <p:cNvPr id="979" name="Shape 979"/>
            <p:cNvSpPr/>
            <p:nvPr/>
          </p:nvSpPr>
          <p:spPr>
            <a:xfrm>
              <a:off x="0" y="0"/>
              <a:ext cx="9471660" cy="8382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980" name="Shape 980"/>
            <p:cNvSpPr/>
            <p:nvPr/>
          </p:nvSpPr>
          <p:spPr>
            <a:xfrm>
              <a:off x="40918" y="93980"/>
              <a:ext cx="9389824"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spcBef>
                  <a:spcPts val="1000"/>
                </a:spcBef>
              </a:pPr>
              <a:r>
                <a:rPr b="1"/>
                <a:t>AutoResetEvent</a:t>
              </a:r>
              <a:r>
                <a:t> – наиболее часто используемый </a:t>
              </a:r>
              <a:r>
                <a:rPr b="1"/>
                <a:t>WaitHandle</a:t>
              </a:r>
              <a:r>
                <a:t>-класс и основная конструкция синхронизации, наряду с </a:t>
              </a:r>
              <a:r>
                <a:rPr b="1"/>
                <a:t>lock</a:t>
              </a:r>
            </a:p>
          </p:txBody>
        </p:sp>
      </p:grpSp>
    </p:spTree>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 name="Shape 983"/>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Сигнализирующие конструкции</a:t>
            </a:r>
          </a:p>
        </p:txBody>
      </p:sp>
      <p:graphicFrame>
        <p:nvGraphicFramePr>
          <p:cNvPr id="984" name="Table 984"/>
          <p:cNvGraphicFramePr/>
          <p:nvPr/>
        </p:nvGraphicFramePr>
        <p:xfrm>
          <a:off x="251459" y="912285"/>
          <a:ext cx="9555480" cy="5527223"/>
        </p:xfrm>
        <a:graphic>
          <a:graphicData uri="http://schemas.openxmlformats.org/drawingml/2006/table">
            <a:tbl>
              <a:tblPr firstRow="1">
                <a:tableStyleId>{4C3C2611-4C71-4FC5-86AE-919BDF0F9419}</a:tableStyleId>
              </a:tblPr>
              <a:tblGrid>
                <a:gridCol w="2430780"/>
                <a:gridCol w="2970143"/>
                <a:gridCol w="2226697"/>
                <a:gridCol w="1927860"/>
              </a:tblGrid>
              <a:tr h="292010">
                <a:tc>
                  <a:txBody>
                    <a:bodyPr/>
                    <a:lstStyle/>
                    <a:p>
                      <a:pPr algn="ctr">
                        <a:defRPr sz="1800" i="0"/>
                      </a:pPr>
                      <a:r>
                        <a:rPr sz="1700"/>
                        <a:t>Конструкция</a:t>
                      </a:r>
                    </a:p>
                  </a:txBody>
                  <a:tcPr marL="23395" marR="23395" marT="23395" marB="23395" horzOverflow="overflow">
                    <a:lnL>
                      <a:solidFill>
                        <a:srgbClr val="4A7EBB"/>
                      </a:solidFill>
                      <a:bevel/>
                    </a:lnL>
                    <a:lnR w="0">
                      <a:miter lim="400000"/>
                    </a:lnR>
                  </a:tcPr>
                </a:tc>
                <a:tc>
                  <a:txBody>
                    <a:bodyPr/>
                    <a:lstStyle/>
                    <a:p>
                      <a:pPr algn="ctr">
                        <a:defRPr sz="1800" i="0"/>
                      </a:pPr>
                      <a:r>
                        <a:rPr sz="1700"/>
                        <a:t>Назначение </a:t>
                      </a:r>
                    </a:p>
                  </a:txBody>
                  <a:tcPr marL="23395" marR="23395" marT="23395" marB="23395" horzOverflow="overflow">
                    <a:lnL w="0">
                      <a:miter lim="400000"/>
                    </a:lnL>
                    <a:lnR w="0">
                      <a:miter lim="400000"/>
                    </a:lnR>
                  </a:tcPr>
                </a:tc>
                <a:tc>
                  <a:txBody>
                    <a:bodyPr/>
                    <a:lstStyle/>
                    <a:p>
                      <a:pPr algn="ctr">
                        <a:defRPr sz="1800" i="0"/>
                      </a:pPr>
                      <a:r>
                        <a:rPr sz="1700"/>
                        <a:t>Cross-process?</a:t>
                      </a:r>
                    </a:p>
                  </a:txBody>
                  <a:tcPr marL="23395" marR="23395" marT="23395" marB="23395" horzOverflow="overflow">
                    <a:lnL w="0">
                      <a:miter lim="400000"/>
                    </a:lnL>
                    <a:lnR w="0">
                      <a:miter lim="400000"/>
                    </a:lnR>
                  </a:tcPr>
                </a:tc>
                <a:tc>
                  <a:txBody>
                    <a:bodyPr/>
                    <a:lstStyle/>
                    <a:p>
                      <a:pPr algn="ctr">
                        <a:defRPr sz="1800" i="0"/>
                      </a:pPr>
                      <a:r>
                        <a:rPr sz="1700"/>
                        <a:t>Overhead</a:t>
                      </a:r>
                    </a:p>
                  </a:txBody>
                  <a:tcPr marL="23395" marR="23395" marT="23395" marB="23395" horzOverflow="overflow">
                    <a:lnL w="0">
                      <a:miter lim="400000"/>
                    </a:lnL>
                    <a:lnR>
                      <a:solidFill>
                        <a:srgbClr val="4A7EBB"/>
                      </a:solidFill>
                      <a:bevel/>
                    </a:lnR>
                  </a:tcPr>
                </a:tc>
              </a:tr>
              <a:tr h="1034031">
                <a:tc>
                  <a:txBody>
                    <a:bodyPr/>
                    <a:lstStyle/>
                    <a:p>
                      <a:pPr algn="ctr">
                        <a:defRPr sz="1800" b="0" i="0"/>
                      </a:pPr>
                      <a:r>
                        <a:rPr sz="1700" b="1"/>
                        <a:t>AutoResetEvent</a:t>
                      </a:r>
                    </a:p>
                  </a:txBody>
                  <a:tcPr marL="23395" marR="23395" marT="23395" marB="23395" anchor="ctr" horzOverflow="overflow">
                    <a:lnR w="0">
                      <a:miter lim="400000"/>
                    </a:lnR>
                    <a:noFill/>
                  </a:tcPr>
                </a:tc>
                <a:tc>
                  <a:txBody>
                    <a:bodyPr/>
                    <a:lstStyle/>
                    <a:p>
                      <a:pPr algn="just">
                        <a:defRPr sz="1800" b="0" i="0"/>
                      </a:pPr>
                      <a:r>
                        <a:rPr sz="1700"/>
                        <a:t>Разблокирует поток как только он получит сигнал от другого потока</a:t>
                      </a:r>
                    </a:p>
                  </a:txBody>
                  <a:tcPr marL="23395" marR="23395" marT="23395" marB="23395" anchor="ctr" horzOverflow="overflow">
                    <a:lnL w="0">
                      <a:miter lim="400000"/>
                    </a:lnL>
                    <a:lnR w="0">
                      <a:miter lim="400000"/>
                    </a:lnR>
                    <a:noFill/>
                  </a:tcPr>
                </a:tc>
                <a:tc>
                  <a:txBody>
                    <a:bodyPr/>
                    <a:lstStyle/>
                    <a:p>
                      <a:pPr algn="ctr">
                        <a:defRPr sz="1800" b="0" i="0"/>
                      </a:pPr>
                      <a:r>
                        <a:rPr sz="1700"/>
                        <a:t>Да</a:t>
                      </a:r>
                    </a:p>
                  </a:txBody>
                  <a:tcPr marL="23395" marR="23395" marT="23395" marB="23395" anchor="ctr" horzOverflow="overflow">
                    <a:lnL w="0">
                      <a:miter lim="400000"/>
                    </a:lnL>
                    <a:lnR w="0">
                      <a:miter lim="400000"/>
                    </a:lnR>
                    <a:noFill/>
                  </a:tcPr>
                </a:tc>
                <a:tc>
                  <a:txBody>
                    <a:bodyPr/>
                    <a:lstStyle/>
                    <a:p>
                      <a:pPr algn="ctr">
                        <a:defRPr sz="1800" b="0" i="0"/>
                      </a:pPr>
                      <a:r>
                        <a:rPr sz="1700"/>
                        <a:t>1000ns</a:t>
                      </a:r>
                    </a:p>
                  </a:txBody>
                  <a:tcPr marL="23395" marR="23395" marT="23395" marB="23395" anchor="ctr" horzOverflow="overflow">
                    <a:lnL w="0">
                      <a:miter lim="400000"/>
                    </a:lnL>
                    <a:noFill/>
                  </a:tcPr>
                </a:tc>
              </a:tr>
              <a:tr h="292010">
                <a:tc>
                  <a:txBody>
                    <a:bodyPr/>
                    <a:lstStyle/>
                    <a:p>
                      <a:pPr algn="ctr">
                        <a:defRPr sz="1800" b="0" i="0"/>
                      </a:pPr>
                      <a:r>
                        <a:rPr sz="1700" b="1"/>
                        <a:t>ManualResetEvent</a:t>
                      </a:r>
                    </a:p>
                  </a:txBody>
                  <a:tcPr marL="23395" marR="23395" marT="23395" marB="23395" anchor="ctr" horzOverflow="overflow">
                    <a:lnR w="0">
                      <a:miter lim="400000"/>
                    </a:lnR>
                    <a:lnB w="0">
                      <a:miter lim="400000"/>
                    </a:lnB>
                    <a:noFill/>
                  </a:tcPr>
                </a:tc>
                <a:tc rowSpan="2">
                  <a:txBody>
                    <a:bodyPr/>
                    <a:lstStyle/>
                    <a:p>
                      <a:pPr algn="just">
                        <a:defRPr sz="1800" b="0" i="0"/>
                      </a:pPr>
                      <a:r>
                        <a:rPr sz="1700"/>
                        <a:t>Позволяет разблокировать поток на неопределенное время, когда он получает сигнал от друга (до сброса)</a:t>
                      </a:r>
                    </a:p>
                  </a:txBody>
                  <a:tcPr marL="23395" marR="23395" marT="23395" marB="23395" anchor="ctr" horzOverflow="overflow">
                    <a:lnL w="0">
                      <a:miter lim="400000"/>
                    </a:lnL>
                    <a:lnR w="0">
                      <a:miter lim="400000"/>
                    </a:lnR>
                    <a:noFill/>
                  </a:tcPr>
                </a:tc>
                <a:tc>
                  <a:txBody>
                    <a:bodyPr/>
                    <a:lstStyle/>
                    <a:p>
                      <a:pPr algn="ctr">
                        <a:defRPr sz="1800" b="0" i="0"/>
                      </a:pPr>
                      <a:r>
                        <a:rPr sz="1700"/>
                        <a:t>Да</a:t>
                      </a:r>
                    </a:p>
                  </a:txBody>
                  <a:tcPr marL="23395" marR="23395" marT="23395" marB="23395" anchor="ctr" horzOverflow="overflow">
                    <a:lnL w="0">
                      <a:miter lim="400000"/>
                    </a:lnL>
                    <a:lnR w="0">
                      <a:miter lim="400000"/>
                    </a:lnR>
                    <a:lnB w="0">
                      <a:miter lim="400000"/>
                    </a:lnB>
                    <a:noFill/>
                  </a:tcPr>
                </a:tc>
                <a:tc>
                  <a:txBody>
                    <a:bodyPr/>
                    <a:lstStyle/>
                    <a:p>
                      <a:pPr algn="ctr">
                        <a:defRPr sz="1800" b="0" i="0"/>
                      </a:pPr>
                      <a:r>
                        <a:rPr sz="1700"/>
                        <a:t>1000ns</a:t>
                      </a:r>
                    </a:p>
                  </a:txBody>
                  <a:tcPr marL="23395" marR="23395" marT="23395" marB="23395" anchor="ctr" horzOverflow="overflow">
                    <a:lnL w="0">
                      <a:miter lim="400000"/>
                    </a:lnL>
                    <a:lnB w="0">
                      <a:miter lim="400000"/>
                    </a:lnB>
                    <a:noFill/>
                  </a:tcPr>
                </a:tc>
              </a:tr>
              <a:tr h="989361">
                <a:tc>
                  <a:txBody>
                    <a:bodyPr/>
                    <a:lstStyle/>
                    <a:p>
                      <a:pPr algn="ctr">
                        <a:defRPr sz="1800" b="0" i="0"/>
                      </a:pPr>
                      <a:r>
                        <a:rPr sz="1700" b="1"/>
                        <a:t>ManualResetEventSlim</a:t>
                      </a:r>
                    </a:p>
                    <a:p>
                      <a:pPr algn="ctr">
                        <a:defRPr sz="1800" b="0" i="0"/>
                      </a:pPr>
                      <a:r>
                        <a:rPr sz="1700"/>
                        <a:t>(Framework 4.0)</a:t>
                      </a:r>
                    </a:p>
                  </a:txBody>
                  <a:tcPr marL="23395" marR="23395" marT="23395" marB="23395" anchor="ctr" horzOverflow="overflow">
                    <a:lnR w="0">
                      <a:miter lim="400000"/>
                    </a:lnR>
                    <a:lnT w="0">
                      <a:miter lim="400000"/>
                    </a:lnT>
                    <a:noFill/>
                  </a:tcPr>
                </a:tc>
                <a:tc vMerge="1">
                  <a:txBody>
                    <a:bodyPr/>
                    <a:lstStyle/>
                    <a:p>
                      <a:endParaRPr lang="en-US"/>
                    </a:p>
                  </a:txBody>
                  <a:tcPr/>
                </a:tc>
                <a:tc>
                  <a:txBody>
                    <a:bodyPr/>
                    <a:lstStyle/>
                    <a:p>
                      <a:pPr algn="ctr">
                        <a:defRPr sz="1800" b="0" i="0"/>
                      </a:pPr>
                      <a:r>
                        <a:rPr sz="1700"/>
                        <a:t>-</a:t>
                      </a:r>
                    </a:p>
                  </a:txBody>
                  <a:tcPr marL="23395" marR="23395" marT="23395" marB="23395" anchor="ctr" horzOverflow="overflow">
                    <a:lnL w="0">
                      <a:miter lim="400000"/>
                    </a:lnL>
                    <a:lnR w="0">
                      <a:miter lim="400000"/>
                    </a:lnR>
                    <a:lnT w="0">
                      <a:miter lim="400000"/>
                    </a:lnT>
                    <a:noFill/>
                  </a:tcPr>
                </a:tc>
                <a:tc>
                  <a:txBody>
                    <a:bodyPr/>
                    <a:lstStyle/>
                    <a:p>
                      <a:pPr algn="ctr">
                        <a:defRPr sz="1800" b="0" i="0"/>
                      </a:pPr>
                      <a:r>
                        <a:rPr sz="1700"/>
                        <a:t>40ns</a:t>
                      </a:r>
                    </a:p>
                  </a:txBody>
                  <a:tcPr marL="23395" marR="23395" marT="23395" marB="23395" anchor="ctr" horzOverflow="overflow">
                    <a:lnL w="0">
                      <a:miter lim="400000"/>
                    </a:lnL>
                    <a:lnT w="0">
                      <a:miter lim="400000"/>
                    </a:lnT>
                    <a:noFill/>
                  </a:tcPr>
                </a:tc>
              </a:tr>
              <a:tr h="1281371">
                <a:tc>
                  <a:txBody>
                    <a:bodyPr/>
                    <a:lstStyle/>
                    <a:p>
                      <a:pPr algn="ctr">
                        <a:defRPr sz="1800" b="0" i="0"/>
                      </a:pPr>
                      <a:r>
                        <a:rPr sz="1700" b="1"/>
                        <a:t>CountdownEvent </a:t>
                      </a:r>
                    </a:p>
                    <a:p>
                      <a:pPr algn="ctr">
                        <a:defRPr sz="1800" b="0" i="0"/>
                      </a:pPr>
                      <a:r>
                        <a:rPr sz="1700"/>
                        <a:t>(Framework 4.0)</a:t>
                      </a:r>
                    </a:p>
                  </a:txBody>
                  <a:tcPr marL="23395" marR="23395" marT="23395" marB="23395" anchor="ctr" horzOverflow="overflow">
                    <a:lnR w="0">
                      <a:miter lim="400000"/>
                    </a:lnR>
                    <a:noFill/>
                  </a:tcPr>
                </a:tc>
                <a:tc>
                  <a:txBody>
                    <a:bodyPr/>
                    <a:lstStyle/>
                    <a:p>
                      <a:pPr algn="just">
                        <a:defRPr sz="1800" b="0" i="0"/>
                      </a:pPr>
                      <a:r>
                        <a:rPr sz="1700"/>
                        <a:t>Позволяет разблокировать поток, когда он получает определенное количество сигналов от другого потока</a:t>
                      </a:r>
                    </a:p>
                  </a:txBody>
                  <a:tcPr marL="23395" marR="23395" marT="23395" marB="23395" anchor="ctr" horzOverflow="overflow">
                    <a:lnL w="0">
                      <a:miter lim="400000"/>
                    </a:lnL>
                    <a:lnR w="0">
                      <a:miter lim="400000"/>
                    </a:lnR>
                    <a:noFill/>
                  </a:tcPr>
                </a:tc>
                <a:tc>
                  <a:txBody>
                    <a:bodyPr/>
                    <a:lstStyle/>
                    <a:p>
                      <a:pPr algn="ctr">
                        <a:defRPr sz="1800" b="0" i="0"/>
                      </a:pPr>
                      <a:r>
                        <a:rPr sz="1700"/>
                        <a:t>-</a:t>
                      </a:r>
                    </a:p>
                  </a:txBody>
                  <a:tcPr marL="23395" marR="23395" marT="23395" marB="23395" anchor="ctr" horzOverflow="overflow">
                    <a:lnL w="0">
                      <a:miter lim="400000"/>
                    </a:lnL>
                    <a:lnR w="0">
                      <a:miter lim="400000"/>
                    </a:lnR>
                    <a:noFill/>
                  </a:tcPr>
                </a:tc>
                <a:tc>
                  <a:txBody>
                    <a:bodyPr/>
                    <a:lstStyle/>
                    <a:p>
                      <a:pPr algn="ctr">
                        <a:defRPr sz="1800" b="0" i="0"/>
                      </a:pPr>
                      <a:r>
                        <a:rPr sz="1700"/>
                        <a:t>40ns</a:t>
                      </a:r>
                    </a:p>
                  </a:txBody>
                  <a:tcPr marL="23395" marR="23395" marT="23395" marB="23395" anchor="ctr" horzOverflow="overflow">
                    <a:lnL w="0">
                      <a:miter lim="400000"/>
                    </a:lnL>
                    <a:noFill/>
                  </a:tcPr>
                </a:tc>
              </a:tr>
              <a:tr h="786690">
                <a:tc>
                  <a:txBody>
                    <a:bodyPr/>
                    <a:lstStyle/>
                    <a:p>
                      <a:pPr algn="ctr">
                        <a:defRPr sz="1800" b="0" i="0"/>
                      </a:pPr>
                      <a:r>
                        <a:rPr sz="1700" b="1"/>
                        <a:t>Barrier </a:t>
                      </a:r>
                    </a:p>
                    <a:p>
                      <a:pPr algn="ctr">
                        <a:defRPr sz="1800" b="0" i="0"/>
                      </a:pPr>
                      <a:r>
                        <a:rPr sz="1700"/>
                        <a:t>(Framework 4.0)</a:t>
                      </a:r>
                    </a:p>
                  </a:txBody>
                  <a:tcPr marL="23395" marR="23395" marT="23395" marB="23395" anchor="ctr" horzOverflow="overflow">
                    <a:lnR w="0">
                      <a:miter lim="400000"/>
                    </a:lnR>
                    <a:noFill/>
                  </a:tcPr>
                </a:tc>
                <a:tc>
                  <a:txBody>
                    <a:bodyPr/>
                    <a:lstStyle/>
                    <a:p>
                      <a:pPr algn="just">
                        <a:defRPr sz="1800" b="0" i="0"/>
                      </a:pPr>
                      <a:r>
                        <a:rPr sz="1700"/>
                        <a:t>Реализует барьер выполнения потоков</a:t>
                      </a:r>
                    </a:p>
                  </a:txBody>
                  <a:tcPr marL="23395" marR="23395" marT="23395" marB="23395" anchor="ctr" horzOverflow="overflow">
                    <a:lnL w="0">
                      <a:miter lim="400000"/>
                    </a:lnL>
                    <a:lnR w="0">
                      <a:miter lim="400000"/>
                    </a:lnR>
                    <a:noFill/>
                  </a:tcPr>
                </a:tc>
                <a:tc>
                  <a:txBody>
                    <a:bodyPr/>
                    <a:lstStyle/>
                    <a:p>
                      <a:pPr algn="ctr">
                        <a:defRPr sz="1800" b="0" i="0"/>
                      </a:pPr>
                      <a:r>
                        <a:rPr sz="1700"/>
                        <a:t>-</a:t>
                      </a:r>
                    </a:p>
                  </a:txBody>
                  <a:tcPr marL="23395" marR="23395" marT="23395" marB="23395" anchor="ctr" horzOverflow="overflow">
                    <a:lnL w="0">
                      <a:miter lim="400000"/>
                    </a:lnL>
                    <a:lnR w="0">
                      <a:miter lim="400000"/>
                    </a:lnR>
                    <a:noFill/>
                  </a:tcPr>
                </a:tc>
                <a:tc>
                  <a:txBody>
                    <a:bodyPr/>
                    <a:lstStyle/>
                    <a:p>
                      <a:pPr algn="ctr">
                        <a:defRPr sz="1800" b="0" i="0"/>
                      </a:pPr>
                      <a:r>
                        <a:rPr sz="1700"/>
                        <a:t>80ns</a:t>
                      </a:r>
                    </a:p>
                  </a:txBody>
                  <a:tcPr marL="23395" marR="23395" marT="23395" marB="23395" anchor="ctr" horzOverflow="overflow">
                    <a:lnL w="0">
                      <a:miter lim="400000"/>
                    </a:lnL>
                    <a:noFill/>
                  </a:tcPr>
                </a:tc>
              </a:tr>
              <a:tr h="786690">
                <a:tc>
                  <a:txBody>
                    <a:bodyPr/>
                    <a:lstStyle/>
                    <a:p>
                      <a:pPr algn="ctr">
                        <a:defRPr sz="1800" b="0" i="0"/>
                      </a:pPr>
                      <a:r>
                        <a:rPr sz="1700" b="1"/>
                        <a:t>Wait and Pulse</a:t>
                      </a:r>
                    </a:p>
                  </a:txBody>
                  <a:tcPr marL="23395" marR="23395" marT="23395" marB="23395" anchor="ctr" horzOverflow="overflow">
                    <a:lnR w="0">
                      <a:miter lim="400000"/>
                    </a:lnR>
                    <a:noFill/>
                  </a:tcPr>
                </a:tc>
                <a:tc>
                  <a:txBody>
                    <a:bodyPr/>
                    <a:lstStyle/>
                    <a:p>
                      <a:pPr algn="just">
                        <a:defRPr sz="1800" b="0" i="0"/>
                      </a:pPr>
                      <a:r>
                        <a:rPr sz="1700"/>
                        <a:t>Позволяет блокировать поток до выполнения пользовательского условия</a:t>
                      </a:r>
                    </a:p>
                  </a:txBody>
                  <a:tcPr marL="23395" marR="23395" marT="23395" marB="23395" anchor="ctr" horzOverflow="overflow">
                    <a:lnL w="0">
                      <a:miter lim="400000"/>
                    </a:lnL>
                    <a:lnR w="0">
                      <a:miter lim="400000"/>
                    </a:lnR>
                    <a:noFill/>
                  </a:tcPr>
                </a:tc>
                <a:tc>
                  <a:txBody>
                    <a:bodyPr/>
                    <a:lstStyle/>
                    <a:p>
                      <a:pPr algn="ctr">
                        <a:defRPr sz="1800" b="0" i="0"/>
                      </a:pPr>
                      <a:r>
                        <a:rPr sz="1700"/>
                        <a:t>-</a:t>
                      </a:r>
                    </a:p>
                  </a:txBody>
                  <a:tcPr marL="23395" marR="23395" marT="23395" marB="23395" anchor="ctr" horzOverflow="overflow">
                    <a:lnL w="0">
                      <a:miter lim="400000"/>
                    </a:lnL>
                    <a:lnR w="0">
                      <a:miter lim="400000"/>
                    </a:lnR>
                    <a:noFill/>
                  </a:tcPr>
                </a:tc>
                <a:tc>
                  <a:txBody>
                    <a:bodyPr/>
                    <a:lstStyle/>
                    <a:p>
                      <a:pPr algn="ctr">
                        <a:defRPr sz="1800" b="0" i="0"/>
                      </a:pPr>
                      <a:r>
                        <a:rPr sz="1700"/>
                        <a:t>120ns for a Pulse</a:t>
                      </a:r>
                    </a:p>
                  </a:txBody>
                  <a:tcPr marL="23395" marR="23395" marT="23395" marB="23395" anchor="ctr" horzOverflow="overflow">
                    <a:lnL w="0">
                      <a:miter lim="400000"/>
                    </a:lnL>
                    <a:noFill/>
                  </a:tcPr>
                </a:tc>
              </a:tr>
            </a:tbl>
          </a:graphicData>
        </a:graphic>
      </p:graphicFrame>
    </p:spTree>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6" name="Shape 986"/>
          <p:cNvSpPr>
            <a:spLocks noGrp="1"/>
          </p:cNvSpPr>
          <p:nvPr>
            <p:ph type="title"/>
          </p:nvPr>
        </p:nvSpPr>
        <p:spPr>
          <a:xfrm>
            <a:off x="249647" y="179342"/>
            <a:ext cx="9599270" cy="365132"/>
          </a:xfrm>
          <a:prstGeom prst="rect">
            <a:avLst/>
          </a:prstGeom>
        </p:spPr>
        <p:txBody>
          <a:bodyPr>
            <a:normAutofit fontScale="90000"/>
          </a:bodyPr>
          <a:lstStyle/>
          <a:p>
            <a:pPr>
              <a:tabLst>
                <a:tab pos="8229600" algn="r"/>
              </a:tabLst>
            </a:pPr>
            <a:r>
              <a:t>Сигнализирование с помощью дескрипторов ожидания событий. EventWaitHandle</a:t>
            </a:r>
          </a:p>
        </p:txBody>
      </p:sp>
      <p:grpSp>
        <p:nvGrpSpPr>
          <p:cNvPr id="989" name="Group 989"/>
          <p:cNvGrpSpPr/>
          <p:nvPr/>
        </p:nvGrpSpPr>
        <p:grpSpPr>
          <a:xfrm>
            <a:off x="251459" y="990600"/>
            <a:ext cx="9471661" cy="1981200"/>
            <a:chOff x="0" y="0"/>
            <a:chExt cx="9471659" cy="1981200"/>
          </a:xfrm>
        </p:grpSpPr>
        <p:sp>
          <p:nvSpPr>
            <p:cNvPr id="987" name="Shape 987"/>
            <p:cNvSpPr/>
            <p:nvPr/>
          </p:nvSpPr>
          <p:spPr>
            <a:xfrm>
              <a:off x="0" y="0"/>
              <a:ext cx="9471660" cy="19812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988" name="Shape 988"/>
            <p:cNvSpPr/>
            <p:nvPr/>
          </p:nvSpPr>
          <p:spPr>
            <a:xfrm>
              <a:off x="96713" y="246380"/>
              <a:ext cx="9278234" cy="1488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spcBef>
                  <a:spcPts val="1000"/>
                </a:spcBef>
              </a:pPr>
              <a:r>
                <a:t>Конструктор EventWaitHandle также позволяет создавать именованные EventWaitHandle</a:t>
              </a:r>
              <a:r>
                <a:rPr b="1"/>
                <a:t>,</a:t>
              </a:r>
              <a:r>
                <a:t> способные действовать через границы процессов. Имя задается обыкновенной строкой и может быть любым (если задаваемое имя уже используется на компьютере, возвращается ссылка на существующий EventWaitHandle, в противном случае операционная система создает новый)</a:t>
              </a:r>
            </a:p>
          </p:txBody>
        </p:sp>
      </p:grpSp>
      <p:grpSp>
        <p:nvGrpSpPr>
          <p:cNvPr id="992" name="Group 992"/>
          <p:cNvGrpSpPr/>
          <p:nvPr/>
        </p:nvGrpSpPr>
        <p:grpSpPr>
          <a:xfrm>
            <a:off x="251460" y="3200400"/>
            <a:ext cx="9471660" cy="1203661"/>
            <a:chOff x="0" y="0"/>
            <a:chExt cx="9471659" cy="1203660"/>
          </a:xfrm>
        </p:grpSpPr>
        <p:sp>
          <p:nvSpPr>
            <p:cNvPr id="990" name="Shape 990"/>
            <p:cNvSpPr/>
            <p:nvPr/>
          </p:nvSpPr>
          <p:spPr>
            <a:xfrm>
              <a:off x="0" y="0"/>
              <a:ext cx="9471660" cy="1203661"/>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endParaRPr/>
            </a:p>
          </p:txBody>
        </p:sp>
        <p:sp>
          <p:nvSpPr>
            <p:cNvPr id="991" name="Shape 991"/>
            <p:cNvSpPr/>
            <p:nvPr/>
          </p:nvSpPr>
          <p:spPr>
            <a:xfrm>
              <a:off x="0" y="219208"/>
              <a:ext cx="9471660" cy="5393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r>
                <a:rPr sz="1600">
                  <a:solidFill>
                    <a:srgbClr val="2B91AF"/>
                  </a:solidFill>
                  <a:latin typeface="Consolas"/>
                  <a:ea typeface="Consolas"/>
                  <a:cs typeface="Consolas"/>
                  <a:sym typeface="Consolas"/>
                </a:rPr>
                <a:t>EventWaitHandle</a:t>
              </a:r>
              <a:r>
                <a:rPr sz="1600">
                  <a:latin typeface="Consolas"/>
                  <a:ea typeface="Consolas"/>
                  <a:cs typeface="Consolas"/>
                  <a:sym typeface="Consolas"/>
                </a:rPr>
                <a:t> wh = </a:t>
              </a:r>
              <a:r>
                <a:rPr sz="1600">
                  <a:solidFill>
                    <a:srgbClr val="0000FF"/>
                  </a:solidFill>
                  <a:latin typeface="Consolas"/>
                  <a:ea typeface="Consolas"/>
                  <a:cs typeface="Consolas"/>
                  <a:sym typeface="Consolas"/>
                </a:rPr>
                <a:t>new</a:t>
              </a:r>
              <a:r>
                <a:rPr sz="1600">
                  <a:latin typeface="Consolas"/>
                  <a:ea typeface="Consolas"/>
                  <a:cs typeface="Consolas"/>
                  <a:sym typeface="Consolas"/>
                </a:rPr>
                <a:t> </a:t>
              </a:r>
              <a:r>
                <a:rPr sz="1600">
                  <a:solidFill>
                    <a:srgbClr val="2B91AF"/>
                  </a:solidFill>
                  <a:latin typeface="Consolas"/>
                  <a:ea typeface="Consolas"/>
                  <a:cs typeface="Consolas"/>
                  <a:sym typeface="Consolas"/>
                </a:rPr>
                <a:t>EventWaitHandle</a:t>
              </a:r>
              <a:r>
                <a:rPr sz="1600">
                  <a:latin typeface="Consolas"/>
                  <a:ea typeface="Consolas"/>
                  <a:cs typeface="Consolas"/>
                  <a:sym typeface="Consolas"/>
                </a:rPr>
                <a:t>(</a:t>
              </a:r>
              <a:r>
                <a:rPr sz="1600">
                  <a:solidFill>
                    <a:srgbClr val="0000FF"/>
                  </a:solidFill>
                  <a:latin typeface="Consolas"/>
                  <a:ea typeface="Consolas"/>
                  <a:cs typeface="Consolas"/>
                  <a:sym typeface="Consolas"/>
                </a:rPr>
                <a:t>false</a:t>
              </a:r>
              <a:r>
                <a:rPr sz="1600">
                  <a:latin typeface="Consolas"/>
                  <a:ea typeface="Consolas"/>
                  <a:cs typeface="Consolas"/>
                  <a:sym typeface="Consolas"/>
                </a:rPr>
                <a:t>,         </a:t>
              </a:r>
            </a:p>
            <a:p>
              <a:r>
                <a:rPr sz="1600">
                  <a:latin typeface="Consolas"/>
                  <a:ea typeface="Consolas"/>
                  <a:cs typeface="Consolas"/>
                  <a:sym typeface="Consolas"/>
                </a:rPr>
                <a:t>                      </a:t>
              </a:r>
              <a:r>
                <a:rPr sz="1600">
                  <a:solidFill>
                    <a:srgbClr val="2B91AF"/>
                  </a:solidFill>
                  <a:latin typeface="Consolas"/>
                  <a:ea typeface="Consolas"/>
                  <a:cs typeface="Consolas"/>
                  <a:sym typeface="Consolas"/>
                </a:rPr>
                <a:t>EventResetMode</a:t>
              </a:r>
              <a:r>
                <a:rPr sz="1600">
                  <a:latin typeface="Consolas"/>
                  <a:ea typeface="Consolas"/>
                  <a:cs typeface="Consolas"/>
                  <a:sym typeface="Consolas"/>
                </a:rPr>
                <a:t>.AutoReset,</a:t>
              </a:r>
              <a:r>
                <a:rPr sz="1600">
                  <a:solidFill>
                    <a:srgbClr val="A31515"/>
                  </a:solidFill>
                  <a:latin typeface="Consolas"/>
                  <a:ea typeface="Consolas"/>
                  <a:cs typeface="Consolas"/>
                  <a:sym typeface="Consolas"/>
                </a:rPr>
                <a:t>"MyCompany.MyApp.SomeName"</a:t>
              </a:r>
              <a:r>
                <a:rPr sz="1600">
                  <a:latin typeface="Consolas"/>
                  <a:ea typeface="Consolas"/>
                  <a:cs typeface="Consolas"/>
                  <a:sym typeface="Consolas"/>
                </a:rPr>
                <a:t>);</a:t>
              </a:r>
            </a:p>
          </p:txBody>
        </p:sp>
      </p:grpSp>
    </p:spTree>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 name="Shape 994"/>
          <p:cNvSpPr>
            <a:spLocks noGrp="1"/>
          </p:cNvSpPr>
          <p:nvPr>
            <p:ph type="title"/>
          </p:nvPr>
        </p:nvSpPr>
        <p:spPr>
          <a:xfrm>
            <a:off x="249647" y="179342"/>
            <a:ext cx="9599270" cy="365132"/>
          </a:xfrm>
          <a:prstGeom prst="rect">
            <a:avLst/>
          </a:prstGeom>
        </p:spPr>
        <p:txBody>
          <a:bodyPr>
            <a:normAutofit fontScale="90000"/>
          </a:bodyPr>
          <a:lstStyle/>
          <a:p>
            <a:pPr>
              <a:tabLst>
                <a:tab pos="8229600" algn="r"/>
              </a:tabLst>
            </a:pPr>
            <a:r>
              <a:t>Сигнализирование с помощью дескрипторов ожидания событий. AutoResetEvent</a:t>
            </a:r>
          </a:p>
        </p:txBody>
      </p:sp>
      <p:grpSp>
        <p:nvGrpSpPr>
          <p:cNvPr id="997" name="Group 997"/>
          <p:cNvGrpSpPr/>
          <p:nvPr/>
        </p:nvGrpSpPr>
        <p:grpSpPr>
          <a:xfrm>
            <a:off x="251459" y="914400"/>
            <a:ext cx="9555482" cy="2895600"/>
            <a:chOff x="0" y="0"/>
            <a:chExt cx="9555480" cy="2895600"/>
          </a:xfrm>
        </p:grpSpPr>
        <p:sp>
          <p:nvSpPr>
            <p:cNvPr id="995" name="Shape 995"/>
            <p:cNvSpPr/>
            <p:nvPr/>
          </p:nvSpPr>
          <p:spPr>
            <a:xfrm>
              <a:off x="0" y="0"/>
              <a:ext cx="9555481" cy="28956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996" name="Shape 996"/>
            <p:cNvSpPr/>
            <p:nvPr/>
          </p:nvSpPr>
          <p:spPr>
            <a:xfrm>
              <a:off x="141352" y="284480"/>
              <a:ext cx="9272776" cy="2326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spcBef>
                  <a:spcPts val="1000"/>
                </a:spcBef>
              </a:pPr>
              <a:r>
                <a:rPr b="1"/>
                <a:t>AutoResetEvent </a:t>
              </a:r>
              <a:r>
                <a:t>очень похож на турникет – один билет позволяет пройти одному человеку. Приставка «auto» в названии относится к тому факту, что открытый турникет автоматически закрывается или «сбрасывается» после того, как позволяет кому-нибудь пройти. Поток блокируется у турникета вызовом </a:t>
              </a:r>
              <a:r>
                <a:rPr b="1"/>
                <a:t>WaitOne</a:t>
              </a:r>
              <a:r>
                <a:t> (ждать (</a:t>
              </a:r>
              <a:r>
                <a:rPr i="1"/>
                <a:t>wait</a:t>
              </a:r>
              <a:r>
                <a:t>) у данного (</a:t>
              </a:r>
              <a:r>
                <a:rPr i="1"/>
                <a:t>one</a:t>
              </a:r>
              <a:r>
                <a:t>) турникета, пока он не откроется), а билет вставляется вызовом метода </a:t>
              </a:r>
              <a:r>
                <a:rPr b="1"/>
                <a:t>Set</a:t>
              </a:r>
              <a:r>
                <a:t>. Если несколько потоков вызывают </a:t>
              </a:r>
              <a:r>
                <a:rPr b="1"/>
                <a:t>WaitOne</a:t>
              </a:r>
              <a:r>
                <a:t>, за турникетом образуется очередь. Билет может «вставить» любой поток – другими словами, любой (неблокированный) поток, имеющий доступ к объекту </a:t>
              </a:r>
              <a:r>
                <a:rPr b="1"/>
                <a:t>AutoResetEvent,</a:t>
              </a:r>
              <a:r>
                <a:t> может вызвать </a:t>
              </a:r>
              <a:r>
                <a:rPr b="1"/>
                <a:t>Set,</a:t>
              </a:r>
              <a:r>
                <a:t> чтобы пропустить один блокированный поток</a:t>
              </a:r>
            </a:p>
          </p:txBody>
        </p:sp>
      </p:grpSp>
      <p:grpSp>
        <p:nvGrpSpPr>
          <p:cNvPr id="1000" name="Group 1000"/>
          <p:cNvGrpSpPr/>
          <p:nvPr/>
        </p:nvGrpSpPr>
        <p:grpSpPr>
          <a:xfrm>
            <a:off x="251459" y="4038600"/>
            <a:ext cx="9555482" cy="2514600"/>
            <a:chOff x="0" y="0"/>
            <a:chExt cx="9555480" cy="2514600"/>
          </a:xfrm>
        </p:grpSpPr>
        <p:sp>
          <p:nvSpPr>
            <p:cNvPr id="998" name="Shape 998"/>
            <p:cNvSpPr/>
            <p:nvPr/>
          </p:nvSpPr>
          <p:spPr>
            <a:xfrm>
              <a:off x="0" y="0"/>
              <a:ext cx="9555481" cy="25146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999" name="Shape 999"/>
            <p:cNvSpPr/>
            <p:nvPr/>
          </p:nvSpPr>
          <p:spPr>
            <a:xfrm>
              <a:off x="122752" y="233679"/>
              <a:ext cx="9309976" cy="2047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spcBef>
                  <a:spcPts val="1000"/>
                </a:spcBef>
              </a:pPr>
              <a:r>
                <a:t>Если </a:t>
              </a:r>
              <a:r>
                <a:rPr b="1"/>
                <a:t>Set</a:t>
              </a:r>
              <a:r>
                <a:t> вызывается, когда нет ожидающих потоков, хэндл будет находиться в открытом состоянии, пока какой-нибудь поток не вызовет </a:t>
              </a:r>
              <a:r>
                <a:rPr b="1"/>
                <a:t>WaitOne.</a:t>
              </a:r>
              <a:r>
                <a:t> Эта особенность помогает избежать гонок между потоком, подходящим к турникету, и потоком, вставляющим билет («опа, билет вставлен на микросекунду раньше, очень жаль, но вам придется подождать еще сколько-нибудь!»). Однако многократный вызов </a:t>
              </a:r>
              <a:r>
                <a:rPr b="1"/>
                <a:t>Set</a:t>
              </a:r>
              <a:r>
                <a:t> для свободного турникета не разрешает пропустить за раз целую толпу – сможет пройти только один, все остальные билеты будут потрачены впустую</a:t>
              </a:r>
            </a:p>
          </p:txBody>
        </p:sp>
      </p:grpSp>
    </p:spTree>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 name="Shape 1004"/>
          <p:cNvSpPr>
            <a:spLocks noGrp="1"/>
          </p:cNvSpPr>
          <p:nvPr>
            <p:ph type="title"/>
          </p:nvPr>
        </p:nvSpPr>
        <p:spPr>
          <a:xfrm>
            <a:off x="249647" y="179342"/>
            <a:ext cx="9599270" cy="365132"/>
          </a:xfrm>
          <a:prstGeom prst="rect">
            <a:avLst/>
          </a:prstGeom>
        </p:spPr>
        <p:txBody>
          <a:bodyPr>
            <a:normAutofit fontScale="90000"/>
          </a:bodyPr>
          <a:lstStyle/>
          <a:p>
            <a:pPr>
              <a:tabLst>
                <a:tab pos="8229600" algn="r"/>
              </a:tabLst>
            </a:pPr>
            <a:r>
              <a:t>Сигнализирование с помощью дескрипторов ожидания событий. AutoResetEvent</a:t>
            </a:r>
          </a:p>
        </p:txBody>
      </p:sp>
      <p:grpSp>
        <p:nvGrpSpPr>
          <p:cNvPr id="1007" name="Group 1007"/>
          <p:cNvGrpSpPr/>
          <p:nvPr/>
        </p:nvGrpSpPr>
        <p:grpSpPr>
          <a:xfrm>
            <a:off x="251459" y="990600"/>
            <a:ext cx="9555482" cy="2971800"/>
            <a:chOff x="0" y="0"/>
            <a:chExt cx="9555480" cy="2971800"/>
          </a:xfrm>
        </p:grpSpPr>
        <p:sp>
          <p:nvSpPr>
            <p:cNvPr id="1005" name="Shape 1005"/>
            <p:cNvSpPr/>
            <p:nvPr/>
          </p:nvSpPr>
          <p:spPr>
            <a:xfrm>
              <a:off x="0" y="0"/>
              <a:ext cx="9555481" cy="29718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endParaRPr/>
            </a:p>
          </p:txBody>
        </p:sp>
        <p:sp>
          <p:nvSpPr>
            <p:cNvPr id="1006" name="Shape 1006"/>
            <p:cNvSpPr/>
            <p:nvPr/>
          </p:nvSpPr>
          <p:spPr>
            <a:xfrm>
              <a:off x="145070" y="43180"/>
              <a:ext cx="9265340" cy="2885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r>
                <a:rPr b="1"/>
                <a:t>AutoResetEvent</a:t>
              </a:r>
              <a:r>
                <a:t> позволяет потокам взаимодействовать друг с другом путем передачи сигналов. Как правило, этот класс используется, когда потокам требуется исключительный доступ к ресурсу. Поток ожидает сигнала, вызывая метод WaitOne при возникновении </a:t>
              </a:r>
              <a:r>
                <a:rPr b="1"/>
                <a:t>AutoResetEvent </a:t>
              </a:r>
              <a:r>
                <a:t>(сигнальное сосотояние вызов Set). Если </a:t>
              </a:r>
              <a:r>
                <a:rPr b="1"/>
                <a:t>AutoResetEvent</a:t>
              </a:r>
              <a:r>
                <a:t> находится в несигнальном состоянии, поток будет заблокирован, ожидая сигнала потока, в настоящий момент контролирующего ресурс, о том, что ресурс доступен (для этого вызывается метод Set).</a:t>
              </a:r>
            </a:p>
            <a:p>
              <a:pPr algn="just"/>
              <a:r>
                <a:t>Если поток вызывает метод WaitOne, а AutoResetEvent находится в сигнальном состоянии, поток не блокируется. AutoResetEvent немедленно освобождает поток и возвращается в несигнальное состояние.</a:t>
              </a:r>
            </a:p>
          </p:txBody>
        </p:sp>
      </p:grpSp>
      <p:grpSp>
        <p:nvGrpSpPr>
          <p:cNvPr id="1010" name="Group 1010"/>
          <p:cNvGrpSpPr/>
          <p:nvPr/>
        </p:nvGrpSpPr>
        <p:grpSpPr>
          <a:xfrm>
            <a:off x="251459" y="4038600"/>
            <a:ext cx="9555482" cy="1905000"/>
            <a:chOff x="0" y="0"/>
            <a:chExt cx="9555480" cy="1905000"/>
          </a:xfrm>
        </p:grpSpPr>
        <p:sp>
          <p:nvSpPr>
            <p:cNvPr id="1008" name="Shape 1008"/>
            <p:cNvSpPr/>
            <p:nvPr/>
          </p:nvSpPr>
          <p:spPr>
            <a:xfrm>
              <a:off x="0" y="0"/>
              <a:ext cx="9555481" cy="19050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endParaRPr/>
            </a:p>
          </p:txBody>
        </p:sp>
        <p:sp>
          <p:nvSpPr>
            <p:cNvPr id="1009" name="Shape 1009"/>
            <p:cNvSpPr/>
            <p:nvPr/>
          </p:nvSpPr>
          <p:spPr>
            <a:xfrm>
              <a:off x="92993" y="347979"/>
              <a:ext cx="9369494" cy="1209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r>
                <a:t>Вызов </a:t>
              </a:r>
              <a:r>
                <a:rPr b="1"/>
                <a:t>Set</a:t>
              </a:r>
              <a:r>
                <a:t> сигнализирует событию </a:t>
              </a:r>
              <a:r>
                <a:rPr b="1"/>
                <a:t>AutoResetEvent</a:t>
              </a:r>
              <a:r>
                <a:t> о необходимости освобождения ожидающего потока. Событие </a:t>
              </a:r>
              <a:r>
                <a:rPr b="1"/>
                <a:t>AutoResetEvent </a:t>
              </a:r>
              <a:r>
                <a:t>остается в сигнальном состоянии до освобождения одного ожидающего потока, а затем возвращается в несигнальное состояние. Если нет ожидающих потоков, состояние остается сигнальным бесконечно.</a:t>
              </a:r>
            </a:p>
          </p:txBody>
        </p:sp>
      </p:grpSp>
    </p:spTree>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 name="Shape 1012"/>
          <p:cNvSpPr>
            <a:spLocks noGrp="1"/>
          </p:cNvSpPr>
          <p:nvPr>
            <p:ph type="title"/>
          </p:nvPr>
        </p:nvSpPr>
        <p:spPr>
          <a:xfrm>
            <a:off x="249647" y="179342"/>
            <a:ext cx="9599270" cy="365132"/>
          </a:xfrm>
          <a:prstGeom prst="rect">
            <a:avLst/>
          </a:prstGeom>
        </p:spPr>
        <p:txBody>
          <a:bodyPr>
            <a:normAutofit fontScale="90000"/>
          </a:bodyPr>
          <a:lstStyle/>
          <a:p>
            <a:pPr>
              <a:tabLst>
                <a:tab pos="8229600" algn="r"/>
              </a:tabLst>
            </a:pPr>
            <a:r>
              <a:t>Сигнализирование с помощью дескрипторов ожидания событий. AutoResetEvent</a:t>
            </a:r>
          </a:p>
        </p:txBody>
      </p:sp>
      <p:grpSp>
        <p:nvGrpSpPr>
          <p:cNvPr id="1015" name="Group 1015"/>
          <p:cNvGrpSpPr/>
          <p:nvPr/>
        </p:nvGrpSpPr>
        <p:grpSpPr>
          <a:xfrm>
            <a:off x="335280" y="217239"/>
            <a:ext cx="9471660" cy="4531887"/>
            <a:chOff x="0" y="0"/>
            <a:chExt cx="9471659" cy="4531886"/>
          </a:xfrm>
        </p:grpSpPr>
        <p:sp>
          <p:nvSpPr>
            <p:cNvPr id="1013" name="Shape 1013"/>
            <p:cNvSpPr/>
            <p:nvPr/>
          </p:nvSpPr>
          <p:spPr>
            <a:xfrm>
              <a:off x="0" y="544760"/>
              <a:ext cx="9471660" cy="3987127"/>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pPr>
                <a:defRPr sz="1400">
                  <a:latin typeface="Consolas"/>
                  <a:ea typeface="Consolas"/>
                  <a:cs typeface="Consolas"/>
                  <a:sym typeface="Consolas"/>
                </a:defRPr>
              </a:pPr>
              <a:endParaRPr/>
            </a:p>
          </p:txBody>
        </p:sp>
        <p:sp>
          <p:nvSpPr>
            <p:cNvPr id="1014" name="Shape 1014"/>
            <p:cNvSpPr/>
            <p:nvPr/>
          </p:nvSpPr>
          <p:spPr>
            <a:xfrm>
              <a:off x="0" y="0"/>
              <a:ext cx="9471660" cy="43282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endParaRPr sz="1400">
                <a:solidFill>
                  <a:srgbClr val="0000FF"/>
                </a:solidFill>
                <a:latin typeface="Consolas"/>
                <a:ea typeface="Consolas"/>
                <a:cs typeface="Consolas"/>
                <a:sym typeface="Consolas"/>
              </a:endParaRPr>
            </a:p>
            <a:p>
              <a:endParaRPr sz="1400">
                <a:solidFill>
                  <a:srgbClr val="0000FF"/>
                </a:solidFill>
                <a:latin typeface="Consolas"/>
                <a:ea typeface="Consolas"/>
                <a:cs typeface="Consolas"/>
                <a:sym typeface="Consolas"/>
              </a:endParaRPr>
            </a:p>
            <a:p>
              <a:endParaRPr sz="1400">
                <a:solidFill>
                  <a:srgbClr val="0000FF"/>
                </a:solidFill>
                <a:latin typeface="Consolas"/>
                <a:ea typeface="Consolas"/>
                <a:cs typeface="Consolas"/>
                <a:sym typeface="Consolas"/>
              </a:endParaRPr>
            </a:p>
            <a:p>
              <a:r>
                <a:rPr sz="1400">
                  <a:solidFill>
                    <a:srgbClr val="0000FF"/>
                  </a:solidFill>
                  <a:latin typeface="Consolas"/>
                  <a:ea typeface="Consolas"/>
                  <a:cs typeface="Consolas"/>
                  <a:sym typeface="Consolas"/>
                </a:rPr>
                <a:t>class</a:t>
              </a:r>
              <a:r>
                <a:rPr sz="1400">
                  <a:latin typeface="Consolas"/>
                  <a:ea typeface="Consolas"/>
                  <a:cs typeface="Consolas"/>
                  <a:sym typeface="Consolas"/>
                </a:rPr>
                <a:t> </a:t>
              </a:r>
              <a:r>
                <a:rPr sz="1400">
                  <a:solidFill>
                    <a:srgbClr val="2B91AF"/>
                  </a:solidFill>
                  <a:latin typeface="Consolas"/>
                  <a:ea typeface="Consolas"/>
                  <a:cs typeface="Consolas"/>
                  <a:sym typeface="Consolas"/>
                </a:rPr>
                <a:t>BasicWaitHandle</a:t>
              </a:r>
              <a:endParaRPr sz="1400">
                <a:latin typeface="Consolas"/>
                <a:ea typeface="Consolas"/>
                <a:cs typeface="Consolas"/>
                <a:sym typeface="Consolas"/>
              </a:endParaRPr>
            </a:p>
            <a:p>
              <a:r>
                <a:rPr sz="1400">
                  <a:latin typeface="Consolas"/>
                  <a:ea typeface="Consolas"/>
                  <a:cs typeface="Consolas"/>
                  <a:sym typeface="Consolas"/>
                </a:rPr>
                <a:t>{</a:t>
              </a:r>
            </a:p>
            <a:p>
              <a:r>
                <a:rPr sz="1400">
                  <a:solidFill>
                    <a:srgbClr val="0000FF"/>
                  </a:solidFill>
                  <a:latin typeface="Consolas"/>
                  <a:ea typeface="Consolas"/>
                  <a:cs typeface="Consolas"/>
                  <a:sym typeface="Consolas"/>
                </a:rPr>
                <a:t>    static</a:t>
              </a:r>
              <a:r>
                <a:rPr sz="1400">
                  <a:latin typeface="Consolas"/>
                  <a:ea typeface="Consolas"/>
                  <a:cs typeface="Consolas"/>
                  <a:sym typeface="Consolas"/>
                </a:rPr>
                <a:t> </a:t>
              </a:r>
              <a:r>
                <a:rPr sz="1400">
                  <a:solidFill>
                    <a:srgbClr val="2B91AF"/>
                  </a:solidFill>
                  <a:latin typeface="Consolas"/>
                  <a:ea typeface="Consolas"/>
                  <a:cs typeface="Consolas"/>
                  <a:sym typeface="Consolas"/>
                </a:rPr>
                <a:t>EventWaitHandle</a:t>
              </a:r>
              <a:r>
                <a:rPr sz="1400">
                  <a:latin typeface="Consolas"/>
                  <a:ea typeface="Consolas"/>
                  <a:cs typeface="Consolas"/>
                  <a:sym typeface="Consolas"/>
                </a:rPr>
                <a:t> waitHandle = </a:t>
              </a:r>
              <a:r>
                <a:rPr sz="1400">
                  <a:solidFill>
                    <a:srgbClr val="0000FF"/>
                  </a:solidFill>
                  <a:latin typeface="Consolas"/>
                  <a:ea typeface="Consolas"/>
                  <a:cs typeface="Consolas"/>
                  <a:sym typeface="Consolas"/>
                </a:rPr>
                <a:t>new</a:t>
              </a:r>
              <a:r>
                <a:rPr sz="1400">
                  <a:latin typeface="Consolas"/>
                  <a:ea typeface="Consolas"/>
                  <a:cs typeface="Consolas"/>
                  <a:sym typeface="Consolas"/>
                </a:rPr>
                <a:t> </a:t>
              </a:r>
              <a:r>
                <a:rPr sz="1400" b="1">
                  <a:solidFill>
                    <a:srgbClr val="2B91AF"/>
                  </a:solidFill>
                  <a:latin typeface="Consolas"/>
                  <a:ea typeface="Consolas"/>
                  <a:cs typeface="Consolas"/>
                  <a:sym typeface="Consolas"/>
                </a:rPr>
                <a:t>AutoResetEvent</a:t>
              </a:r>
              <a:r>
                <a:rPr sz="1400">
                  <a:latin typeface="Consolas"/>
                  <a:ea typeface="Consolas"/>
                  <a:cs typeface="Consolas"/>
                  <a:sym typeface="Consolas"/>
                </a:rPr>
                <a:t>(</a:t>
              </a:r>
              <a:r>
                <a:rPr sz="1400">
                  <a:solidFill>
                    <a:srgbClr val="0000FF"/>
                  </a:solidFill>
                  <a:latin typeface="Consolas"/>
                  <a:ea typeface="Consolas"/>
                  <a:cs typeface="Consolas"/>
                  <a:sym typeface="Consolas"/>
                </a:rPr>
                <a:t>false</a:t>
              </a:r>
              <a:r>
                <a:rPr sz="1400">
                  <a:latin typeface="Consolas"/>
                  <a:ea typeface="Consolas"/>
                  <a:cs typeface="Consolas"/>
                  <a:sym typeface="Consolas"/>
                </a:rPr>
                <a:t>);</a:t>
              </a:r>
            </a:p>
            <a:p>
              <a:r>
                <a:rPr sz="1400">
                  <a:solidFill>
                    <a:srgbClr val="2B91AF"/>
                  </a:solidFill>
                  <a:latin typeface="Consolas"/>
                  <a:ea typeface="Consolas"/>
                  <a:cs typeface="Consolas"/>
                  <a:sym typeface="Consolas"/>
                </a:rPr>
                <a:t>    </a:t>
              </a:r>
              <a:r>
                <a:rPr sz="1400">
                  <a:solidFill>
                    <a:srgbClr val="008000"/>
                  </a:solidFill>
                  <a:latin typeface="Consolas"/>
                  <a:ea typeface="Consolas"/>
                  <a:cs typeface="Consolas"/>
                  <a:sym typeface="Consolas"/>
                </a:rPr>
                <a:t>//</a:t>
              </a:r>
              <a:r>
                <a:rPr sz="1400">
                  <a:solidFill>
                    <a:srgbClr val="2B91AF"/>
                  </a:solidFill>
                  <a:latin typeface="Consolas"/>
                  <a:ea typeface="Consolas"/>
                  <a:cs typeface="Consolas"/>
                  <a:sym typeface="Consolas"/>
                </a:rPr>
                <a:t>EventWaitHandle</a:t>
              </a:r>
              <a:r>
                <a:rPr sz="1400">
                  <a:latin typeface="Consolas"/>
                  <a:ea typeface="Consolas"/>
                  <a:cs typeface="Consolas"/>
                  <a:sym typeface="Consolas"/>
                </a:rPr>
                <a:t> wh = </a:t>
              </a:r>
              <a:r>
                <a:rPr sz="1400">
                  <a:solidFill>
                    <a:srgbClr val="0000FF"/>
                  </a:solidFill>
                  <a:latin typeface="Consolas"/>
                  <a:ea typeface="Consolas"/>
                  <a:cs typeface="Consolas"/>
                  <a:sym typeface="Consolas"/>
                </a:rPr>
                <a:t>new</a:t>
              </a:r>
              <a:r>
                <a:rPr sz="1400">
                  <a:latin typeface="Consolas"/>
                  <a:ea typeface="Consolas"/>
                  <a:cs typeface="Consolas"/>
                  <a:sym typeface="Consolas"/>
                </a:rPr>
                <a:t> </a:t>
              </a:r>
              <a:r>
                <a:rPr sz="1400">
                  <a:solidFill>
                    <a:srgbClr val="2B91AF"/>
                  </a:solidFill>
                  <a:latin typeface="Consolas"/>
                  <a:ea typeface="Consolas"/>
                  <a:cs typeface="Consolas"/>
                  <a:sym typeface="Consolas"/>
                </a:rPr>
                <a:t>EventWaitHandle</a:t>
              </a:r>
              <a:r>
                <a:rPr sz="1400">
                  <a:latin typeface="Consolas"/>
                  <a:ea typeface="Consolas"/>
                  <a:cs typeface="Consolas"/>
                  <a:sym typeface="Consolas"/>
                </a:rPr>
                <a:t>(</a:t>
              </a:r>
              <a:r>
                <a:rPr sz="1400">
                  <a:solidFill>
                    <a:srgbClr val="0000FF"/>
                  </a:solidFill>
                  <a:latin typeface="Consolas"/>
                  <a:ea typeface="Consolas"/>
                  <a:cs typeface="Consolas"/>
                  <a:sym typeface="Consolas"/>
                </a:rPr>
                <a:t>false</a:t>
              </a:r>
              <a:r>
                <a:rPr sz="1400">
                  <a:latin typeface="Consolas"/>
                  <a:ea typeface="Consolas"/>
                  <a:cs typeface="Consolas"/>
                  <a:sym typeface="Consolas"/>
                </a:rPr>
                <a:t>, </a:t>
              </a:r>
              <a:r>
                <a:rPr sz="1400" b="1">
                  <a:solidFill>
                    <a:srgbClr val="2B91AF"/>
                  </a:solidFill>
                  <a:latin typeface="Consolas"/>
                  <a:ea typeface="Consolas"/>
                  <a:cs typeface="Consolas"/>
                  <a:sym typeface="Consolas"/>
                </a:rPr>
                <a:t>EventResetMode</a:t>
              </a:r>
              <a:r>
                <a:rPr sz="1400" b="1">
                  <a:latin typeface="Consolas"/>
                  <a:ea typeface="Consolas"/>
                  <a:cs typeface="Consolas"/>
                  <a:sym typeface="Consolas"/>
                </a:rPr>
                <a:t>.AutoReset</a:t>
              </a:r>
              <a:r>
                <a:rPr sz="1400">
                  <a:latin typeface="Consolas"/>
                  <a:ea typeface="Consolas"/>
                  <a:cs typeface="Consolas"/>
                  <a:sym typeface="Consolas"/>
                </a:rPr>
                <a:t>);</a:t>
              </a:r>
            </a:p>
            <a:p>
              <a:r>
                <a:rPr sz="1400">
                  <a:latin typeface="Consolas"/>
                  <a:ea typeface="Consolas"/>
                  <a:cs typeface="Consolas"/>
                  <a:sym typeface="Consolas"/>
                </a:rPr>
                <a:t>    </a:t>
              </a:r>
              <a:r>
                <a:rPr sz="1400">
                  <a:solidFill>
                    <a:srgbClr val="0000FF"/>
                  </a:solidFill>
                  <a:latin typeface="Consolas"/>
                  <a:ea typeface="Consolas"/>
                  <a:cs typeface="Consolas"/>
                  <a:sym typeface="Consolas"/>
                </a:rPr>
                <a:t>static</a:t>
              </a:r>
              <a:r>
                <a:rPr sz="1400">
                  <a:latin typeface="Consolas"/>
                  <a:ea typeface="Consolas"/>
                  <a:cs typeface="Consolas"/>
                  <a:sym typeface="Consolas"/>
                </a:rPr>
                <a:t> </a:t>
              </a:r>
              <a:r>
                <a:rPr sz="1400">
                  <a:solidFill>
                    <a:srgbClr val="0000FF"/>
                  </a:solidFill>
                  <a:latin typeface="Consolas"/>
                  <a:ea typeface="Consolas"/>
                  <a:cs typeface="Consolas"/>
                  <a:sym typeface="Consolas"/>
                </a:rPr>
                <a:t>void</a:t>
              </a:r>
              <a:r>
                <a:rPr sz="1400">
                  <a:latin typeface="Consolas"/>
                  <a:ea typeface="Consolas"/>
                  <a:cs typeface="Consolas"/>
                  <a:sym typeface="Consolas"/>
                </a:rPr>
                <a:t> Main()</a:t>
              </a:r>
            </a:p>
            <a:p>
              <a:r>
                <a:rPr sz="1400">
                  <a:latin typeface="Consolas"/>
                  <a:ea typeface="Consolas"/>
                  <a:cs typeface="Consolas"/>
                  <a:sym typeface="Consolas"/>
                </a:rPr>
                <a:t>    {</a:t>
              </a:r>
            </a:p>
            <a:p>
              <a:r>
                <a:rPr sz="1400">
                  <a:latin typeface="Consolas"/>
                  <a:ea typeface="Consolas"/>
                  <a:cs typeface="Consolas"/>
                  <a:sym typeface="Consolas"/>
                </a:rPr>
                <a:t>        </a:t>
              </a:r>
              <a:r>
                <a:rPr sz="1400">
                  <a:solidFill>
                    <a:srgbClr val="0000FF"/>
                  </a:solidFill>
                  <a:latin typeface="Consolas"/>
                  <a:ea typeface="Consolas"/>
                  <a:cs typeface="Consolas"/>
                  <a:sym typeface="Consolas"/>
                </a:rPr>
                <a:t>new</a:t>
              </a:r>
              <a:r>
                <a:rPr sz="1400">
                  <a:latin typeface="Consolas"/>
                  <a:ea typeface="Consolas"/>
                  <a:cs typeface="Consolas"/>
                  <a:sym typeface="Consolas"/>
                </a:rPr>
                <a:t> </a:t>
              </a:r>
              <a:r>
                <a:rPr sz="1400">
                  <a:solidFill>
                    <a:srgbClr val="2B91AF"/>
                  </a:solidFill>
                  <a:latin typeface="Consolas"/>
                  <a:ea typeface="Consolas"/>
                  <a:cs typeface="Consolas"/>
                  <a:sym typeface="Consolas"/>
                </a:rPr>
                <a:t>Thread</a:t>
              </a:r>
              <a:r>
                <a:rPr sz="1400">
                  <a:latin typeface="Consolas"/>
                  <a:ea typeface="Consolas"/>
                  <a:cs typeface="Consolas"/>
                  <a:sym typeface="Consolas"/>
                </a:rPr>
                <a:t>(Waiter).Start();</a:t>
              </a:r>
            </a:p>
            <a:p>
              <a:r>
                <a:rPr sz="1400">
                  <a:latin typeface="Consolas"/>
                  <a:ea typeface="Consolas"/>
                  <a:cs typeface="Consolas"/>
                  <a:sym typeface="Consolas"/>
                </a:rPr>
                <a:t>        </a:t>
              </a:r>
              <a:r>
                <a:rPr sz="1400">
                  <a:solidFill>
                    <a:srgbClr val="2B91AF"/>
                  </a:solidFill>
                  <a:latin typeface="Consolas"/>
                  <a:ea typeface="Consolas"/>
                  <a:cs typeface="Consolas"/>
                  <a:sym typeface="Consolas"/>
                </a:rPr>
                <a:t>Thread</a:t>
              </a:r>
              <a:r>
                <a:rPr sz="1400">
                  <a:latin typeface="Consolas"/>
                  <a:ea typeface="Consolas"/>
                  <a:cs typeface="Consolas"/>
                  <a:sym typeface="Consolas"/>
                </a:rPr>
                <a:t>.Sleep(1000);                  </a:t>
              </a:r>
              <a:r>
                <a:rPr sz="1400">
                  <a:solidFill>
                    <a:srgbClr val="008000"/>
                  </a:solidFill>
                  <a:latin typeface="Consolas"/>
                  <a:ea typeface="Consolas"/>
                  <a:cs typeface="Consolas"/>
                  <a:sym typeface="Consolas"/>
                </a:rPr>
                <a:t>// Pause for a second...</a:t>
              </a:r>
              <a:endParaRPr sz="1400">
                <a:latin typeface="Consolas"/>
                <a:ea typeface="Consolas"/>
                <a:cs typeface="Consolas"/>
                <a:sym typeface="Consolas"/>
              </a:endParaRPr>
            </a:p>
            <a:p>
              <a:r>
                <a:rPr sz="1400">
                  <a:latin typeface="Consolas"/>
                  <a:ea typeface="Consolas"/>
                  <a:cs typeface="Consolas"/>
                  <a:sym typeface="Consolas"/>
                </a:rPr>
                <a:t>        waitHandle.Set();                    </a:t>
              </a:r>
              <a:r>
                <a:rPr sz="1400">
                  <a:solidFill>
                    <a:srgbClr val="008000"/>
                  </a:solidFill>
                  <a:latin typeface="Consolas"/>
                  <a:ea typeface="Consolas"/>
                  <a:cs typeface="Consolas"/>
                  <a:sym typeface="Consolas"/>
                </a:rPr>
                <a:t>// Wake up the Waiter.</a:t>
              </a:r>
              <a:endParaRPr sz="1400">
                <a:latin typeface="Consolas"/>
                <a:ea typeface="Consolas"/>
                <a:cs typeface="Consolas"/>
                <a:sym typeface="Consolas"/>
              </a:endParaRPr>
            </a:p>
            <a:p>
              <a:r>
                <a:rPr sz="1400">
                  <a:latin typeface="Consolas"/>
                  <a:ea typeface="Consolas"/>
                  <a:cs typeface="Consolas"/>
                  <a:sym typeface="Consolas"/>
                </a:rPr>
                <a:t>    }</a:t>
              </a:r>
            </a:p>
            <a:p>
              <a:endParaRPr sz="1400">
                <a:latin typeface="Consolas"/>
                <a:ea typeface="Consolas"/>
                <a:cs typeface="Consolas"/>
                <a:sym typeface="Consolas"/>
              </a:endParaRPr>
            </a:p>
            <a:p>
              <a:r>
                <a:rPr sz="1400">
                  <a:latin typeface="Consolas"/>
                  <a:ea typeface="Consolas"/>
                  <a:cs typeface="Consolas"/>
                  <a:sym typeface="Consolas"/>
                </a:rPr>
                <a:t>    </a:t>
              </a:r>
              <a:r>
                <a:rPr sz="1400">
                  <a:solidFill>
                    <a:srgbClr val="0000FF"/>
                  </a:solidFill>
                  <a:latin typeface="Consolas"/>
                  <a:ea typeface="Consolas"/>
                  <a:cs typeface="Consolas"/>
                  <a:sym typeface="Consolas"/>
                </a:rPr>
                <a:t>static</a:t>
              </a:r>
              <a:r>
                <a:rPr sz="1400">
                  <a:latin typeface="Consolas"/>
                  <a:ea typeface="Consolas"/>
                  <a:cs typeface="Consolas"/>
                  <a:sym typeface="Consolas"/>
                </a:rPr>
                <a:t> </a:t>
              </a:r>
              <a:r>
                <a:rPr sz="1400">
                  <a:solidFill>
                    <a:srgbClr val="0000FF"/>
                  </a:solidFill>
                  <a:latin typeface="Consolas"/>
                  <a:ea typeface="Consolas"/>
                  <a:cs typeface="Consolas"/>
                  <a:sym typeface="Consolas"/>
                </a:rPr>
                <a:t>void</a:t>
              </a:r>
              <a:r>
                <a:rPr sz="1400">
                  <a:latin typeface="Consolas"/>
                  <a:ea typeface="Consolas"/>
                  <a:cs typeface="Consolas"/>
                  <a:sym typeface="Consolas"/>
                </a:rPr>
                <a:t> Waiter()</a:t>
              </a:r>
            </a:p>
            <a:p>
              <a:r>
                <a:rPr sz="1400">
                  <a:latin typeface="Consolas"/>
                  <a:ea typeface="Consolas"/>
                  <a:cs typeface="Consolas"/>
                  <a:sym typeface="Consolas"/>
                </a:rPr>
                <a:t>    {</a:t>
              </a:r>
            </a:p>
            <a:p>
              <a:r>
                <a:rPr sz="1400">
                  <a:latin typeface="Consolas"/>
                  <a:ea typeface="Consolas"/>
                  <a:cs typeface="Consolas"/>
                  <a:sym typeface="Consolas"/>
                </a:rPr>
                <a:t>        </a:t>
              </a:r>
              <a:r>
                <a:rPr sz="1400">
                  <a:solidFill>
                    <a:srgbClr val="2B91AF"/>
                  </a:solidFill>
                  <a:latin typeface="Consolas"/>
                  <a:ea typeface="Consolas"/>
                  <a:cs typeface="Consolas"/>
                  <a:sym typeface="Consolas"/>
                </a:rPr>
                <a:t>Console</a:t>
              </a:r>
              <a:r>
                <a:rPr sz="1400">
                  <a:latin typeface="Consolas"/>
                  <a:ea typeface="Consolas"/>
                  <a:cs typeface="Consolas"/>
                  <a:sym typeface="Consolas"/>
                </a:rPr>
                <a:t>.WriteLine(</a:t>
              </a:r>
              <a:r>
                <a:rPr sz="1400">
                  <a:solidFill>
                    <a:srgbClr val="A31515"/>
                  </a:solidFill>
                  <a:latin typeface="Consolas"/>
                  <a:ea typeface="Consolas"/>
                  <a:cs typeface="Consolas"/>
                  <a:sym typeface="Consolas"/>
                </a:rPr>
                <a:t>"Waiting..."</a:t>
              </a:r>
              <a:r>
                <a:rPr sz="1400">
                  <a:latin typeface="Consolas"/>
                  <a:ea typeface="Consolas"/>
                  <a:cs typeface="Consolas"/>
                  <a:sym typeface="Consolas"/>
                </a:rPr>
                <a:t>);</a:t>
              </a:r>
            </a:p>
            <a:p>
              <a:r>
                <a:rPr sz="1400">
                  <a:latin typeface="Consolas"/>
                  <a:ea typeface="Consolas"/>
                  <a:cs typeface="Consolas"/>
                  <a:sym typeface="Consolas"/>
                </a:rPr>
                <a:t>        waitHandle.WaitOne();                </a:t>
              </a:r>
              <a:r>
                <a:rPr sz="1400">
                  <a:solidFill>
                    <a:srgbClr val="008000"/>
                  </a:solidFill>
                  <a:latin typeface="Consolas"/>
                  <a:ea typeface="Consolas"/>
                  <a:cs typeface="Consolas"/>
                  <a:sym typeface="Consolas"/>
                </a:rPr>
                <a:t>// Wait for notification</a:t>
              </a:r>
              <a:endParaRPr sz="1400">
                <a:latin typeface="Consolas"/>
                <a:ea typeface="Consolas"/>
                <a:cs typeface="Consolas"/>
                <a:sym typeface="Consolas"/>
              </a:endParaRPr>
            </a:p>
            <a:p>
              <a:r>
                <a:rPr sz="1400">
                  <a:latin typeface="Consolas"/>
                  <a:ea typeface="Consolas"/>
                  <a:cs typeface="Consolas"/>
                  <a:sym typeface="Consolas"/>
                </a:rPr>
                <a:t>        </a:t>
              </a:r>
              <a:r>
                <a:rPr sz="1400">
                  <a:solidFill>
                    <a:srgbClr val="2B91AF"/>
                  </a:solidFill>
                  <a:latin typeface="Consolas"/>
                  <a:ea typeface="Consolas"/>
                  <a:cs typeface="Consolas"/>
                  <a:sym typeface="Consolas"/>
                </a:rPr>
                <a:t>Console</a:t>
              </a:r>
              <a:r>
                <a:rPr sz="1400">
                  <a:latin typeface="Consolas"/>
                  <a:ea typeface="Consolas"/>
                  <a:cs typeface="Consolas"/>
                  <a:sym typeface="Consolas"/>
                </a:rPr>
                <a:t>.WriteLine(</a:t>
              </a:r>
              <a:r>
                <a:rPr sz="1400">
                  <a:solidFill>
                    <a:srgbClr val="A31515"/>
                  </a:solidFill>
                  <a:latin typeface="Consolas"/>
                  <a:ea typeface="Consolas"/>
                  <a:cs typeface="Consolas"/>
                  <a:sym typeface="Consolas"/>
                </a:rPr>
                <a:t>"Notified"</a:t>
              </a:r>
              <a:r>
                <a:rPr sz="1400">
                  <a:latin typeface="Consolas"/>
                  <a:ea typeface="Consolas"/>
                  <a:cs typeface="Consolas"/>
                  <a:sym typeface="Consolas"/>
                </a:rPr>
                <a:t>);</a:t>
              </a:r>
            </a:p>
            <a:p>
              <a:r>
                <a:rPr sz="1400">
                  <a:latin typeface="Consolas"/>
                  <a:ea typeface="Consolas"/>
                  <a:cs typeface="Consolas"/>
                  <a:sym typeface="Consolas"/>
                </a:rPr>
                <a:t>     }</a:t>
              </a:r>
            </a:p>
            <a:p>
              <a:r>
                <a:rPr sz="1400">
                  <a:latin typeface="Consolas"/>
                  <a:ea typeface="Consolas"/>
                  <a:cs typeface="Consolas"/>
                  <a:sym typeface="Consolas"/>
                </a:rPr>
                <a:t>}</a:t>
              </a:r>
            </a:p>
          </p:txBody>
        </p:sp>
      </p:grpSp>
      <p:sp>
        <p:nvSpPr>
          <p:cNvPr id="1016" name="Shape 1016"/>
          <p:cNvSpPr/>
          <p:nvPr/>
        </p:nvSpPr>
        <p:spPr>
          <a:xfrm>
            <a:off x="251459" y="4363720"/>
            <a:ext cx="9471661" cy="2418080"/>
          </a:xfrm>
          <a:prstGeom prst="roundRect">
            <a:avLst>
              <a:gd name="adj" fmla="val 16667"/>
            </a:avLst>
          </a:prstGeom>
          <a:solidFill>
            <a:srgbClr val="FFFFFF"/>
          </a:solidFill>
          <a:ln>
            <a:solidFill>
              <a:srgbClr val="4A7EBB"/>
            </a:solidFill>
            <a:bevel/>
          </a:ln>
        </p:spPr>
        <p:txBody>
          <a:bodyPr lIns="45719" rIns="45719" anchor="ctr"/>
          <a:lstStyle/>
          <a:p>
            <a:pPr algn="ctr">
              <a:spcBef>
                <a:spcPts val="1000"/>
              </a:spcBef>
            </a:pPr>
            <a:endParaRPr/>
          </a:p>
        </p:txBody>
      </p:sp>
      <p:pic>
        <p:nvPicPr>
          <p:cNvPr id="1017" name="image15.png"/>
          <p:cNvPicPr>
            <a:picLocks noChangeAspect="1"/>
          </p:cNvPicPr>
          <p:nvPr/>
        </p:nvPicPr>
        <p:blipFill>
          <a:blip r:embed="rId2">
            <a:extLst/>
          </a:blip>
          <a:stretch>
            <a:fillRect/>
          </a:stretch>
        </p:blipFill>
        <p:spPr>
          <a:xfrm>
            <a:off x="1424939" y="4529773"/>
            <a:ext cx="6757990" cy="2085976"/>
          </a:xfrm>
          <a:prstGeom prst="rect">
            <a:avLst/>
          </a:prstGeom>
          <a:ln w="12700">
            <a:miter lim="400000"/>
          </a:ln>
        </p:spPr>
      </p:pic>
    </p:spTree>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 name="Shape 1019"/>
          <p:cNvSpPr>
            <a:spLocks noGrp="1"/>
          </p:cNvSpPr>
          <p:nvPr>
            <p:ph type="title"/>
          </p:nvPr>
        </p:nvSpPr>
        <p:spPr>
          <a:xfrm>
            <a:off x="249647" y="179342"/>
            <a:ext cx="9599270" cy="778576"/>
          </a:xfrm>
          <a:prstGeom prst="rect">
            <a:avLst/>
          </a:prstGeom>
        </p:spPr>
        <p:txBody>
          <a:bodyPr>
            <a:normAutofit/>
          </a:bodyPr>
          <a:lstStyle/>
          <a:p>
            <a:pPr>
              <a:tabLst>
                <a:tab pos="8229600" algn="r"/>
              </a:tabLst>
            </a:pPr>
            <a:r>
              <a:t>Сигнализирование с помощью дескрипторов ожидания событий. AutoResetEvent. </a:t>
            </a:r>
          </a:p>
          <a:p>
            <a:pPr>
              <a:tabLst>
                <a:tab pos="8229600" algn="r"/>
              </a:tabLst>
            </a:pPr>
            <a:r>
              <a:t>Шаблон «Получите и распишитесь»(«Get and sign»)</a:t>
            </a:r>
          </a:p>
        </p:txBody>
      </p:sp>
      <p:sp>
        <p:nvSpPr>
          <p:cNvPr id="1020" name="Shape 1020"/>
          <p:cNvSpPr/>
          <p:nvPr/>
        </p:nvSpPr>
        <p:spPr>
          <a:xfrm>
            <a:off x="335279" y="1371600"/>
            <a:ext cx="9471661" cy="2286000"/>
          </a:xfrm>
          <a:prstGeom prst="roundRect">
            <a:avLst>
              <a:gd name="adj" fmla="val 16667"/>
            </a:avLst>
          </a:prstGeom>
          <a:solidFill>
            <a:srgbClr val="FFFFFF"/>
          </a:solidFill>
          <a:ln>
            <a:solidFill>
              <a:srgbClr val="4A7EBB"/>
            </a:solidFill>
            <a:bevel/>
          </a:ln>
        </p:spPr>
        <p:txBody>
          <a:bodyPr lIns="45719" rIns="45719" anchor="ctr"/>
          <a:lstStyle/>
          <a:p>
            <a:pPr algn="ctr">
              <a:spcBef>
                <a:spcPts val="1000"/>
              </a:spcBef>
            </a:pPr>
            <a:endParaRPr/>
          </a:p>
        </p:txBody>
      </p:sp>
      <p:grpSp>
        <p:nvGrpSpPr>
          <p:cNvPr id="1023" name="Group 1023"/>
          <p:cNvGrpSpPr/>
          <p:nvPr/>
        </p:nvGrpSpPr>
        <p:grpSpPr>
          <a:xfrm>
            <a:off x="335279" y="3810000"/>
            <a:ext cx="9471661" cy="1524000"/>
            <a:chOff x="0" y="0"/>
            <a:chExt cx="9471659" cy="1524000"/>
          </a:xfrm>
        </p:grpSpPr>
        <p:sp>
          <p:nvSpPr>
            <p:cNvPr id="1021" name="Shape 1021"/>
            <p:cNvSpPr/>
            <p:nvPr/>
          </p:nvSpPr>
          <p:spPr>
            <a:xfrm>
              <a:off x="0" y="0"/>
              <a:ext cx="9471660" cy="15240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1022" name="Shape 1022"/>
            <p:cNvSpPr/>
            <p:nvPr/>
          </p:nvSpPr>
          <p:spPr>
            <a:xfrm>
              <a:off x="74395" y="17779"/>
              <a:ext cx="9322870" cy="1488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spcBef>
                  <a:spcPts val="1000"/>
                </a:spcBef>
              </a:lvl1pPr>
            </a:lstStyle>
            <a:p>
              <a:r>
                <a:t>Предположим, мы хотим исполнять задачи в фоновом режиме без затрат на создание каждый раз нового потока для новой задачи. Этой цели можно достигнуть, используя единственный рабочий поток с постоянным циклом, ожидающим появление задачи. Получив задачу, он приступает к ее выполнению. После окончания выполнения поток снова переходит в режим ожидания</a:t>
              </a:r>
            </a:p>
          </p:txBody>
        </p:sp>
      </p:grpSp>
      <p:pic>
        <p:nvPicPr>
          <p:cNvPr id="1024" name="image16.png"/>
          <p:cNvPicPr>
            <a:picLocks noChangeAspect="1"/>
          </p:cNvPicPr>
          <p:nvPr/>
        </p:nvPicPr>
        <p:blipFill>
          <a:blip r:embed="rId3">
            <a:extLst/>
          </a:blip>
          <a:stretch>
            <a:fillRect/>
          </a:stretch>
        </p:blipFill>
        <p:spPr>
          <a:xfrm>
            <a:off x="1508760" y="1509712"/>
            <a:ext cx="6768466" cy="2009776"/>
          </a:xfrm>
          <a:prstGeom prst="rect">
            <a:avLst/>
          </a:prstGeom>
          <a:ln w="12700">
            <a:miter lim="400000"/>
          </a:ln>
        </p:spPr>
      </p:pic>
    </p:spTree>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Shape 1028"/>
          <p:cNvSpPr>
            <a:spLocks noGrp="1"/>
          </p:cNvSpPr>
          <p:nvPr>
            <p:ph type="title"/>
          </p:nvPr>
        </p:nvSpPr>
        <p:spPr>
          <a:xfrm>
            <a:off x="249647" y="228600"/>
            <a:ext cx="9599270" cy="365131"/>
          </a:xfrm>
          <a:prstGeom prst="rect">
            <a:avLst/>
          </a:prstGeom>
        </p:spPr>
        <p:txBody>
          <a:bodyPr>
            <a:normAutofit fontScale="90000"/>
          </a:bodyPr>
          <a:lstStyle/>
          <a:p>
            <a:pPr>
              <a:tabLst>
                <a:tab pos="8229600" algn="r"/>
              </a:tabLst>
            </a:pPr>
            <a:r>
              <a:t>Сигнализирование с помощью дескрипторов ожидания событий. AutoResetEvent</a:t>
            </a:r>
          </a:p>
        </p:txBody>
      </p:sp>
      <p:grpSp>
        <p:nvGrpSpPr>
          <p:cNvPr id="1031" name="Group 1031"/>
          <p:cNvGrpSpPr/>
          <p:nvPr/>
        </p:nvGrpSpPr>
        <p:grpSpPr>
          <a:xfrm>
            <a:off x="335280" y="370230"/>
            <a:ext cx="9471660" cy="4756982"/>
            <a:chOff x="0" y="0"/>
            <a:chExt cx="9471659" cy="4756980"/>
          </a:xfrm>
        </p:grpSpPr>
        <p:sp>
          <p:nvSpPr>
            <p:cNvPr id="1029" name="Shape 1029"/>
            <p:cNvSpPr/>
            <p:nvPr/>
          </p:nvSpPr>
          <p:spPr>
            <a:xfrm>
              <a:off x="0" y="544168"/>
              <a:ext cx="9471660" cy="4212813"/>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pPr>
                <a:defRPr sz="1200">
                  <a:latin typeface="Consolas"/>
                  <a:ea typeface="Consolas"/>
                  <a:cs typeface="Consolas"/>
                  <a:sym typeface="Consolas"/>
                </a:defRPr>
              </a:pPr>
              <a:endParaRPr/>
            </a:p>
          </p:txBody>
        </p:sp>
        <p:sp>
          <p:nvSpPr>
            <p:cNvPr id="1030" name="Shape 1030"/>
            <p:cNvSpPr/>
            <p:nvPr/>
          </p:nvSpPr>
          <p:spPr>
            <a:xfrm>
              <a:off x="0" y="-1"/>
              <a:ext cx="9471660" cy="45103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endParaRPr sz="1200">
                <a:solidFill>
                  <a:srgbClr val="0000FF"/>
                </a:solidFill>
                <a:latin typeface="Consolas"/>
                <a:ea typeface="Consolas"/>
                <a:cs typeface="Consolas"/>
                <a:sym typeface="Consolas"/>
              </a:endParaRPr>
            </a:p>
            <a:p>
              <a:endParaRPr sz="1200">
                <a:solidFill>
                  <a:srgbClr val="0000FF"/>
                </a:solidFill>
                <a:latin typeface="Consolas"/>
                <a:ea typeface="Consolas"/>
                <a:cs typeface="Consolas"/>
                <a:sym typeface="Consolas"/>
              </a:endParaRPr>
            </a:p>
            <a:p>
              <a:endParaRPr sz="1200">
                <a:solidFill>
                  <a:srgbClr val="0000FF"/>
                </a:solidFill>
                <a:latin typeface="Consolas"/>
                <a:ea typeface="Consolas"/>
                <a:cs typeface="Consolas"/>
                <a:sym typeface="Consolas"/>
              </a:endParaRPr>
            </a:p>
            <a:p>
              <a:endParaRPr sz="1200">
                <a:solidFill>
                  <a:srgbClr val="0000FF"/>
                </a:solidFill>
                <a:latin typeface="Consolas"/>
                <a:ea typeface="Consolas"/>
                <a:cs typeface="Consolas"/>
                <a:sym typeface="Consolas"/>
              </a:endParaRPr>
            </a:p>
            <a:p>
              <a:r>
                <a:rPr sz="1200">
                  <a:solidFill>
                    <a:srgbClr val="0000FF"/>
                  </a:solidFill>
                  <a:latin typeface="Consolas"/>
                  <a:ea typeface="Consolas"/>
                  <a:cs typeface="Consolas"/>
                  <a:sym typeface="Consolas"/>
                </a:rPr>
                <a:t>static</a:t>
              </a:r>
              <a:r>
                <a:rPr sz="1200">
                  <a:latin typeface="Consolas"/>
                  <a:ea typeface="Consolas"/>
                  <a:cs typeface="Consolas"/>
                  <a:sym typeface="Consolas"/>
                </a:rPr>
                <a:t> </a:t>
              </a:r>
              <a:r>
                <a:rPr sz="1200">
                  <a:solidFill>
                    <a:srgbClr val="2B91AF"/>
                  </a:solidFill>
                  <a:latin typeface="Consolas"/>
                  <a:ea typeface="Consolas"/>
                  <a:cs typeface="Consolas"/>
                  <a:sym typeface="Consolas"/>
                </a:rPr>
                <a:t>EventWaitHandle</a:t>
              </a:r>
              <a:r>
                <a:rPr sz="1200">
                  <a:latin typeface="Consolas"/>
                  <a:ea typeface="Consolas"/>
                  <a:cs typeface="Consolas"/>
                  <a:sym typeface="Consolas"/>
                </a:rPr>
                <a:t> _ready = </a:t>
              </a:r>
              <a:r>
                <a:rPr sz="1200">
                  <a:solidFill>
                    <a:srgbClr val="0000FF"/>
                  </a:solidFill>
                  <a:latin typeface="Consolas"/>
                  <a:ea typeface="Consolas"/>
                  <a:cs typeface="Consolas"/>
                  <a:sym typeface="Consolas"/>
                </a:rPr>
                <a:t>new</a:t>
              </a:r>
              <a:r>
                <a:rPr sz="1200">
                  <a:latin typeface="Consolas"/>
                  <a:ea typeface="Consolas"/>
                  <a:cs typeface="Consolas"/>
                  <a:sym typeface="Consolas"/>
                </a:rPr>
                <a:t> </a:t>
              </a:r>
              <a:r>
                <a:rPr sz="1200">
                  <a:solidFill>
                    <a:srgbClr val="2B91AF"/>
                  </a:solidFill>
                  <a:latin typeface="Consolas"/>
                  <a:ea typeface="Consolas"/>
                  <a:cs typeface="Consolas"/>
                  <a:sym typeface="Consolas"/>
                </a:rPr>
                <a:t>AutoResetEvent</a:t>
              </a:r>
              <a:r>
                <a:rPr sz="1200">
                  <a:latin typeface="Consolas"/>
                  <a:ea typeface="Consolas"/>
                  <a:cs typeface="Consolas"/>
                  <a:sym typeface="Consolas"/>
                </a:rPr>
                <a:t>(</a:t>
              </a:r>
              <a:r>
                <a:rPr sz="1200">
                  <a:solidFill>
                    <a:srgbClr val="0000FF"/>
                  </a:solidFill>
                  <a:latin typeface="Consolas"/>
                  <a:ea typeface="Consolas"/>
                  <a:cs typeface="Consolas"/>
                  <a:sym typeface="Consolas"/>
                </a:rPr>
                <a:t>false</a:t>
              </a:r>
              <a:r>
                <a:rPr sz="1200">
                  <a:latin typeface="Consolas"/>
                  <a:ea typeface="Consolas"/>
                  <a:cs typeface="Consolas"/>
                  <a:sym typeface="Consolas"/>
                </a:rPr>
                <a:t>);</a:t>
              </a:r>
            </a:p>
            <a:p>
              <a:r>
                <a:rPr sz="1200">
                  <a:solidFill>
                    <a:srgbClr val="0000FF"/>
                  </a:solidFill>
                  <a:latin typeface="Consolas"/>
                  <a:ea typeface="Consolas"/>
                  <a:cs typeface="Consolas"/>
                  <a:sym typeface="Consolas"/>
                </a:rPr>
                <a:t>static</a:t>
              </a:r>
              <a:r>
                <a:rPr sz="1200">
                  <a:latin typeface="Consolas"/>
                  <a:ea typeface="Consolas"/>
                  <a:cs typeface="Consolas"/>
                  <a:sym typeface="Consolas"/>
                </a:rPr>
                <a:t> </a:t>
              </a:r>
              <a:r>
                <a:rPr sz="1200">
                  <a:solidFill>
                    <a:srgbClr val="2B91AF"/>
                  </a:solidFill>
                  <a:latin typeface="Consolas"/>
                  <a:ea typeface="Consolas"/>
                  <a:cs typeface="Consolas"/>
                  <a:sym typeface="Consolas"/>
                </a:rPr>
                <a:t>EventWaitHandle</a:t>
              </a:r>
              <a:r>
                <a:rPr sz="1200">
                  <a:latin typeface="Consolas"/>
                  <a:ea typeface="Consolas"/>
                  <a:cs typeface="Consolas"/>
                  <a:sym typeface="Consolas"/>
                </a:rPr>
                <a:t> _go = </a:t>
              </a:r>
              <a:r>
                <a:rPr sz="1200">
                  <a:solidFill>
                    <a:srgbClr val="0000FF"/>
                  </a:solidFill>
                  <a:latin typeface="Consolas"/>
                  <a:ea typeface="Consolas"/>
                  <a:cs typeface="Consolas"/>
                  <a:sym typeface="Consolas"/>
                </a:rPr>
                <a:t>new</a:t>
              </a:r>
              <a:r>
                <a:rPr sz="1200">
                  <a:latin typeface="Consolas"/>
                  <a:ea typeface="Consolas"/>
                  <a:cs typeface="Consolas"/>
                  <a:sym typeface="Consolas"/>
                </a:rPr>
                <a:t> </a:t>
              </a:r>
              <a:r>
                <a:rPr sz="1200">
                  <a:solidFill>
                    <a:srgbClr val="2B91AF"/>
                  </a:solidFill>
                  <a:latin typeface="Consolas"/>
                  <a:ea typeface="Consolas"/>
                  <a:cs typeface="Consolas"/>
                  <a:sym typeface="Consolas"/>
                </a:rPr>
                <a:t>AutoResetEvent</a:t>
              </a:r>
              <a:r>
                <a:rPr sz="1200">
                  <a:latin typeface="Consolas"/>
                  <a:ea typeface="Consolas"/>
                  <a:cs typeface="Consolas"/>
                  <a:sym typeface="Consolas"/>
                </a:rPr>
                <a:t>(</a:t>
              </a:r>
              <a:r>
                <a:rPr sz="1200">
                  <a:solidFill>
                    <a:srgbClr val="0000FF"/>
                  </a:solidFill>
                  <a:latin typeface="Consolas"/>
                  <a:ea typeface="Consolas"/>
                  <a:cs typeface="Consolas"/>
                  <a:sym typeface="Consolas"/>
                </a:rPr>
                <a:t>false</a:t>
              </a:r>
              <a:r>
                <a:rPr sz="1200">
                  <a:latin typeface="Consolas"/>
                  <a:ea typeface="Consolas"/>
                  <a:cs typeface="Consolas"/>
                  <a:sym typeface="Consolas"/>
                </a:rPr>
                <a:t>);</a:t>
              </a:r>
            </a:p>
            <a:p>
              <a:r>
                <a:rPr sz="1200">
                  <a:solidFill>
                    <a:srgbClr val="0000FF"/>
                  </a:solidFill>
                  <a:latin typeface="Consolas"/>
                  <a:ea typeface="Consolas"/>
                  <a:cs typeface="Consolas"/>
                  <a:sym typeface="Consolas"/>
                </a:rPr>
                <a:t>static</a:t>
              </a:r>
              <a:r>
                <a:rPr sz="1200">
                  <a:latin typeface="Consolas"/>
                  <a:ea typeface="Consolas"/>
                  <a:cs typeface="Consolas"/>
                  <a:sym typeface="Consolas"/>
                </a:rPr>
                <a:t> </a:t>
              </a:r>
              <a:r>
                <a:rPr sz="1200">
                  <a:solidFill>
                    <a:srgbClr val="0000FF"/>
                  </a:solidFill>
                  <a:latin typeface="Consolas"/>
                  <a:ea typeface="Consolas"/>
                  <a:cs typeface="Consolas"/>
                  <a:sym typeface="Consolas"/>
                </a:rPr>
                <a:t>readonly</a:t>
              </a:r>
              <a:r>
                <a:rPr sz="1200">
                  <a:latin typeface="Consolas"/>
                  <a:ea typeface="Consolas"/>
                  <a:cs typeface="Consolas"/>
                  <a:sym typeface="Consolas"/>
                </a:rPr>
                <a:t> </a:t>
              </a:r>
              <a:r>
                <a:rPr sz="1200">
                  <a:solidFill>
                    <a:srgbClr val="0000FF"/>
                  </a:solidFill>
                  <a:latin typeface="Consolas"/>
                  <a:ea typeface="Consolas"/>
                  <a:cs typeface="Consolas"/>
                  <a:sym typeface="Consolas"/>
                </a:rPr>
                <a:t>object</a:t>
              </a:r>
              <a:r>
                <a:rPr sz="1200">
                  <a:latin typeface="Consolas"/>
                  <a:ea typeface="Consolas"/>
                  <a:cs typeface="Consolas"/>
                  <a:sym typeface="Consolas"/>
                </a:rPr>
                <a:t> _locker = </a:t>
              </a:r>
              <a:r>
                <a:rPr sz="1200">
                  <a:solidFill>
                    <a:srgbClr val="0000FF"/>
                  </a:solidFill>
                  <a:latin typeface="Consolas"/>
                  <a:ea typeface="Consolas"/>
                  <a:cs typeface="Consolas"/>
                  <a:sym typeface="Consolas"/>
                </a:rPr>
                <a:t>new</a:t>
              </a:r>
              <a:r>
                <a:rPr sz="1200">
                  <a:latin typeface="Consolas"/>
                  <a:ea typeface="Consolas"/>
                  <a:cs typeface="Consolas"/>
                  <a:sym typeface="Consolas"/>
                </a:rPr>
                <a:t> </a:t>
              </a:r>
              <a:r>
                <a:rPr sz="1200">
                  <a:solidFill>
                    <a:srgbClr val="0000FF"/>
                  </a:solidFill>
                  <a:latin typeface="Consolas"/>
                  <a:ea typeface="Consolas"/>
                  <a:cs typeface="Consolas"/>
                  <a:sym typeface="Consolas"/>
                </a:rPr>
                <a:t>object</a:t>
              </a:r>
              <a:r>
                <a:rPr sz="1200">
                  <a:latin typeface="Consolas"/>
                  <a:ea typeface="Consolas"/>
                  <a:cs typeface="Consolas"/>
                  <a:sym typeface="Consolas"/>
                </a:rPr>
                <a:t>();</a:t>
              </a:r>
            </a:p>
            <a:p>
              <a:r>
                <a:rPr sz="1200">
                  <a:solidFill>
                    <a:srgbClr val="0000FF"/>
                  </a:solidFill>
                  <a:latin typeface="Consolas"/>
                  <a:ea typeface="Consolas"/>
                  <a:cs typeface="Consolas"/>
                  <a:sym typeface="Consolas"/>
                </a:rPr>
                <a:t>static</a:t>
              </a:r>
              <a:r>
                <a:rPr sz="1200">
                  <a:latin typeface="Consolas"/>
                  <a:ea typeface="Consolas"/>
                  <a:cs typeface="Consolas"/>
                  <a:sym typeface="Consolas"/>
                </a:rPr>
                <a:t> </a:t>
              </a:r>
              <a:r>
                <a:rPr sz="1200">
                  <a:solidFill>
                    <a:srgbClr val="0000FF"/>
                  </a:solidFill>
                  <a:latin typeface="Consolas"/>
                  <a:ea typeface="Consolas"/>
                  <a:cs typeface="Consolas"/>
                  <a:sym typeface="Consolas"/>
                </a:rPr>
                <a:t>string</a:t>
              </a:r>
              <a:r>
                <a:rPr sz="1200">
                  <a:latin typeface="Consolas"/>
                  <a:ea typeface="Consolas"/>
                  <a:cs typeface="Consolas"/>
                  <a:sym typeface="Consolas"/>
                </a:rPr>
                <a:t> _message;</a:t>
              </a:r>
            </a:p>
            <a:p>
              <a:endParaRPr sz="1200">
                <a:solidFill>
                  <a:srgbClr val="0000FF"/>
                </a:solidFill>
                <a:latin typeface="Consolas"/>
                <a:ea typeface="Consolas"/>
                <a:cs typeface="Consolas"/>
                <a:sym typeface="Consolas"/>
              </a:endParaRPr>
            </a:p>
            <a:p>
              <a:r>
                <a:rPr sz="1200">
                  <a:solidFill>
                    <a:srgbClr val="0000FF"/>
                  </a:solidFill>
                  <a:latin typeface="Consolas"/>
                  <a:ea typeface="Consolas"/>
                  <a:cs typeface="Consolas"/>
                  <a:sym typeface="Consolas"/>
                </a:rPr>
                <a:t>static</a:t>
              </a:r>
              <a:r>
                <a:rPr sz="1200">
                  <a:latin typeface="Consolas"/>
                  <a:ea typeface="Consolas"/>
                  <a:cs typeface="Consolas"/>
                  <a:sym typeface="Consolas"/>
                </a:rPr>
                <a:t> </a:t>
              </a:r>
              <a:r>
                <a:rPr sz="1200">
                  <a:solidFill>
                    <a:srgbClr val="0000FF"/>
                  </a:solidFill>
                  <a:latin typeface="Consolas"/>
                  <a:ea typeface="Consolas"/>
                  <a:cs typeface="Consolas"/>
                  <a:sym typeface="Consolas"/>
                </a:rPr>
                <a:t>void</a:t>
              </a:r>
              <a:r>
                <a:rPr sz="1200">
                  <a:latin typeface="Consolas"/>
                  <a:ea typeface="Consolas"/>
                  <a:cs typeface="Consolas"/>
                  <a:sym typeface="Consolas"/>
                </a:rPr>
                <a:t> Main()</a:t>
              </a:r>
            </a:p>
            <a:p>
              <a:r>
                <a:rPr sz="1200">
                  <a:latin typeface="Consolas"/>
                  <a:ea typeface="Consolas"/>
                  <a:cs typeface="Consolas"/>
                  <a:sym typeface="Consolas"/>
                </a:rPr>
                <a:t>{</a:t>
              </a:r>
            </a:p>
            <a:p>
              <a:r>
                <a:rPr sz="1200">
                  <a:solidFill>
                    <a:srgbClr val="0000FF"/>
                  </a:solidFill>
                  <a:latin typeface="Consolas"/>
                  <a:ea typeface="Consolas"/>
                  <a:cs typeface="Consolas"/>
                  <a:sym typeface="Consolas"/>
                </a:rPr>
                <a:t>    new</a:t>
              </a:r>
              <a:r>
                <a:rPr sz="1200">
                  <a:latin typeface="Consolas"/>
                  <a:ea typeface="Consolas"/>
                  <a:cs typeface="Consolas"/>
                  <a:sym typeface="Consolas"/>
                </a:rPr>
                <a:t> </a:t>
              </a:r>
              <a:r>
                <a:rPr sz="1200">
                  <a:solidFill>
                    <a:srgbClr val="2B91AF"/>
                  </a:solidFill>
                  <a:latin typeface="Consolas"/>
                  <a:ea typeface="Consolas"/>
                  <a:cs typeface="Consolas"/>
                  <a:sym typeface="Consolas"/>
                </a:rPr>
                <a:t>Thread</a:t>
              </a:r>
              <a:r>
                <a:rPr sz="1200">
                  <a:latin typeface="Consolas"/>
                  <a:ea typeface="Consolas"/>
                  <a:cs typeface="Consolas"/>
                  <a:sym typeface="Consolas"/>
                </a:rPr>
                <a:t>(Work).Start();</a:t>
              </a:r>
            </a:p>
            <a:p>
              <a:pPr lvl="1"/>
              <a:r>
                <a:rPr sz="1200">
                  <a:latin typeface="Consolas"/>
                  <a:ea typeface="Consolas"/>
                  <a:cs typeface="Consolas"/>
                  <a:sym typeface="Consolas"/>
                </a:rPr>
                <a:t>_ready.WaitOne();                  </a:t>
              </a:r>
              <a:r>
                <a:rPr sz="1200">
                  <a:solidFill>
                    <a:srgbClr val="008000"/>
                  </a:solidFill>
                  <a:latin typeface="Consolas"/>
                  <a:ea typeface="Consolas"/>
                  <a:cs typeface="Consolas"/>
                  <a:sym typeface="Consolas"/>
                </a:rPr>
                <a:t>// First wait until worker is ready</a:t>
              </a:r>
              <a:endParaRPr sz="1200">
                <a:latin typeface="Consolas"/>
                <a:ea typeface="Consolas"/>
                <a:cs typeface="Consolas"/>
                <a:sym typeface="Consolas"/>
              </a:endParaRPr>
            </a:p>
            <a:p>
              <a:pPr lvl="1"/>
              <a:r>
                <a:rPr sz="1200">
                  <a:solidFill>
                    <a:srgbClr val="0000FF"/>
                  </a:solidFill>
                  <a:latin typeface="Consolas"/>
                  <a:ea typeface="Consolas"/>
                  <a:cs typeface="Consolas"/>
                  <a:sym typeface="Consolas"/>
                </a:rPr>
                <a:t>lock</a:t>
              </a:r>
              <a:r>
                <a:rPr sz="1200">
                  <a:latin typeface="Consolas"/>
                  <a:ea typeface="Consolas"/>
                  <a:cs typeface="Consolas"/>
                  <a:sym typeface="Consolas"/>
                </a:rPr>
                <a:t> (_locker) _message = </a:t>
              </a:r>
              <a:r>
                <a:rPr sz="1200">
                  <a:solidFill>
                    <a:srgbClr val="A31515"/>
                  </a:solidFill>
                  <a:latin typeface="Consolas"/>
                  <a:ea typeface="Consolas"/>
                  <a:cs typeface="Consolas"/>
                  <a:sym typeface="Consolas"/>
                </a:rPr>
                <a:t>"ooo"</a:t>
              </a:r>
              <a:r>
                <a:rPr sz="1200">
                  <a:latin typeface="Consolas"/>
                  <a:ea typeface="Consolas"/>
                  <a:cs typeface="Consolas"/>
                  <a:sym typeface="Consolas"/>
                </a:rPr>
                <a:t>;</a:t>
              </a:r>
            </a:p>
            <a:p>
              <a:pPr lvl="1"/>
              <a:r>
                <a:rPr sz="1200">
                  <a:latin typeface="Consolas"/>
                  <a:ea typeface="Consolas"/>
                  <a:cs typeface="Consolas"/>
                  <a:sym typeface="Consolas"/>
                </a:rPr>
                <a:t>_go.Set();                         </a:t>
              </a:r>
              <a:r>
                <a:rPr sz="1200">
                  <a:solidFill>
                    <a:srgbClr val="008000"/>
                  </a:solidFill>
                  <a:latin typeface="Consolas"/>
                  <a:ea typeface="Consolas"/>
                  <a:cs typeface="Consolas"/>
                  <a:sym typeface="Consolas"/>
                </a:rPr>
                <a:t>// Tell worker to go</a:t>
              </a:r>
              <a:endParaRPr sz="1200">
                <a:latin typeface="Consolas"/>
                <a:ea typeface="Consolas"/>
                <a:cs typeface="Consolas"/>
                <a:sym typeface="Consolas"/>
              </a:endParaRPr>
            </a:p>
            <a:p>
              <a:pPr lvl="1"/>
              <a:endParaRPr sz="1200">
                <a:latin typeface="Consolas"/>
                <a:ea typeface="Consolas"/>
                <a:cs typeface="Consolas"/>
                <a:sym typeface="Consolas"/>
              </a:endParaRPr>
            </a:p>
            <a:p>
              <a:pPr lvl="1"/>
              <a:r>
                <a:rPr sz="1200">
                  <a:latin typeface="Consolas"/>
                  <a:ea typeface="Consolas"/>
                  <a:cs typeface="Consolas"/>
                  <a:sym typeface="Consolas"/>
                </a:rPr>
                <a:t>_ready.WaitOne();</a:t>
              </a:r>
            </a:p>
            <a:p>
              <a:pPr lvl="1"/>
              <a:r>
                <a:rPr sz="1200">
                  <a:solidFill>
                    <a:srgbClr val="0000FF"/>
                  </a:solidFill>
                  <a:latin typeface="Consolas"/>
                  <a:ea typeface="Consolas"/>
                  <a:cs typeface="Consolas"/>
                  <a:sym typeface="Consolas"/>
                </a:rPr>
                <a:t>lock</a:t>
              </a:r>
              <a:r>
                <a:rPr sz="1200">
                  <a:latin typeface="Consolas"/>
                  <a:ea typeface="Consolas"/>
                  <a:cs typeface="Consolas"/>
                  <a:sym typeface="Consolas"/>
                </a:rPr>
                <a:t> (_locker) _message = </a:t>
              </a:r>
              <a:r>
                <a:rPr sz="1200">
                  <a:solidFill>
                    <a:srgbClr val="A31515"/>
                  </a:solidFill>
                  <a:latin typeface="Consolas"/>
                  <a:ea typeface="Consolas"/>
                  <a:cs typeface="Consolas"/>
                  <a:sym typeface="Consolas"/>
                </a:rPr>
                <a:t>"ahhh"</a:t>
              </a:r>
              <a:r>
                <a:rPr sz="1200">
                  <a:latin typeface="Consolas"/>
                  <a:ea typeface="Consolas"/>
                  <a:cs typeface="Consolas"/>
                  <a:sym typeface="Consolas"/>
                </a:rPr>
                <a:t>;  </a:t>
              </a:r>
              <a:r>
                <a:rPr sz="1200">
                  <a:solidFill>
                    <a:srgbClr val="008000"/>
                  </a:solidFill>
                  <a:latin typeface="Consolas"/>
                  <a:ea typeface="Consolas"/>
                  <a:cs typeface="Consolas"/>
                  <a:sym typeface="Consolas"/>
                </a:rPr>
                <a:t>// Give the worker another message</a:t>
              </a:r>
              <a:endParaRPr sz="1200">
                <a:latin typeface="Consolas"/>
                <a:ea typeface="Consolas"/>
                <a:cs typeface="Consolas"/>
                <a:sym typeface="Consolas"/>
              </a:endParaRPr>
            </a:p>
            <a:p>
              <a:pPr lvl="1"/>
              <a:r>
                <a:rPr sz="1200">
                  <a:latin typeface="Consolas"/>
                  <a:ea typeface="Consolas"/>
                  <a:cs typeface="Consolas"/>
                  <a:sym typeface="Consolas"/>
                </a:rPr>
                <a:t>_go.Set();</a:t>
              </a:r>
            </a:p>
            <a:p>
              <a:pPr lvl="1"/>
              <a:r>
                <a:rPr sz="1200">
                  <a:latin typeface="Consolas"/>
                  <a:ea typeface="Consolas"/>
                  <a:cs typeface="Consolas"/>
                  <a:sym typeface="Consolas"/>
                </a:rPr>
                <a:t>_ready.WaitOne();</a:t>
              </a:r>
            </a:p>
            <a:p>
              <a:pPr lvl="1"/>
              <a:r>
                <a:rPr sz="1200">
                  <a:solidFill>
                    <a:srgbClr val="0000FF"/>
                  </a:solidFill>
                  <a:latin typeface="Consolas"/>
                  <a:ea typeface="Consolas"/>
                  <a:cs typeface="Consolas"/>
                  <a:sym typeface="Consolas"/>
                </a:rPr>
                <a:t>lock</a:t>
              </a:r>
              <a:r>
                <a:rPr sz="1200">
                  <a:latin typeface="Consolas"/>
                  <a:ea typeface="Consolas"/>
                  <a:cs typeface="Consolas"/>
                  <a:sym typeface="Consolas"/>
                </a:rPr>
                <a:t> (_locker) _message = </a:t>
              </a:r>
              <a:r>
                <a:rPr sz="1200">
                  <a:solidFill>
                    <a:srgbClr val="0000FF"/>
                  </a:solidFill>
                  <a:latin typeface="Consolas"/>
                  <a:ea typeface="Consolas"/>
                  <a:cs typeface="Consolas"/>
                  <a:sym typeface="Consolas"/>
                </a:rPr>
                <a:t>null</a:t>
              </a:r>
              <a:r>
                <a:rPr sz="1200">
                  <a:latin typeface="Consolas"/>
                  <a:ea typeface="Consolas"/>
                  <a:cs typeface="Consolas"/>
                  <a:sym typeface="Consolas"/>
                </a:rPr>
                <a:t>;    </a:t>
              </a:r>
              <a:r>
                <a:rPr sz="1200">
                  <a:solidFill>
                    <a:srgbClr val="008000"/>
                  </a:solidFill>
                  <a:latin typeface="Consolas"/>
                  <a:ea typeface="Consolas"/>
                  <a:cs typeface="Consolas"/>
                  <a:sym typeface="Consolas"/>
                </a:rPr>
                <a:t>// Signal the worker to exit</a:t>
              </a:r>
              <a:endParaRPr sz="1200">
                <a:latin typeface="Consolas"/>
                <a:ea typeface="Consolas"/>
                <a:cs typeface="Consolas"/>
                <a:sym typeface="Consolas"/>
              </a:endParaRPr>
            </a:p>
            <a:p>
              <a:pPr lvl="1"/>
              <a:r>
                <a:rPr sz="1200">
                  <a:latin typeface="Consolas"/>
                  <a:ea typeface="Consolas"/>
                  <a:cs typeface="Consolas"/>
                  <a:sym typeface="Consolas"/>
                </a:rPr>
                <a:t>_go.Set();</a:t>
              </a:r>
            </a:p>
            <a:p>
              <a:r>
                <a:rPr sz="1200">
                  <a:latin typeface="Consolas"/>
                  <a:ea typeface="Consolas"/>
                  <a:cs typeface="Consolas"/>
                  <a:sym typeface="Consolas"/>
                </a:rPr>
                <a:t>}</a:t>
              </a:r>
            </a:p>
            <a:p>
              <a:endParaRPr sz="1200">
                <a:latin typeface="Consolas"/>
                <a:ea typeface="Consolas"/>
                <a:cs typeface="Consolas"/>
                <a:sym typeface="Consolas"/>
              </a:endParaRPr>
            </a:p>
          </p:txBody>
        </p:sp>
      </p:grpSp>
      <p:grpSp>
        <p:nvGrpSpPr>
          <p:cNvPr id="1034" name="Group 1034"/>
          <p:cNvGrpSpPr/>
          <p:nvPr/>
        </p:nvGrpSpPr>
        <p:grpSpPr>
          <a:xfrm>
            <a:off x="2011679" y="3304779"/>
            <a:ext cx="7795261" cy="3621396"/>
            <a:chOff x="0" y="0"/>
            <a:chExt cx="7795259" cy="3621395"/>
          </a:xfrm>
        </p:grpSpPr>
        <p:sp>
          <p:nvSpPr>
            <p:cNvPr id="1032" name="Shape 1032"/>
            <p:cNvSpPr/>
            <p:nvPr/>
          </p:nvSpPr>
          <p:spPr>
            <a:xfrm>
              <a:off x="0" y="797320"/>
              <a:ext cx="7795260" cy="2495089"/>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pPr>
                <a:defRPr sz="1200">
                  <a:latin typeface="Consolas"/>
                  <a:ea typeface="Consolas"/>
                  <a:cs typeface="Consolas"/>
                  <a:sym typeface="Consolas"/>
                </a:defRPr>
              </a:pPr>
              <a:endParaRPr/>
            </a:p>
          </p:txBody>
        </p:sp>
        <p:sp>
          <p:nvSpPr>
            <p:cNvPr id="1033" name="Shape 1033"/>
            <p:cNvSpPr/>
            <p:nvPr/>
          </p:nvSpPr>
          <p:spPr>
            <a:xfrm>
              <a:off x="0" y="0"/>
              <a:ext cx="7795260" cy="36213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endParaRPr sz="1200">
                <a:solidFill>
                  <a:srgbClr val="0000FF"/>
                </a:solidFill>
                <a:latin typeface="Consolas"/>
                <a:ea typeface="Consolas"/>
                <a:cs typeface="Consolas"/>
                <a:sym typeface="Consolas"/>
              </a:endParaRPr>
            </a:p>
            <a:p>
              <a:endParaRPr sz="1200">
                <a:solidFill>
                  <a:srgbClr val="0000FF"/>
                </a:solidFill>
                <a:latin typeface="Consolas"/>
                <a:ea typeface="Consolas"/>
                <a:cs typeface="Consolas"/>
                <a:sym typeface="Consolas"/>
              </a:endParaRPr>
            </a:p>
            <a:p>
              <a:endParaRPr sz="1200">
                <a:solidFill>
                  <a:srgbClr val="0000FF"/>
                </a:solidFill>
                <a:latin typeface="Consolas"/>
                <a:ea typeface="Consolas"/>
                <a:cs typeface="Consolas"/>
                <a:sym typeface="Consolas"/>
              </a:endParaRPr>
            </a:p>
            <a:p>
              <a:endParaRPr sz="1200">
                <a:solidFill>
                  <a:srgbClr val="0000FF"/>
                </a:solidFill>
                <a:latin typeface="Consolas"/>
                <a:ea typeface="Consolas"/>
                <a:cs typeface="Consolas"/>
                <a:sym typeface="Consolas"/>
              </a:endParaRPr>
            </a:p>
            <a:p>
              <a:endParaRPr sz="1200">
                <a:solidFill>
                  <a:srgbClr val="0000FF"/>
                </a:solidFill>
                <a:latin typeface="Consolas"/>
                <a:ea typeface="Consolas"/>
                <a:cs typeface="Consolas"/>
                <a:sym typeface="Consolas"/>
              </a:endParaRPr>
            </a:p>
            <a:p>
              <a:r>
                <a:rPr sz="1200">
                  <a:solidFill>
                    <a:srgbClr val="0000FF"/>
                  </a:solidFill>
                  <a:latin typeface="Consolas"/>
                  <a:ea typeface="Consolas"/>
                  <a:cs typeface="Consolas"/>
                  <a:sym typeface="Consolas"/>
                </a:rPr>
                <a:t>static</a:t>
              </a:r>
              <a:r>
                <a:rPr sz="1200">
                  <a:latin typeface="Consolas"/>
                  <a:ea typeface="Consolas"/>
                  <a:cs typeface="Consolas"/>
                  <a:sym typeface="Consolas"/>
                </a:rPr>
                <a:t> </a:t>
              </a:r>
              <a:r>
                <a:rPr sz="1200">
                  <a:solidFill>
                    <a:srgbClr val="0000FF"/>
                  </a:solidFill>
                  <a:latin typeface="Consolas"/>
                  <a:ea typeface="Consolas"/>
                  <a:cs typeface="Consolas"/>
                  <a:sym typeface="Consolas"/>
                </a:rPr>
                <a:t>void</a:t>
              </a:r>
              <a:r>
                <a:rPr sz="1200">
                  <a:latin typeface="Consolas"/>
                  <a:ea typeface="Consolas"/>
                  <a:cs typeface="Consolas"/>
                  <a:sym typeface="Consolas"/>
                </a:rPr>
                <a:t> Work()</a:t>
              </a:r>
            </a:p>
            <a:p>
              <a:r>
                <a:rPr sz="1200">
                  <a:latin typeface="Consolas"/>
                  <a:ea typeface="Consolas"/>
                  <a:cs typeface="Consolas"/>
                  <a:sym typeface="Consolas"/>
                </a:rPr>
                <a:t>{</a:t>
              </a:r>
            </a:p>
            <a:p>
              <a:r>
                <a:rPr sz="1200">
                  <a:solidFill>
                    <a:srgbClr val="0000FF"/>
                  </a:solidFill>
                  <a:latin typeface="Consolas"/>
                  <a:ea typeface="Consolas"/>
                  <a:cs typeface="Consolas"/>
                  <a:sym typeface="Consolas"/>
                </a:rPr>
                <a:t>    while</a:t>
              </a:r>
              <a:r>
                <a:rPr sz="1200">
                  <a:latin typeface="Consolas"/>
                  <a:ea typeface="Consolas"/>
                  <a:cs typeface="Consolas"/>
                  <a:sym typeface="Consolas"/>
                </a:rPr>
                <a:t> (</a:t>
              </a:r>
              <a:r>
                <a:rPr sz="1200">
                  <a:solidFill>
                    <a:srgbClr val="0000FF"/>
                  </a:solidFill>
                  <a:latin typeface="Consolas"/>
                  <a:ea typeface="Consolas"/>
                  <a:cs typeface="Consolas"/>
                  <a:sym typeface="Consolas"/>
                </a:rPr>
                <a:t>true</a:t>
              </a:r>
              <a:r>
                <a:rPr sz="1200">
                  <a:latin typeface="Consolas"/>
                  <a:ea typeface="Consolas"/>
                  <a:cs typeface="Consolas"/>
                  <a:sym typeface="Consolas"/>
                </a:rPr>
                <a:t>)</a:t>
              </a:r>
            </a:p>
            <a:p>
              <a:r>
                <a:rPr sz="1200">
                  <a:latin typeface="Consolas"/>
                  <a:ea typeface="Consolas"/>
                  <a:cs typeface="Consolas"/>
                  <a:sym typeface="Consolas"/>
                </a:rPr>
                <a:t>    {</a:t>
              </a:r>
            </a:p>
            <a:p>
              <a:r>
                <a:rPr sz="1200">
                  <a:latin typeface="Consolas"/>
                  <a:ea typeface="Consolas"/>
                  <a:cs typeface="Consolas"/>
                  <a:sym typeface="Consolas"/>
                </a:rPr>
                <a:t>        _ready.Set(); </a:t>
              </a:r>
              <a:r>
                <a:rPr sz="1200">
                  <a:solidFill>
                    <a:srgbClr val="008000"/>
                  </a:solidFill>
                  <a:latin typeface="Consolas"/>
                  <a:ea typeface="Consolas"/>
                  <a:cs typeface="Consolas"/>
                  <a:sym typeface="Consolas"/>
                </a:rPr>
                <a:t>// Сообщаем о готовности</a:t>
              </a:r>
            </a:p>
            <a:p>
              <a:r>
                <a:rPr sz="1200">
                  <a:latin typeface="Consolas"/>
                  <a:ea typeface="Consolas"/>
                  <a:cs typeface="Consolas"/>
                  <a:sym typeface="Consolas"/>
                </a:rPr>
                <a:t>        _go.WaitOne(); </a:t>
              </a:r>
              <a:r>
                <a:rPr sz="1200">
                  <a:solidFill>
                    <a:srgbClr val="008000"/>
                  </a:solidFill>
                  <a:latin typeface="Consolas"/>
                  <a:ea typeface="Consolas"/>
                  <a:cs typeface="Consolas"/>
                  <a:sym typeface="Consolas"/>
                </a:rPr>
                <a:t>// Ожидаем сигнала начать...</a:t>
              </a:r>
              <a:endParaRPr sz="1200">
                <a:latin typeface="Consolas"/>
                <a:ea typeface="Consolas"/>
                <a:cs typeface="Consolas"/>
                <a:sym typeface="Consolas"/>
              </a:endParaRPr>
            </a:p>
            <a:p>
              <a:pPr lvl="1"/>
              <a:r>
                <a:rPr sz="1200">
                  <a:solidFill>
                    <a:srgbClr val="0000FF"/>
                  </a:solidFill>
                  <a:latin typeface="Consolas"/>
                  <a:ea typeface="Consolas"/>
                  <a:cs typeface="Consolas"/>
                  <a:sym typeface="Consolas"/>
                </a:rPr>
                <a:t>   lock</a:t>
              </a:r>
              <a:r>
                <a:rPr sz="1200">
                  <a:latin typeface="Consolas"/>
                  <a:ea typeface="Consolas"/>
                  <a:cs typeface="Consolas"/>
                  <a:sym typeface="Consolas"/>
                </a:rPr>
                <a:t> (_locker)</a:t>
              </a:r>
            </a:p>
            <a:p>
              <a:pPr lvl="1"/>
              <a:r>
                <a:rPr sz="1200">
                  <a:latin typeface="Consolas"/>
                  <a:ea typeface="Consolas"/>
                  <a:cs typeface="Consolas"/>
                  <a:sym typeface="Consolas"/>
                </a:rPr>
                <a:t>   {</a:t>
              </a:r>
            </a:p>
            <a:p>
              <a:pPr lvl="1"/>
              <a:r>
                <a:rPr sz="1200">
                  <a:solidFill>
                    <a:srgbClr val="0000FF"/>
                  </a:solidFill>
                  <a:latin typeface="Consolas"/>
                  <a:ea typeface="Consolas"/>
                  <a:cs typeface="Consolas"/>
                  <a:sym typeface="Consolas"/>
                </a:rPr>
                <a:t>       if</a:t>
              </a:r>
              <a:r>
                <a:rPr sz="1200">
                  <a:latin typeface="Consolas"/>
                  <a:ea typeface="Consolas"/>
                  <a:cs typeface="Consolas"/>
                  <a:sym typeface="Consolas"/>
                </a:rPr>
                <a:t> (_message == </a:t>
              </a:r>
              <a:r>
                <a:rPr sz="1200">
                  <a:solidFill>
                    <a:srgbClr val="0000FF"/>
                  </a:solidFill>
                  <a:latin typeface="Consolas"/>
                  <a:ea typeface="Consolas"/>
                  <a:cs typeface="Consolas"/>
                  <a:sym typeface="Consolas"/>
                </a:rPr>
                <a:t>null</a:t>
              </a:r>
              <a:r>
                <a:rPr sz="1200">
                  <a:latin typeface="Consolas"/>
                  <a:ea typeface="Consolas"/>
                  <a:cs typeface="Consolas"/>
                  <a:sym typeface="Consolas"/>
                </a:rPr>
                <a:t>) </a:t>
              </a:r>
              <a:r>
                <a:rPr sz="1200">
                  <a:solidFill>
                    <a:srgbClr val="0000FF"/>
                  </a:solidFill>
                  <a:latin typeface="Consolas"/>
                  <a:ea typeface="Consolas"/>
                  <a:cs typeface="Consolas"/>
                  <a:sym typeface="Consolas"/>
                </a:rPr>
                <a:t>return</a:t>
              </a:r>
              <a:r>
                <a:rPr sz="1200">
                  <a:latin typeface="Consolas"/>
                  <a:ea typeface="Consolas"/>
                  <a:cs typeface="Consolas"/>
                  <a:sym typeface="Consolas"/>
                </a:rPr>
                <a:t>;        </a:t>
              </a:r>
              <a:r>
                <a:rPr sz="1200">
                  <a:solidFill>
                    <a:srgbClr val="008000"/>
                  </a:solidFill>
                  <a:latin typeface="Consolas"/>
                  <a:ea typeface="Consolas"/>
                  <a:cs typeface="Consolas"/>
                  <a:sym typeface="Consolas"/>
                </a:rPr>
                <a:t>// Gracefully exit</a:t>
              </a:r>
              <a:endParaRPr sz="1200">
                <a:latin typeface="Consolas"/>
                <a:ea typeface="Consolas"/>
                <a:cs typeface="Consolas"/>
                <a:sym typeface="Consolas"/>
              </a:endParaRPr>
            </a:p>
            <a:p>
              <a:pPr lvl="1"/>
              <a:r>
                <a:rPr sz="1200">
                  <a:solidFill>
                    <a:srgbClr val="2B91AF"/>
                  </a:solidFill>
                  <a:latin typeface="Consolas"/>
                  <a:ea typeface="Consolas"/>
                  <a:cs typeface="Consolas"/>
                  <a:sym typeface="Consolas"/>
                </a:rPr>
                <a:t>           Console</a:t>
              </a:r>
              <a:r>
                <a:rPr sz="1200">
                  <a:latin typeface="Consolas"/>
                  <a:ea typeface="Consolas"/>
                  <a:cs typeface="Consolas"/>
                  <a:sym typeface="Consolas"/>
                </a:rPr>
                <a:t>.WriteLine(_message);</a:t>
              </a:r>
            </a:p>
            <a:p>
              <a:pPr lvl="1"/>
              <a:r>
                <a:rPr sz="1200">
                  <a:latin typeface="Consolas"/>
                  <a:ea typeface="Consolas"/>
                  <a:cs typeface="Consolas"/>
                  <a:sym typeface="Consolas"/>
                </a:rPr>
                <a:t>   }</a:t>
              </a:r>
            </a:p>
            <a:p>
              <a:pPr lvl="1"/>
              <a:r>
                <a:rPr sz="1200">
                  <a:latin typeface="Consolas"/>
                  <a:ea typeface="Consolas"/>
                  <a:cs typeface="Consolas"/>
                  <a:sym typeface="Consolas"/>
                </a:rPr>
                <a:t>}</a:t>
              </a:r>
            </a:p>
            <a:p>
              <a:r>
                <a:rPr sz="1200">
                  <a:latin typeface="Consolas"/>
                  <a:ea typeface="Consolas"/>
                  <a:cs typeface="Consolas"/>
                  <a:sym typeface="Consolas"/>
                </a:rPr>
                <a:t>}</a:t>
              </a:r>
            </a:p>
            <a:p>
              <a:endParaRPr sz="1200">
                <a:latin typeface="Consolas"/>
                <a:ea typeface="Consolas"/>
                <a:cs typeface="Consolas"/>
                <a:sym typeface="Consolas"/>
              </a:endParaRPr>
            </a:p>
          </p:txBody>
        </p:sp>
      </p:grpSp>
    </p:spTree>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 name="Shape 1036"/>
          <p:cNvSpPr>
            <a:spLocks noGrp="1"/>
          </p:cNvSpPr>
          <p:nvPr>
            <p:ph type="title"/>
          </p:nvPr>
        </p:nvSpPr>
        <p:spPr>
          <a:xfrm>
            <a:off x="249647" y="179342"/>
            <a:ext cx="9599270" cy="723901"/>
          </a:xfrm>
          <a:prstGeom prst="rect">
            <a:avLst/>
          </a:prstGeom>
        </p:spPr>
        <p:txBody>
          <a:bodyPr>
            <a:normAutofit/>
          </a:bodyPr>
          <a:lstStyle/>
          <a:p>
            <a:pPr>
              <a:tabLst>
                <a:tab pos="8229600" algn="r"/>
              </a:tabLst>
            </a:pPr>
            <a:r>
              <a:t>Сигнализирование с помощью дескрипторов ожидания событий. AutoResetEvent. Очередь Поставщик/Потребитель (Producer/Consumer)</a:t>
            </a:r>
          </a:p>
        </p:txBody>
      </p:sp>
      <p:grpSp>
        <p:nvGrpSpPr>
          <p:cNvPr id="1039" name="Group 1039"/>
          <p:cNvGrpSpPr/>
          <p:nvPr/>
        </p:nvGrpSpPr>
        <p:grpSpPr>
          <a:xfrm>
            <a:off x="251459" y="6172200"/>
            <a:ext cx="1341121" cy="457200"/>
            <a:chOff x="0" y="0"/>
            <a:chExt cx="1341119" cy="457200"/>
          </a:xfrm>
        </p:grpSpPr>
        <p:sp>
          <p:nvSpPr>
            <p:cNvPr id="1037" name="Shape 1037"/>
            <p:cNvSpPr/>
            <p:nvPr/>
          </p:nvSpPr>
          <p:spPr>
            <a:xfrm>
              <a:off x="0" y="0"/>
              <a:ext cx="1341120" cy="457200"/>
            </a:xfrm>
            <a:prstGeom prst="roundRect">
              <a:avLst>
                <a:gd name="adj" fmla="val 16667"/>
              </a:avLst>
            </a:prstGeom>
            <a:solidFill>
              <a:srgbClr val="FFFFFF"/>
            </a:solidFill>
            <a:ln w="25400" cap="flat">
              <a:solidFill>
                <a:schemeClr val="accent1"/>
              </a:solidFill>
              <a:prstDash val="solid"/>
              <a:bevel/>
            </a:ln>
            <a:effectLst/>
          </p:spPr>
          <p:txBody>
            <a:bodyPr wrap="square" lIns="45719" tIns="45719" rIns="45719" bIns="45719" numCol="1" anchor="ctr">
              <a:noAutofit/>
            </a:bodyPr>
            <a:lstStyle/>
            <a:p>
              <a:pPr>
                <a:spcBef>
                  <a:spcPts val="1000"/>
                </a:spcBef>
              </a:pPr>
              <a:endParaRPr/>
            </a:p>
          </p:txBody>
        </p:sp>
        <p:sp>
          <p:nvSpPr>
            <p:cNvPr id="1038" name="Shape 1038"/>
            <p:cNvSpPr/>
            <p:nvPr/>
          </p:nvSpPr>
          <p:spPr>
            <a:xfrm>
              <a:off x="22318" y="43180"/>
              <a:ext cx="1296484"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spcBef>
                  <a:spcPts val="1000"/>
                </a:spcBef>
              </a:lvl1pPr>
            </a:lstStyle>
            <a:p>
              <a:r>
                <a:t>Пример</a:t>
              </a:r>
            </a:p>
          </p:txBody>
        </p:sp>
      </p:grpSp>
      <p:grpSp>
        <p:nvGrpSpPr>
          <p:cNvPr id="1042" name="Group 1042"/>
          <p:cNvGrpSpPr/>
          <p:nvPr/>
        </p:nvGrpSpPr>
        <p:grpSpPr>
          <a:xfrm>
            <a:off x="251459" y="990600"/>
            <a:ext cx="9387842" cy="1219200"/>
            <a:chOff x="0" y="0"/>
            <a:chExt cx="9387840" cy="1219200"/>
          </a:xfrm>
        </p:grpSpPr>
        <p:sp>
          <p:nvSpPr>
            <p:cNvPr id="1040" name="Shape 1040"/>
            <p:cNvSpPr/>
            <p:nvPr/>
          </p:nvSpPr>
          <p:spPr>
            <a:xfrm>
              <a:off x="0" y="0"/>
              <a:ext cx="9387841" cy="12192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1041" name="Shape 1041"/>
            <p:cNvSpPr/>
            <p:nvPr/>
          </p:nvSpPr>
          <p:spPr>
            <a:xfrm>
              <a:off x="59516" y="144780"/>
              <a:ext cx="9268808" cy="929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spcBef>
                  <a:spcPts val="1000"/>
                </a:spcBef>
              </a:lvl1pPr>
            </a:lstStyle>
            <a:p>
              <a:r>
                <a:t>Поставщик ставит задачи в очередь, Потребитель извлекает задачи из очереди в рабочем потоке, при этом вызывающий поток не блокируется, если рабочий все еще занят предыдущей задачей</a:t>
              </a:r>
            </a:p>
          </p:txBody>
        </p:sp>
      </p:grpSp>
      <p:grpSp>
        <p:nvGrpSpPr>
          <p:cNvPr id="1045" name="Group 1045"/>
          <p:cNvGrpSpPr/>
          <p:nvPr/>
        </p:nvGrpSpPr>
        <p:grpSpPr>
          <a:xfrm>
            <a:off x="251459" y="2590800"/>
            <a:ext cx="9387842" cy="723900"/>
            <a:chOff x="0" y="0"/>
            <a:chExt cx="9387840" cy="723900"/>
          </a:xfrm>
        </p:grpSpPr>
        <p:sp>
          <p:nvSpPr>
            <p:cNvPr id="1043" name="Shape 1043"/>
            <p:cNvSpPr/>
            <p:nvPr/>
          </p:nvSpPr>
          <p:spPr>
            <a:xfrm>
              <a:off x="0" y="0"/>
              <a:ext cx="9387841" cy="7239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1044" name="Shape 1044"/>
            <p:cNvSpPr/>
            <p:nvPr/>
          </p:nvSpPr>
          <p:spPr>
            <a:xfrm>
              <a:off x="35338" y="36829"/>
              <a:ext cx="9317164"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spcBef>
                  <a:spcPts val="1000"/>
                </a:spcBef>
              </a:lvl1pPr>
            </a:lstStyle>
            <a:p>
              <a:r>
                <a:t>Потребителей может быть несколько, каждый обслуживает одну и ту же очередь, но в своем потоке</a:t>
              </a:r>
            </a:p>
          </p:txBody>
        </p:sp>
      </p:gr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Shape 140"/>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Обзор и ключевые понятия</a:t>
            </a:r>
          </a:p>
        </p:txBody>
      </p:sp>
      <p:grpSp>
        <p:nvGrpSpPr>
          <p:cNvPr id="143" name="Group 143"/>
          <p:cNvGrpSpPr/>
          <p:nvPr/>
        </p:nvGrpSpPr>
        <p:grpSpPr>
          <a:xfrm>
            <a:off x="229565" y="805222"/>
            <a:ext cx="9599270" cy="3089066"/>
            <a:chOff x="0" y="0"/>
            <a:chExt cx="9599268" cy="3089064"/>
          </a:xfrm>
        </p:grpSpPr>
        <p:sp>
          <p:nvSpPr>
            <p:cNvPr id="141" name="Shape 141"/>
            <p:cNvSpPr/>
            <p:nvPr/>
          </p:nvSpPr>
          <p:spPr>
            <a:xfrm>
              <a:off x="0" y="0"/>
              <a:ext cx="9599269" cy="3089065"/>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519" y="0"/>
                    <a:pt x="1158" y="0"/>
                  </a:cubicBezTo>
                  <a:lnTo>
                    <a:pt x="20442" y="0"/>
                  </a:lnTo>
                  <a:cubicBezTo>
                    <a:pt x="21081" y="0"/>
                    <a:pt x="21600" y="1612"/>
                    <a:pt x="21600" y="3600"/>
                  </a:cubicBezTo>
                  <a:lnTo>
                    <a:pt x="21600" y="18000"/>
                  </a:lnTo>
                  <a:cubicBezTo>
                    <a:pt x="21600" y="19988"/>
                    <a:pt x="21081" y="21600"/>
                    <a:pt x="20442" y="21600"/>
                  </a:cubicBezTo>
                  <a:lnTo>
                    <a:pt x="1158" y="21600"/>
                  </a:lnTo>
                  <a:cubicBezTo>
                    <a:pt x="519" y="21600"/>
                    <a:pt x="0" y="19988"/>
                    <a:pt x="0" y="18000"/>
                  </a:cubicBezTo>
                  <a:close/>
                </a:path>
              </a:pathLst>
            </a:cu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190500" dist="8455" dir="5400000" rotWithShape="0">
                <a:srgbClr val="000000"/>
              </a:outerShdw>
            </a:effectLst>
          </p:spPr>
          <p:txBody>
            <a:bodyPr wrap="square" lIns="45719" tIns="45719" rIns="45719" bIns="45719" numCol="1" anchor="ctr">
              <a:noAutofit/>
            </a:bodyPr>
            <a:lstStyle/>
            <a:p>
              <a:pPr algn="just"/>
              <a:endParaRPr/>
            </a:p>
          </p:txBody>
        </p:sp>
        <p:sp>
          <p:nvSpPr>
            <p:cNvPr id="142" name="Shape 142"/>
            <p:cNvSpPr/>
            <p:nvPr/>
          </p:nvSpPr>
          <p:spPr>
            <a:xfrm>
              <a:off x="257422" y="223957"/>
              <a:ext cx="9084425" cy="26411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pPr algn="just"/>
              <a:r>
                <a:t>Недостатки</a:t>
              </a:r>
            </a:p>
            <a:p>
              <a:pPr marL="285750" indent="-285750" algn="just">
                <a:buSzPct val="100000"/>
                <a:buFont typeface="Arial"/>
                <a:buChar char="•"/>
              </a:pPr>
              <a:r>
                <a:t>значительное увеличение сложности программ - необходимость организации взаимодействия потоков -  зависимость продолжительность цикла разработки, а также количество спорадически проявляющихся и трудноуловимых ошибок в программе</a:t>
              </a:r>
            </a:p>
            <a:p>
              <a:pPr algn="just"/>
              <a:endParaRPr/>
            </a:p>
            <a:p>
              <a:pPr marL="285750" indent="-285750" algn="just">
                <a:buSzPct val="100000"/>
                <a:buFont typeface="Arial"/>
                <a:buChar char="•"/>
              </a:pPr>
              <a:r>
                <a:t>отнимает ресурсы и время CPU на создание потоков и переключение между потоками - когда используются операции чтения/записи на диск, более быстрым может оказаться последовательное выполнение задач в одном или двух потоках, чем одновременное их выполнение в нескольких потоках</a:t>
              </a:r>
            </a:p>
          </p:txBody>
        </p:sp>
      </p:grpSp>
    </p:spTree>
  </p:cSld>
  <p:clrMapOvr>
    <a:masterClrMapping/>
  </p:clrMapOvr>
  <p:transition spd="slow"/>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Shape 1049"/>
          <p:cNvSpPr>
            <a:spLocks noGrp="1"/>
          </p:cNvSpPr>
          <p:nvPr>
            <p:ph type="title"/>
          </p:nvPr>
        </p:nvSpPr>
        <p:spPr>
          <a:xfrm>
            <a:off x="249647" y="179342"/>
            <a:ext cx="9599270" cy="365132"/>
          </a:xfrm>
          <a:prstGeom prst="rect">
            <a:avLst/>
          </a:prstGeom>
        </p:spPr>
        <p:txBody>
          <a:bodyPr>
            <a:normAutofit/>
          </a:bodyPr>
          <a:lstStyle/>
          <a:p>
            <a:pPr defTabSz="896111">
              <a:tabLst>
                <a:tab pos="8064500" algn="r"/>
              </a:tabLst>
              <a:defRPr sz="1764"/>
            </a:pPr>
            <a:r>
              <a:t>Сигнализирование с помощью дескрипторов ожидания событий. ManualResetEvent</a:t>
            </a:r>
          </a:p>
        </p:txBody>
      </p:sp>
      <p:grpSp>
        <p:nvGrpSpPr>
          <p:cNvPr id="1052" name="Group 1052"/>
          <p:cNvGrpSpPr/>
          <p:nvPr/>
        </p:nvGrpSpPr>
        <p:grpSpPr>
          <a:xfrm>
            <a:off x="335280" y="2590800"/>
            <a:ext cx="9471660" cy="3911897"/>
            <a:chOff x="0" y="0"/>
            <a:chExt cx="9471659" cy="3911896"/>
          </a:xfrm>
        </p:grpSpPr>
        <p:sp>
          <p:nvSpPr>
            <p:cNvPr id="1050" name="Shape 1050"/>
            <p:cNvSpPr/>
            <p:nvPr/>
          </p:nvSpPr>
          <p:spPr>
            <a:xfrm>
              <a:off x="0" y="0"/>
              <a:ext cx="9471660" cy="3911897"/>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pPr>
                <a:defRPr sz="1600"/>
              </a:pPr>
              <a:endParaRPr/>
            </a:p>
          </p:txBody>
        </p:sp>
        <p:sp>
          <p:nvSpPr>
            <p:cNvPr id="1051" name="Shape 1051"/>
            <p:cNvSpPr/>
            <p:nvPr/>
          </p:nvSpPr>
          <p:spPr>
            <a:xfrm>
              <a:off x="0" y="112655"/>
              <a:ext cx="9471660" cy="29523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r>
                <a:rPr sz="1600">
                  <a:solidFill>
                    <a:srgbClr val="0000FF"/>
                  </a:solidFill>
                  <a:latin typeface="Consolas"/>
                  <a:ea typeface="Consolas"/>
                  <a:cs typeface="Consolas"/>
                  <a:sym typeface="Consolas"/>
                </a:rPr>
                <a:t>var</a:t>
              </a:r>
              <a:r>
                <a:rPr sz="1600">
                  <a:latin typeface="Consolas"/>
                  <a:ea typeface="Consolas"/>
                  <a:cs typeface="Consolas"/>
                  <a:sym typeface="Consolas"/>
                </a:rPr>
                <a:t> signal = </a:t>
              </a:r>
              <a:r>
                <a:rPr sz="1600">
                  <a:solidFill>
                    <a:srgbClr val="0000FF"/>
                  </a:solidFill>
                  <a:latin typeface="Consolas"/>
                  <a:ea typeface="Consolas"/>
                  <a:cs typeface="Consolas"/>
                  <a:sym typeface="Consolas"/>
                </a:rPr>
                <a:t>new</a:t>
              </a:r>
              <a:r>
                <a:rPr sz="1600">
                  <a:latin typeface="Consolas"/>
                  <a:ea typeface="Consolas"/>
                  <a:cs typeface="Consolas"/>
                  <a:sym typeface="Consolas"/>
                </a:rPr>
                <a:t> ManualResetEvent (</a:t>
              </a:r>
              <a:r>
                <a:rPr sz="1600">
                  <a:solidFill>
                    <a:srgbClr val="0000FF"/>
                  </a:solidFill>
                  <a:latin typeface="Consolas"/>
                  <a:ea typeface="Consolas"/>
                  <a:cs typeface="Consolas"/>
                  <a:sym typeface="Consolas"/>
                </a:rPr>
                <a:t>false</a:t>
              </a:r>
              <a:r>
                <a:rPr sz="1600">
                  <a:latin typeface="Consolas"/>
                  <a:ea typeface="Consolas"/>
                  <a:cs typeface="Consolas"/>
                  <a:sym typeface="Consolas"/>
                </a:rPr>
                <a:t>);</a:t>
              </a:r>
            </a:p>
            <a:p>
              <a:endParaRPr sz="1600">
                <a:latin typeface="Consolas"/>
                <a:ea typeface="Consolas"/>
                <a:cs typeface="Consolas"/>
                <a:sym typeface="Consolas"/>
              </a:endParaRPr>
            </a:p>
            <a:p>
              <a:r>
                <a:rPr sz="1600">
                  <a:solidFill>
                    <a:srgbClr val="0000FF"/>
                  </a:solidFill>
                  <a:latin typeface="Consolas"/>
                  <a:ea typeface="Consolas"/>
                  <a:cs typeface="Consolas"/>
                  <a:sym typeface="Consolas"/>
                </a:rPr>
                <a:t>new</a:t>
              </a:r>
              <a:r>
                <a:rPr sz="1600">
                  <a:latin typeface="Consolas"/>
                  <a:ea typeface="Consolas"/>
                  <a:cs typeface="Consolas"/>
                  <a:sym typeface="Consolas"/>
                </a:rPr>
                <a:t> Thread (() =&gt;</a:t>
              </a:r>
            </a:p>
            <a:p>
              <a:r>
                <a:rPr sz="1600">
                  <a:latin typeface="Consolas"/>
                  <a:ea typeface="Consolas"/>
                  <a:cs typeface="Consolas"/>
                  <a:sym typeface="Consolas"/>
                </a:rPr>
                <a:t>{</a:t>
              </a:r>
            </a:p>
            <a:p>
              <a:r>
                <a:rPr sz="1600">
                  <a:latin typeface="Consolas"/>
                  <a:ea typeface="Consolas"/>
                  <a:cs typeface="Consolas"/>
                  <a:sym typeface="Consolas"/>
                </a:rPr>
                <a:t>    Console.WriteLine (</a:t>
              </a:r>
              <a:r>
                <a:rPr sz="1600">
                  <a:solidFill>
                    <a:srgbClr val="DC1414"/>
                  </a:solidFill>
                  <a:latin typeface="Consolas"/>
                  <a:ea typeface="Consolas"/>
                  <a:cs typeface="Consolas"/>
                  <a:sym typeface="Consolas"/>
                </a:rPr>
                <a:t>"Waiting for signal..."</a:t>
              </a:r>
              <a:r>
                <a:rPr sz="1600">
                  <a:latin typeface="Consolas"/>
                  <a:ea typeface="Consolas"/>
                  <a:cs typeface="Consolas"/>
                  <a:sym typeface="Consolas"/>
                </a:rPr>
                <a:t>);</a:t>
              </a:r>
            </a:p>
            <a:p>
              <a:r>
                <a:rPr sz="1600">
                  <a:latin typeface="Consolas"/>
                  <a:ea typeface="Consolas"/>
                  <a:cs typeface="Consolas"/>
                  <a:sym typeface="Consolas"/>
                </a:rPr>
                <a:t>    signal.WaitOne();</a:t>
              </a:r>
            </a:p>
            <a:p>
              <a:r>
                <a:rPr sz="1600">
                  <a:latin typeface="Consolas"/>
                  <a:ea typeface="Consolas"/>
                  <a:cs typeface="Consolas"/>
                  <a:sym typeface="Consolas"/>
                </a:rPr>
                <a:t>    signal.Dispose();</a:t>
              </a:r>
            </a:p>
            <a:p>
              <a:r>
                <a:rPr sz="1600">
                  <a:latin typeface="Consolas"/>
                  <a:ea typeface="Consolas"/>
                  <a:cs typeface="Consolas"/>
                  <a:sym typeface="Consolas"/>
                </a:rPr>
                <a:t>    Console.WriteLine (</a:t>
              </a:r>
              <a:r>
                <a:rPr sz="1600">
                  <a:solidFill>
                    <a:srgbClr val="DC1414"/>
                  </a:solidFill>
                  <a:latin typeface="Consolas"/>
                  <a:ea typeface="Consolas"/>
                  <a:cs typeface="Consolas"/>
                  <a:sym typeface="Consolas"/>
                </a:rPr>
                <a:t>"Got signal!"</a:t>
              </a:r>
              <a:r>
                <a:rPr sz="1600">
                  <a:latin typeface="Consolas"/>
                  <a:ea typeface="Consolas"/>
                  <a:cs typeface="Consolas"/>
                  <a:sym typeface="Consolas"/>
                </a:rPr>
                <a:t>);</a:t>
              </a:r>
            </a:p>
            <a:p>
              <a:r>
                <a:rPr sz="1600">
                  <a:latin typeface="Consolas"/>
                  <a:ea typeface="Consolas"/>
                  <a:cs typeface="Consolas"/>
                  <a:sym typeface="Consolas"/>
                </a:rPr>
                <a:t>}).Start();</a:t>
              </a:r>
            </a:p>
            <a:p>
              <a:endParaRPr sz="1600">
                <a:latin typeface="Consolas"/>
                <a:ea typeface="Consolas"/>
                <a:cs typeface="Consolas"/>
                <a:sym typeface="Consolas"/>
              </a:endParaRPr>
            </a:p>
            <a:p>
              <a:r>
                <a:rPr sz="1600">
                  <a:latin typeface="Consolas"/>
                  <a:ea typeface="Consolas"/>
                  <a:cs typeface="Consolas"/>
                  <a:sym typeface="Consolas"/>
                </a:rPr>
                <a:t>Thread.Sleep(</a:t>
              </a:r>
              <a:r>
                <a:rPr sz="1600">
                  <a:solidFill>
                    <a:srgbClr val="C81EFA"/>
                  </a:solidFill>
                  <a:latin typeface="Consolas"/>
                  <a:ea typeface="Consolas"/>
                  <a:cs typeface="Consolas"/>
                  <a:sym typeface="Consolas"/>
                </a:rPr>
                <a:t>2000</a:t>
              </a:r>
              <a:r>
                <a:rPr sz="1600">
                  <a:latin typeface="Consolas"/>
                  <a:ea typeface="Consolas"/>
                  <a:cs typeface="Consolas"/>
                  <a:sym typeface="Consolas"/>
                </a:rPr>
                <a:t>);</a:t>
              </a:r>
            </a:p>
            <a:p>
              <a:r>
                <a:rPr sz="1600">
                  <a:latin typeface="Consolas"/>
                  <a:ea typeface="Consolas"/>
                  <a:cs typeface="Consolas"/>
                  <a:sym typeface="Consolas"/>
                </a:rPr>
                <a:t>signal.Set();        </a:t>
              </a:r>
              <a:r>
                <a:rPr sz="1600">
                  <a:solidFill>
                    <a:srgbClr val="008000"/>
                  </a:solidFill>
                  <a:latin typeface="Consolas"/>
                  <a:ea typeface="Consolas"/>
                  <a:cs typeface="Consolas"/>
                  <a:sym typeface="Consolas"/>
                </a:rPr>
                <a:t>// “Open” the signal</a:t>
              </a:r>
            </a:p>
          </p:txBody>
        </p:sp>
      </p:grpSp>
      <p:grpSp>
        <p:nvGrpSpPr>
          <p:cNvPr id="1055" name="Group 1055"/>
          <p:cNvGrpSpPr/>
          <p:nvPr/>
        </p:nvGrpSpPr>
        <p:grpSpPr>
          <a:xfrm>
            <a:off x="335280" y="990600"/>
            <a:ext cx="9471660" cy="1447800"/>
            <a:chOff x="0" y="0"/>
            <a:chExt cx="9471659" cy="1447800"/>
          </a:xfrm>
        </p:grpSpPr>
        <p:sp>
          <p:nvSpPr>
            <p:cNvPr id="1053" name="Shape 1053"/>
            <p:cNvSpPr/>
            <p:nvPr/>
          </p:nvSpPr>
          <p:spPr>
            <a:xfrm>
              <a:off x="0" y="0"/>
              <a:ext cx="9471660" cy="1447800"/>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246" y="0"/>
                    <a:pt x="550" y="0"/>
                  </a:cubicBezTo>
                  <a:lnTo>
                    <a:pt x="21050" y="0"/>
                  </a:lnTo>
                  <a:cubicBezTo>
                    <a:pt x="21354" y="0"/>
                    <a:pt x="21600" y="1612"/>
                    <a:pt x="21600" y="3600"/>
                  </a:cubicBezTo>
                  <a:lnTo>
                    <a:pt x="21600" y="18000"/>
                  </a:lnTo>
                  <a:cubicBezTo>
                    <a:pt x="21600" y="19988"/>
                    <a:pt x="21354" y="21600"/>
                    <a:pt x="21050" y="21600"/>
                  </a:cubicBezTo>
                  <a:lnTo>
                    <a:pt x="550" y="21600"/>
                  </a:lnTo>
                  <a:cubicBezTo>
                    <a:pt x="246" y="21600"/>
                    <a:pt x="0" y="19988"/>
                    <a:pt x="0" y="18000"/>
                  </a:cubicBezTo>
                  <a:close/>
                </a:path>
              </a:pathLst>
            </a:cu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1054" name="Shape 1054"/>
            <p:cNvSpPr/>
            <p:nvPr/>
          </p:nvSpPr>
          <p:spPr>
            <a:xfrm>
              <a:off x="120650" y="119380"/>
              <a:ext cx="9230360" cy="1209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spcBef>
                  <a:spcPts val="1000"/>
                </a:spcBef>
              </a:pPr>
              <a:r>
                <a:t>ManualResetEvent – не сбрасывается автоматически, после того как поток проходит через WaitOne, и действует как шлагбаум – Set открывает его, позволяя пройти любому количеству потоков, вызвавших WaitOne. Reset закрывает шлагбаум, потенциально накапливая очередь ожидающих следующего открытия</a:t>
              </a:r>
            </a:p>
          </p:txBody>
        </p:sp>
      </p:grpSp>
    </p:spTree>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7" name="Shape 1057"/>
          <p:cNvSpPr>
            <a:spLocks noGrp="1"/>
          </p:cNvSpPr>
          <p:nvPr>
            <p:ph type="title"/>
          </p:nvPr>
        </p:nvSpPr>
        <p:spPr>
          <a:xfrm>
            <a:off x="249647" y="179342"/>
            <a:ext cx="9599270" cy="365132"/>
          </a:xfrm>
          <a:prstGeom prst="rect">
            <a:avLst/>
          </a:prstGeom>
        </p:spPr>
        <p:txBody>
          <a:bodyPr>
            <a:normAutofit fontScale="90000"/>
          </a:bodyPr>
          <a:lstStyle/>
          <a:p>
            <a:pPr>
              <a:tabLst>
                <a:tab pos="8229600" algn="r"/>
              </a:tabLst>
            </a:pPr>
            <a:r>
              <a:t>Сигнализирование с помощью дескрипторов ожидания событий. CountdownEvent</a:t>
            </a:r>
          </a:p>
        </p:txBody>
      </p:sp>
      <p:grpSp>
        <p:nvGrpSpPr>
          <p:cNvPr id="1060" name="Group 1060"/>
          <p:cNvGrpSpPr/>
          <p:nvPr/>
        </p:nvGrpSpPr>
        <p:grpSpPr>
          <a:xfrm>
            <a:off x="335279" y="914400"/>
            <a:ext cx="9471661" cy="762000"/>
            <a:chOff x="0" y="0"/>
            <a:chExt cx="9471659" cy="762000"/>
          </a:xfrm>
        </p:grpSpPr>
        <p:sp>
          <p:nvSpPr>
            <p:cNvPr id="1058" name="Shape 1058"/>
            <p:cNvSpPr/>
            <p:nvPr/>
          </p:nvSpPr>
          <p:spPr>
            <a:xfrm>
              <a:off x="0" y="0"/>
              <a:ext cx="9471660" cy="7620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1059" name="Shape 1059"/>
            <p:cNvSpPr/>
            <p:nvPr/>
          </p:nvSpPr>
          <p:spPr>
            <a:xfrm>
              <a:off x="37197" y="195580"/>
              <a:ext cx="9397266"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spcBef>
                  <a:spcPts val="1000"/>
                </a:spcBef>
              </a:pPr>
              <a:r>
                <a:t>Класс CountdownEvent позволяет ожидать на более чем одном потоке  (.NET Framework 4.0)</a:t>
              </a:r>
            </a:p>
          </p:txBody>
        </p:sp>
      </p:grpSp>
      <p:grpSp>
        <p:nvGrpSpPr>
          <p:cNvPr id="1063" name="Group 1063"/>
          <p:cNvGrpSpPr/>
          <p:nvPr/>
        </p:nvGrpSpPr>
        <p:grpSpPr>
          <a:xfrm>
            <a:off x="335280" y="1402446"/>
            <a:ext cx="9471660" cy="5090539"/>
            <a:chOff x="0" y="0"/>
            <a:chExt cx="9471659" cy="5090538"/>
          </a:xfrm>
        </p:grpSpPr>
        <p:sp>
          <p:nvSpPr>
            <p:cNvPr id="1061" name="Shape 1061"/>
            <p:cNvSpPr/>
            <p:nvPr/>
          </p:nvSpPr>
          <p:spPr>
            <a:xfrm>
              <a:off x="0" y="426353"/>
              <a:ext cx="9471660" cy="4664186"/>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pPr>
                <a:defRPr sz="1600"/>
              </a:pPr>
              <a:endParaRPr/>
            </a:p>
          </p:txBody>
        </p:sp>
        <p:sp>
          <p:nvSpPr>
            <p:cNvPr id="1062" name="Shape 1062"/>
            <p:cNvSpPr/>
            <p:nvPr/>
          </p:nvSpPr>
          <p:spPr>
            <a:xfrm>
              <a:off x="0" y="-1"/>
              <a:ext cx="9471660" cy="46414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endParaRPr sz="1600">
                <a:solidFill>
                  <a:srgbClr val="0000FF"/>
                </a:solidFill>
                <a:latin typeface="Consolas"/>
                <a:ea typeface="Consolas"/>
                <a:cs typeface="Consolas"/>
                <a:sym typeface="Consolas"/>
              </a:endParaRPr>
            </a:p>
            <a:p>
              <a:endParaRPr sz="1600">
                <a:solidFill>
                  <a:srgbClr val="0000FF"/>
                </a:solidFill>
                <a:latin typeface="Consolas"/>
                <a:ea typeface="Consolas"/>
                <a:cs typeface="Consolas"/>
                <a:sym typeface="Consolas"/>
              </a:endParaRPr>
            </a:p>
            <a:p>
              <a:r>
                <a:rPr sz="1600">
                  <a:solidFill>
                    <a:srgbClr val="0000FF"/>
                  </a:solidFill>
                  <a:latin typeface="Consolas"/>
                  <a:ea typeface="Consolas"/>
                  <a:cs typeface="Consolas"/>
                  <a:sym typeface="Consolas"/>
                </a:rPr>
                <a:t>static</a:t>
              </a:r>
              <a:r>
                <a:rPr sz="1600">
                  <a:latin typeface="Consolas"/>
                  <a:ea typeface="Consolas"/>
                  <a:cs typeface="Consolas"/>
                  <a:sym typeface="Consolas"/>
                </a:rPr>
                <a:t> CountdownEvent _countdown = </a:t>
              </a:r>
              <a:r>
                <a:rPr sz="1600">
                  <a:solidFill>
                    <a:srgbClr val="0000FF"/>
                  </a:solidFill>
                  <a:latin typeface="Consolas"/>
                  <a:ea typeface="Consolas"/>
                  <a:cs typeface="Consolas"/>
                  <a:sym typeface="Consolas"/>
                </a:rPr>
                <a:t>new</a:t>
              </a:r>
              <a:r>
                <a:rPr sz="1600">
                  <a:latin typeface="Consolas"/>
                  <a:ea typeface="Consolas"/>
                  <a:cs typeface="Consolas"/>
                  <a:sym typeface="Consolas"/>
                </a:rPr>
                <a:t> CountdownEvent (</a:t>
              </a:r>
              <a:r>
                <a:rPr sz="1600">
                  <a:solidFill>
                    <a:srgbClr val="C81EFA"/>
                  </a:solidFill>
                  <a:latin typeface="Consolas"/>
                  <a:ea typeface="Consolas"/>
                  <a:cs typeface="Consolas"/>
                  <a:sym typeface="Consolas"/>
                </a:rPr>
                <a:t>3</a:t>
              </a:r>
              <a:r>
                <a:rPr sz="1600">
                  <a:latin typeface="Consolas"/>
                  <a:ea typeface="Consolas"/>
                  <a:cs typeface="Consolas"/>
                  <a:sym typeface="Consolas"/>
                </a:rPr>
                <a:t>);</a:t>
              </a:r>
            </a:p>
            <a:p>
              <a:endParaRPr sz="1600">
                <a:latin typeface="Consolas"/>
                <a:ea typeface="Consolas"/>
                <a:cs typeface="Consolas"/>
                <a:sym typeface="Consolas"/>
              </a:endParaRPr>
            </a:p>
            <a:p>
              <a:r>
                <a:rPr sz="1600">
                  <a:solidFill>
                    <a:srgbClr val="0000FF"/>
                  </a:solidFill>
                  <a:latin typeface="Consolas"/>
                  <a:ea typeface="Consolas"/>
                  <a:cs typeface="Consolas"/>
                  <a:sym typeface="Consolas"/>
                </a:rPr>
                <a:t>static</a:t>
              </a:r>
              <a:r>
                <a:rPr sz="1600">
                  <a:latin typeface="Consolas"/>
                  <a:ea typeface="Consolas"/>
                  <a:cs typeface="Consolas"/>
                  <a:sym typeface="Consolas"/>
                </a:rPr>
                <a:t> </a:t>
              </a:r>
              <a:r>
                <a:rPr sz="1600">
                  <a:solidFill>
                    <a:srgbClr val="0000FF"/>
                  </a:solidFill>
                  <a:latin typeface="Consolas"/>
                  <a:ea typeface="Consolas"/>
                  <a:cs typeface="Consolas"/>
                  <a:sym typeface="Consolas"/>
                </a:rPr>
                <a:t>void</a:t>
              </a:r>
              <a:r>
                <a:rPr sz="1600">
                  <a:latin typeface="Consolas"/>
                  <a:ea typeface="Consolas"/>
                  <a:cs typeface="Consolas"/>
                  <a:sym typeface="Consolas"/>
                </a:rPr>
                <a:t> Main()</a:t>
              </a:r>
            </a:p>
            <a:p>
              <a:r>
                <a:rPr sz="1600">
                  <a:latin typeface="Consolas"/>
                  <a:ea typeface="Consolas"/>
                  <a:cs typeface="Consolas"/>
                  <a:sym typeface="Consolas"/>
                </a:rPr>
                <a:t>{</a:t>
              </a:r>
            </a:p>
            <a:p>
              <a:r>
                <a:rPr sz="1600">
                  <a:solidFill>
                    <a:srgbClr val="0000FF"/>
                  </a:solidFill>
                  <a:latin typeface="Consolas"/>
                  <a:ea typeface="Consolas"/>
                  <a:cs typeface="Consolas"/>
                  <a:sym typeface="Consolas"/>
                </a:rPr>
                <a:t>    new</a:t>
              </a:r>
              <a:r>
                <a:rPr sz="1600">
                  <a:latin typeface="Consolas"/>
                  <a:ea typeface="Consolas"/>
                  <a:cs typeface="Consolas"/>
                  <a:sym typeface="Consolas"/>
                </a:rPr>
                <a:t> Thread (SaySomething).Start (</a:t>
              </a:r>
              <a:r>
                <a:rPr sz="1600">
                  <a:solidFill>
                    <a:srgbClr val="DC1414"/>
                  </a:solidFill>
                  <a:latin typeface="Consolas"/>
                  <a:ea typeface="Consolas"/>
                  <a:cs typeface="Consolas"/>
                  <a:sym typeface="Consolas"/>
                </a:rPr>
                <a:t>"I am thread 1"</a:t>
              </a:r>
              <a:r>
                <a:rPr sz="1600">
                  <a:latin typeface="Consolas"/>
                  <a:ea typeface="Consolas"/>
                  <a:cs typeface="Consolas"/>
                  <a:sym typeface="Consolas"/>
                </a:rPr>
                <a:t>);</a:t>
              </a:r>
            </a:p>
            <a:p>
              <a:r>
                <a:rPr sz="1600">
                  <a:solidFill>
                    <a:srgbClr val="0000FF"/>
                  </a:solidFill>
                  <a:latin typeface="Consolas"/>
                  <a:ea typeface="Consolas"/>
                  <a:cs typeface="Consolas"/>
                  <a:sym typeface="Consolas"/>
                </a:rPr>
                <a:t>    new</a:t>
              </a:r>
              <a:r>
                <a:rPr sz="1600">
                  <a:latin typeface="Consolas"/>
                  <a:ea typeface="Consolas"/>
                  <a:cs typeface="Consolas"/>
                  <a:sym typeface="Consolas"/>
                </a:rPr>
                <a:t> Thread (SaySomething).Start (</a:t>
              </a:r>
              <a:r>
                <a:rPr sz="1600">
                  <a:solidFill>
                    <a:srgbClr val="DC1414"/>
                  </a:solidFill>
                  <a:latin typeface="Consolas"/>
                  <a:ea typeface="Consolas"/>
                  <a:cs typeface="Consolas"/>
                  <a:sym typeface="Consolas"/>
                </a:rPr>
                <a:t>"I am thread 2"</a:t>
              </a:r>
              <a:r>
                <a:rPr sz="1600">
                  <a:latin typeface="Consolas"/>
                  <a:ea typeface="Consolas"/>
                  <a:cs typeface="Consolas"/>
                  <a:sym typeface="Consolas"/>
                </a:rPr>
                <a:t>);</a:t>
              </a:r>
            </a:p>
            <a:p>
              <a:r>
                <a:rPr sz="1600">
                  <a:solidFill>
                    <a:srgbClr val="0000FF"/>
                  </a:solidFill>
                  <a:latin typeface="Consolas"/>
                  <a:ea typeface="Consolas"/>
                  <a:cs typeface="Consolas"/>
                  <a:sym typeface="Consolas"/>
                </a:rPr>
                <a:t>    new</a:t>
              </a:r>
              <a:r>
                <a:rPr sz="1600">
                  <a:latin typeface="Consolas"/>
                  <a:ea typeface="Consolas"/>
                  <a:cs typeface="Consolas"/>
                  <a:sym typeface="Consolas"/>
                </a:rPr>
                <a:t> Thread (SaySomething).Start (</a:t>
              </a:r>
              <a:r>
                <a:rPr sz="1600">
                  <a:solidFill>
                    <a:srgbClr val="DC1414"/>
                  </a:solidFill>
                  <a:latin typeface="Consolas"/>
                  <a:ea typeface="Consolas"/>
                  <a:cs typeface="Consolas"/>
                  <a:sym typeface="Consolas"/>
                </a:rPr>
                <a:t>"I am thread 3"</a:t>
              </a:r>
              <a:r>
                <a:rPr sz="1600">
                  <a:latin typeface="Consolas"/>
                  <a:ea typeface="Consolas"/>
                  <a:cs typeface="Consolas"/>
                  <a:sym typeface="Consolas"/>
                </a:rPr>
                <a:t>);</a:t>
              </a:r>
            </a:p>
            <a:p>
              <a:r>
                <a:rPr sz="1600">
                  <a:latin typeface="Consolas"/>
                  <a:ea typeface="Consolas"/>
                  <a:cs typeface="Consolas"/>
                  <a:sym typeface="Consolas"/>
                </a:rPr>
                <a:t>    _countdown.Wait();   </a:t>
              </a:r>
              <a:r>
                <a:rPr sz="1600">
                  <a:solidFill>
                    <a:srgbClr val="008000"/>
                  </a:solidFill>
                  <a:latin typeface="Consolas"/>
                  <a:ea typeface="Consolas"/>
                  <a:cs typeface="Consolas"/>
                  <a:sym typeface="Consolas"/>
                </a:rPr>
                <a:t>// Blocks until Signal has been called 3 times</a:t>
              </a:r>
              <a:endParaRPr sz="1600">
                <a:latin typeface="Consolas"/>
                <a:ea typeface="Consolas"/>
                <a:cs typeface="Consolas"/>
                <a:sym typeface="Consolas"/>
              </a:endParaRPr>
            </a:p>
            <a:p>
              <a:r>
                <a:rPr sz="1600">
                  <a:latin typeface="Consolas"/>
                  <a:ea typeface="Consolas"/>
                  <a:cs typeface="Consolas"/>
                  <a:sym typeface="Consolas"/>
                </a:rPr>
                <a:t>    Console.WriteLine (</a:t>
              </a:r>
              <a:r>
                <a:rPr sz="1600">
                  <a:solidFill>
                    <a:srgbClr val="DC1414"/>
                  </a:solidFill>
                  <a:latin typeface="Consolas"/>
                  <a:ea typeface="Consolas"/>
                  <a:cs typeface="Consolas"/>
                  <a:sym typeface="Consolas"/>
                </a:rPr>
                <a:t>"All threads have finished speaking!"</a:t>
              </a:r>
              <a:r>
                <a:rPr sz="1600">
                  <a:latin typeface="Consolas"/>
                  <a:ea typeface="Consolas"/>
                  <a:cs typeface="Consolas"/>
                  <a:sym typeface="Consolas"/>
                </a:rPr>
                <a:t>);</a:t>
              </a:r>
            </a:p>
            <a:p>
              <a:r>
                <a:rPr sz="1600">
                  <a:latin typeface="Consolas"/>
                  <a:ea typeface="Consolas"/>
                  <a:cs typeface="Consolas"/>
                  <a:sym typeface="Consolas"/>
                </a:rPr>
                <a:t>}</a:t>
              </a:r>
            </a:p>
            <a:p>
              <a:endParaRPr sz="1600">
                <a:latin typeface="Consolas"/>
                <a:ea typeface="Consolas"/>
                <a:cs typeface="Consolas"/>
                <a:sym typeface="Consolas"/>
              </a:endParaRPr>
            </a:p>
            <a:p>
              <a:r>
                <a:rPr sz="1600">
                  <a:solidFill>
                    <a:srgbClr val="0000FF"/>
                  </a:solidFill>
                  <a:latin typeface="Consolas"/>
                  <a:ea typeface="Consolas"/>
                  <a:cs typeface="Consolas"/>
                  <a:sym typeface="Consolas"/>
                </a:rPr>
                <a:t>static</a:t>
              </a:r>
              <a:r>
                <a:rPr sz="1600">
                  <a:latin typeface="Consolas"/>
                  <a:ea typeface="Consolas"/>
                  <a:cs typeface="Consolas"/>
                  <a:sym typeface="Consolas"/>
                </a:rPr>
                <a:t> </a:t>
              </a:r>
              <a:r>
                <a:rPr sz="1600">
                  <a:solidFill>
                    <a:srgbClr val="0000FF"/>
                  </a:solidFill>
                  <a:latin typeface="Consolas"/>
                  <a:ea typeface="Consolas"/>
                  <a:cs typeface="Consolas"/>
                  <a:sym typeface="Consolas"/>
                </a:rPr>
                <a:t>void</a:t>
              </a:r>
              <a:r>
                <a:rPr sz="1600">
                  <a:latin typeface="Consolas"/>
                  <a:ea typeface="Consolas"/>
                  <a:cs typeface="Consolas"/>
                  <a:sym typeface="Consolas"/>
                </a:rPr>
                <a:t> SaySomething (</a:t>
              </a:r>
              <a:r>
                <a:rPr sz="1600">
                  <a:solidFill>
                    <a:srgbClr val="0000FF"/>
                  </a:solidFill>
                  <a:latin typeface="Consolas"/>
                  <a:ea typeface="Consolas"/>
                  <a:cs typeface="Consolas"/>
                  <a:sym typeface="Consolas"/>
                </a:rPr>
                <a:t>object</a:t>
              </a:r>
              <a:r>
                <a:rPr sz="1600">
                  <a:latin typeface="Consolas"/>
                  <a:ea typeface="Consolas"/>
                  <a:cs typeface="Consolas"/>
                  <a:sym typeface="Consolas"/>
                </a:rPr>
                <a:t> thing)</a:t>
              </a:r>
            </a:p>
            <a:p>
              <a:r>
                <a:rPr sz="1600">
                  <a:latin typeface="Consolas"/>
                  <a:ea typeface="Consolas"/>
                  <a:cs typeface="Consolas"/>
                  <a:sym typeface="Consolas"/>
                </a:rPr>
                <a:t>{</a:t>
              </a:r>
            </a:p>
            <a:p>
              <a:r>
                <a:rPr sz="1600">
                  <a:latin typeface="Consolas"/>
                  <a:ea typeface="Consolas"/>
                  <a:cs typeface="Consolas"/>
                  <a:sym typeface="Consolas"/>
                </a:rPr>
                <a:t>    Thread.Sleep (</a:t>
              </a:r>
              <a:r>
                <a:rPr sz="1600">
                  <a:solidFill>
                    <a:srgbClr val="C81EFA"/>
                  </a:solidFill>
                  <a:latin typeface="Consolas"/>
                  <a:ea typeface="Consolas"/>
                  <a:cs typeface="Consolas"/>
                  <a:sym typeface="Consolas"/>
                </a:rPr>
                <a:t>1000</a:t>
              </a:r>
              <a:r>
                <a:rPr sz="1600">
                  <a:latin typeface="Consolas"/>
                  <a:ea typeface="Consolas"/>
                  <a:cs typeface="Consolas"/>
                  <a:sym typeface="Consolas"/>
                </a:rPr>
                <a:t>);</a:t>
              </a:r>
            </a:p>
            <a:p>
              <a:r>
                <a:rPr sz="1600">
                  <a:latin typeface="Consolas"/>
                  <a:ea typeface="Consolas"/>
                  <a:cs typeface="Consolas"/>
                  <a:sym typeface="Consolas"/>
                </a:rPr>
                <a:t>    Console.WriteLine (thing);</a:t>
              </a:r>
            </a:p>
            <a:p>
              <a:r>
                <a:rPr sz="1600">
                  <a:latin typeface="Consolas"/>
                  <a:ea typeface="Consolas"/>
                  <a:cs typeface="Consolas"/>
                  <a:sym typeface="Consolas"/>
                </a:rPr>
                <a:t>    _countdown.Signal();</a:t>
              </a:r>
            </a:p>
            <a:p>
              <a:r>
                <a:rPr sz="1600">
                  <a:latin typeface="Consolas"/>
                  <a:ea typeface="Consolas"/>
                  <a:cs typeface="Consolas"/>
                  <a:sym typeface="Consolas"/>
                </a:rPr>
                <a:t>}  </a:t>
              </a:r>
            </a:p>
          </p:txBody>
        </p:sp>
      </p:grpSp>
      <p:grpSp>
        <p:nvGrpSpPr>
          <p:cNvPr id="1066" name="Group 1066"/>
          <p:cNvGrpSpPr/>
          <p:nvPr/>
        </p:nvGrpSpPr>
        <p:grpSpPr>
          <a:xfrm>
            <a:off x="5280659" y="5029200"/>
            <a:ext cx="4526281" cy="1524000"/>
            <a:chOff x="0" y="0"/>
            <a:chExt cx="4526279" cy="1524000"/>
          </a:xfrm>
        </p:grpSpPr>
        <p:sp>
          <p:nvSpPr>
            <p:cNvPr id="1064" name="Shape 1064"/>
            <p:cNvSpPr/>
            <p:nvPr/>
          </p:nvSpPr>
          <p:spPr>
            <a:xfrm>
              <a:off x="0" y="0"/>
              <a:ext cx="4526280" cy="1524000"/>
            </a:xfrm>
            <a:prstGeom prst="roundRect">
              <a:avLst>
                <a:gd name="adj" fmla="val 16667"/>
              </a:avLst>
            </a:prstGeom>
            <a:solidFill>
              <a:srgbClr val="FFFFFF"/>
            </a:solidFill>
            <a:ln w="25400" cap="flat">
              <a:solidFill>
                <a:schemeClr val="accent1"/>
              </a:solidFill>
              <a:prstDash val="solid"/>
              <a:bevel/>
            </a:ln>
            <a:effectLst/>
          </p:spPr>
          <p:txBody>
            <a:bodyPr wrap="square" lIns="45719" tIns="45719" rIns="45719" bIns="45719" numCol="1" anchor="ctr">
              <a:noAutofit/>
            </a:bodyPr>
            <a:lstStyle/>
            <a:p>
              <a:pPr>
                <a:spcBef>
                  <a:spcPts val="1000"/>
                </a:spcBef>
              </a:pPr>
              <a:endParaRPr/>
            </a:p>
          </p:txBody>
        </p:sp>
        <p:sp>
          <p:nvSpPr>
            <p:cNvPr id="1065" name="Shape 1065"/>
            <p:cNvSpPr/>
            <p:nvPr/>
          </p:nvSpPr>
          <p:spPr>
            <a:xfrm>
              <a:off x="74395" y="157480"/>
              <a:ext cx="4377490" cy="1209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spcBef>
                  <a:spcPts val="1000"/>
                </a:spcBef>
              </a:pPr>
              <a:r>
                <a:t>I am thread 3</a:t>
              </a:r>
              <a:br/>
              <a:r>
                <a:t>I am thread 2</a:t>
              </a:r>
              <a:br/>
              <a:r>
                <a:t>I am thread 1</a:t>
              </a:r>
              <a:br/>
              <a:r>
                <a:t>All threads have finished speaking!</a:t>
              </a:r>
            </a:p>
          </p:txBody>
        </p:sp>
      </p:grpSp>
    </p:spTree>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8" name="Shape 1068"/>
          <p:cNvSpPr>
            <a:spLocks noGrp="1"/>
          </p:cNvSpPr>
          <p:nvPr>
            <p:ph type="title"/>
          </p:nvPr>
        </p:nvSpPr>
        <p:spPr>
          <a:xfrm>
            <a:off x="249647" y="179342"/>
            <a:ext cx="9599270" cy="365132"/>
          </a:xfrm>
          <a:prstGeom prst="rect">
            <a:avLst/>
          </a:prstGeom>
        </p:spPr>
        <p:txBody>
          <a:bodyPr>
            <a:normAutofit fontScale="90000"/>
          </a:bodyPr>
          <a:lstStyle/>
          <a:p>
            <a:pPr>
              <a:tabLst>
                <a:tab pos="8229600" algn="r"/>
              </a:tabLst>
            </a:pPr>
            <a:r>
              <a:t>WaitAny, WaitAll и SignalAndWait</a:t>
            </a:r>
          </a:p>
        </p:txBody>
      </p:sp>
      <p:grpSp>
        <p:nvGrpSpPr>
          <p:cNvPr id="1071" name="Group 1071"/>
          <p:cNvGrpSpPr/>
          <p:nvPr/>
        </p:nvGrpSpPr>
        <p:grpSpPr>
          <a:xfrm>
            <a:off x="335279" y="762000"/>
            <a:ext cx="9471661" cy="1600200"/>
            <a:chOff x="0" y="0"/>
            <a:chExt cx="9471659" cy="1600200"/>
          </a:xfrm>
        </p:grpSpPr>
        <p:sp>
          <p:nvSpPr>
            <p:cNvPr id="1069" name="Shape 1069"/>
            <p:cNvSpPr/>
            <p:nvPr/>
          </p:nvSpPr>
          <p:spPr>
            <a:xfrm>
              <a:off x="0" y="0"/>
              <a:ext cx="9471660" cy="16002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endParaRPr/>
            </a:p>
          </p:txBody>
        </p:sp>
        <p:sp>
          <p:nvSpPr>
            <p:cNvPr id="1070" name="Shape 1070"/>
            <p:cNvSpPr/>
            <p:nvPr/>
          </p:nvSpPr>
          <p:spPr>
            <a:xfrm>
              <a:off x="78115" y="55880"/>
              <a:ext cx="9315430" cy="1488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r>
                <a:t>Методы WaitAny, WaitAll и SignalAndWait выполняют атомарные операции сигнализирования и ожидания на множестве дискрипторов, которые могут быть отличающихся типов (включая Mutex и Semaphore)</a:t>
              </a:r>
            </a:p>
            <a:p>
              <a:pPr algn="just"/>
              <a:r>
                <a:t>SignalAndWait в рамках единой атомарной операции вызывает WaitOne для одного WaitHandle, и Set – для другого.</a:t>
              </a:r>
            </a:p>
          </p:txBody>
        </p:sp>
      </p:grpSp>
      <p:grpSp>
        <p:nvGrpSpPr>
          <p:cNvPr id="1074" name="Group 1074"/>
          <p:cNvGrpSpPr/>
          <p:nvPr/>
        </p:nvGrpSpPr>
        <p:grpSpPr>
          <a:xfrm>
            <a:off x="335279" y="2514600"/>
            <a:ext cx="9471661" cy="1066800"/>
            <a:chOff x="0" y="0"/>
            <a:chExt cx="9471659" cy="1066800"/>
          </a:xfrm>
        </p:grpSpPr>
        <p:sp>
          <p:nvSpPr>
            <p:cNvPr id="1072" name="Shape 1072"/>
            <p:cNvSpPr/>
            <p:nvPr/>
          </p:nvSpPr>
          <p:spPr>
            <a:xfrm>
              <a:off x="0" y="0"/>
              <a:ext cx="9471660" cy="10668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endParaRPr/>
            </a:p>
          </p:txBody>
        </p:sp>
        <p:sp>
          <p:nvSpPr>
            <p:cNvPr id="1073" name="Shape 1073"/>
            <p:cNvSpPr/>
            <p:nvPr/>
          </p:nvSpPr>
          <p:spPr>
            <a:xfrm>
              <a:off x="52076" y="208280"/>
              <a:ext cx="9367508"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lstStyle>
            <a:p>
              <a:r>
                <a:t>Классическим вариантом использования этого метода является использование с парой EventWaitHandle для подготовки встречи двух потоков в нужной точке в нужное время</a:t>
              </a:r>
            </a:p>
          </p:txBody>
        </p:sp>
      </p:grpSp>
      <p:grpSp>
        <p:nvGrpSpPr>
          <p:cNvPr id="1077" name="Group 1077"/>
          <p:cNvGrpSpPr/>
          <p:nvPr/>
        </p:nvGrpSpPr>
        <p:grpSpPr>
          <a:xfrm>
            <a:off x="335280" y="3733800"/>
            <a:ext cx="9471660" cy="827517"/>
            <a:chOff x="0" y="0"/>
            <a:chExt cx="9471659" cy="827516"/>
          </a:xfrm>
        </p:grpSpPr>
        <p:sp>
          <p:nvSpPr>
            <p:cNvPr id="1075" name="Shape 1075"/>
            <p:cNvSpPr/>
            <p:nvPr/>
          </p:nvSpPr>
          <p:spPr>
            <a:xfrm>
              <a:off x="0" y="0"/>
              <a:ext cx="9471660" cy="827517"/>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pPr>
                <a:spcBef>
                  <a:spcPts val="1000"/>
                </a:spcBef>
              </a:pPr>
              <a:endParaRPr/>
            </a:p>
          </p:txBody>
        </p:sp>
        <p:sp>
          <p:nvSpPr>
            <p:cNvPr id="1076" name="Shape 1076"/>
            <p:cNvSpPr/>
            <p:nvPr/>
          </p:nvSpPr>
          <p:spPr>
            <a:xfrm>
              <a:off x="0" y="2938"/>
              <a:ext cx="9471660" cy="6663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spcBef>
                  <a:spcPts val="1000"/>
                </a:spcBef>
              </a:pPr>
              <a:r>
                <a:rPr sz="1600">
                  <a:latin typeface="Consolas"/>
                  <a:ea typeface="Consolas"/>
                  <a:cs typeface="Consolas"/>
                  <a:sym typeface="Consolas"/>
                </a:rPr>
                <a:t>WaitHandle.SignalAndWait(wh1, wh2);</a:t>
              </a:r>
            </a:p>
            <a:p>
              <a:pPr>
                <a:spcBef>
                  <a:spcPts val="1000"/>
                </a:spcBef>
              </a:pPr>
              <a:r>
                <a:rPr sz="1600">
                  <a:latin typeface="Consolas"/>
                  <a:ea typeface="Consolas"/>
                  <a:cs typeface="Consolas"/>
                  <a:sym typeface="Consolas"/>
                </a:rPr>
                <a:t>WaitHandle.SignalAndWait(wh2, wh1);</a:t>
              </a:r>
            </a:p>
          </p:txBody>
        </p:sp>
      </p:grpSp>
      <p:grpSp>
        <p:nvGrpSpPr>
          <p:cNvPr id="1080" name="Group 1080"/>
          <p:cNvGrpSpPr/>
          <p:nvPr/>
        </p:nvGrpSpPr>
        <p:grpSpPr>
          <a:xfrm>
            <a:off x="335279" y="4648200"/>
            <a:ext cx="9471661" cy="1828800"/>
            <a:chOff x="0" y="0"/>
            <a:chExt cx="9471659" cy="1828800"/>
          </a:xfrm>
        </p:grpSpPr>
        <p:sp>
          <p:nvSpPr>
            <p:cNvPr id="1078" name="Shape 1078"/>
            <p:cNvSpPr/>
            <p:nvPr/>
          </p:nvSpPr>
          <p:spPr>
            <a:xfrm>
              <a:off x="0" y="0"/>
              <a:ext cx="9471660" cy="18288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endParaRPr/>
            </a:p>
          </p:txBody>
        </p:sp>
        <p:sp>
          <p:nvSpPr>
            <p:cNvPr id="1079" name="Shape 1079"/>
            <p:cNvSpPr/>
            <p:nvPr/>
          </p:nvSpPr>
          <p:spPr>
            <a:xfrm>
              <a:off x="89274" y="170180"/>
              <a:ext cx="9293112" cy="1488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lstStyle>
            <a:p>
              <a:r>
                <a:t>WaitHandle.WaitAny ожидает освобождения одного (любого) WaitHandle из переданного ему списка, WaitHandle.WaitAll ожидает освобождения сразу всех переданных ему WaitHandle. Используя аналогию с турникетом метро, эти методы организуют общую очередь одновременно для всех турникетов – с прохождением через первый открывшийся турникет (WaitAny) или с ожиданием, пока они не откроются все (WaitAll).</a:t>
              </a:r>
            </a:p>
          </p:txBody>
        </p:sp>
      </p:grpSp>
    </p:spTree>
  </p:cSld>
  <p:clrMapOvr>
    <a:masterClrMapping/>
  </p:clrMapOvr>
  <p:transition spd="slow"/>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2" name="Shape 1082"/>
          <p:cNvSpPr>
            <a:spLocks noGrp="1"/>
          </p:cNvSpPr>
          <p:nvPr>
            <p:ph type="title"/>
          </p:nvPr>
        </p:nvSpPr>
        <p:spPr>
          <a:xfrm>
            <a:off x="249647" y="179342"/>
            <a:ext cx="9599270" cy="365132"/>
          </a:xfrm>
          <a:prstGeom prst="rect">
            <a:avLst/>
          </a:prstGeom>
        </p:spPr>
        <p:txBody>
          <a:bodyPr>
            <a:normAutofit fontScale="90000"/>
          </a:bodyPr>
          <a:lstStyle/>
          <a:p>
            <a:pPr>
              <a:tabLst>
                <a:tab pos="8229600" algn="r"/>
              </a:tabLst>
            </a:pPr>
            <a:r>
              <a:t>Класс Barrier</a:t>
            </a:r>
          </a:p>
        </p:txBody>
      </p:sp>
      <p:grpSp>
        <p:nvGrpSpPr>
          <p:cNvPr id="1085" name="Group 1085"/>
          <p:cNvGrpSpPr/>
          <p:nvPr/>
        </p:nvGrpSpPr>
        <p:grpSpPr>
          <a:xfrm>
            <a:off x="335279" y="762000"/>
            <a:ext cx="9471661" cy="1676400"/>
            <a:chOff x="0" y="0"/>
            <a:chExt cx="9471659" cy="1676400"/>
          </a:xfrm>
        </p:grpSpPr>
        <p:sp>
          <p:nvSpPr>
            <p:cNvPr id="1083" name="Shape 1083"/>
            <p:cNvSpPr/>
            <p:nvPr/>
          </p:nvSpPr>
          <p:spPr>
            <a:xfrm>
              <a:off x="0" y="0"/>
              <a:ext cx="9471660" cy="16764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1084" name="Shape 1084"/>
            <p:cNvSpPr/>
            <p:nvPr/>
          </p:nvSpPr>
          <p:spPr>
            <a:xfrm>
              <a:off x="81835" y="93979"/>
              <a:ext cx="9307990" cy="1488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just">
                <a:spcBef>
                  <a:spcPts val="1000"/>
                </a:spcBef>
              </a:lvl1pPr>
            </a:lstStyle>
            <a:p>
              <a:r>
                <a:t>Класс Barrier – это сигнальная конструкция, которая появилась в .Net Framework 4.0. Он реализует барьер потока исполнения, который позволяет множеству потоков встречаться в определенном месте во времени (для сценариев, когда работа разбивается на множество задач и должна позже снова объединяться в одно целое). Этот класс очень быстрый и эффективный</a:t>
              </a:r>
            </a:p>
          </p:txBody>
        </p:sp>
      </p:grpSp>
      <p:grpSp>
        <p:nvGrpSpPr>
          <p:cNvPr id="1088" name="Group 1088"/>
          <p:cNvGrpSpPr/>
          <p:nvPr/>
        </p:nvGrpSpPr>
        <p:grpSpPr>
          <a:xfrm>
            <a:off x="335279" y="2667000"/>
            <a:ext cx="9471661" cy="1600200"/>
            <a:chOff x="0" y="0"/>
            <a:chExt cx="9471659" cy="1600200"/>
          </a:xfrm>
        </p:grpSpPr>
        <p:sp>
          <p:nvSpPr>
            <p:cNvPr id="1086" name="Shape 1086"/>
            <p:cNvSpPr/>
            <p:nvPr/>
          </p:nvSpPr>
          <p:spPr>
            <a:xfrm>
              <a:off x="0" y="0"/>
              <a:ext cx="9471660" cy="16002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endParaRPr/>
            </a:p>
          </p:txBody>
        </p:sp>
        <p:sp>
          <p:nvSpPr>
            <p:cNvPr id="1087" name="Shape 1087"/>
            <p:cNvSpPr/>
            <p:nvPr/>
          </p:nvSpPr>
          <p:spPr>
            <a:xfrm>
              <a:off x="78115" y="55880"/>
              <a:ext cx="9315430" cy="1488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r>
                <a:t>Для использования класса Barrier необходимо:</a:t>
              </a:r>
            </a:p>
            <a:p>
              <a:pPr marL="285750" indent="-285750" algn="just">
                <a:buSzPct val="100000"/>
                <a:buFont typeface="Arial"/>
                <a:buChar char="•"/>
              </a:pPr>
              <a:r>
                <a:t>Создать экземпляр, указав количество потоков, которые будут встречаться одновременно (можно изменить это значение позднее путем вызова методов AddParticipants/RemoveParticipants)</a:t>
              </a:r>
            </a:p>
            <a:p>
              <a:pPr marL="285750" indent="-285750" algn="just">
                <a:buSzPct val="100000"/>
                <a:buFont typeface="Arial"/>
                <a:buChar char="•"/>
              </a:pPr>
              <a:r>
                <a:t>Каждый поток, ожидающий встречи, должен вызвать метод SignalAndWait</a:t>
              </a:r>
            </a:p>
          </p:txBody>
        </p:sp>
      </p:grpSp>
    </p:spTree>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0" name="Shape 1090"/>
          <p:cNvSpPr>
            <a:spLocks noGrp="1"/>
          </p:cNvSpPr>
          <p:nvPr>
            <p:ph type="title"/>
          </p:nvPr>
        </p:nvSpPr>
        <p:spPr>
          <a:xfrm>
            <a:off x="249647" y="179342"/>
            <a:ext cx="9599270" cy="365132"/>
          </a:xfrm>
          <a:prstGeom prst="rect">
            <a:avLst/>
          </a:prstGeom>
        </p:spPr>
        <p:txBody>
          <a:bodyPr>
            <a:normAutofit fontScale="90000"/>
          </a:bodyPr>
          <a:lstStyle/>
          <a:p>
            <a:pPr>
              <a:tabLst>
                <a:tab pos="8229600" algn="r"/>
              </a:tabLst>
            </a:pPr>
            <a:r>
              <a:t>Класс Barrier</a:t>
            </a:r>
          </a:p>
        </p:txBody>
      </p:sp>
      <p:grpSp>
        <p:nvGrpSpPr>
          <p:cNvPr id="1093" name="Group 1093"/>
          <p:cNvGrpSpPr/>
          <p:nvPr/>
        </p:nvGrpSpPr>
        <p:grpSpPr>
          <a:xfrm>
            <a:off x="335280" y="600103"/>
            <a:ext cx="9471660" cy="5503141"/>
            <a:chOff x="0" y="0"/>
            <a:chExt cx="9471659" cy="5503140"/>
          </a:xfrm>
        </p:grpSpPr>
        <p:sp>
          <p:nvSpPr>
            <p:cNvPr id="1091" name="Shape 1091"/>
            <p:cNvSpPr/>
            <p:nvPr/>
          </p:nvSpPr>
          <p:spPr>
            <a:xfrm>
              <a:off x="0" y="161896"/>
              <a:ext cx="9471660" cy="5341245"/>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endParaRPr/>
            </a:p>
          </p:txBody>
        </p:sp>
        <p:sp>
          <p:nvSpPr>
            <p:cNvPr id="1092" name="Shape 1092"/>
            <p:cNvSpPr/>
            <p:nvPr/>
          </p:nvSpPr>
          <p:spPr>
            <a:xfrm>
              <a:off x="0" y="-1"/>
              <a:ext cx="9471660" cy="46624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endParaRPr sz="1600">
                <a:solidFill>
                  <a:srgbClr val="0000FF"/>
                </a:solidFill>
                <a:latin typeface="Consolas"/>
                <a:ea typeface="Consolas"/>
                <a:cs typeface="Consolas"/>
                <a:sym typeface="Consolas"/>
              </a:endParaRPr>
            </a:p>
            <a:p>
              <a:r>
                <a:rPr sz="1600">
                  <a:solidFill>
                    <a:srgbClr val="0000FF"/>
                  </a:solidFill>
                  <a:latin typeface="Consolas"/>
                  <a:ea typeface="Consolas"/>
                  <a:cs typeface="Consolas"/>
                  <a:sym typeface="Consolas"/>
                </a:rPr>
                <a:t>static</a:t>
              </a:r>
              <a:r>
                <a:rPr sz="1600">
                  <a:latin typeface="Consolas"/>
                  <a:ea typeface="Consolas"/>
                  <a:cs typeface="Consolas"/>
                  <a:sym typeface="Consolas"/>
                </a:rPr>
                <a:t> </a:t>
              </a:r>
              <a:r>
                <a:rPr sz="1600">
                  <a:solidFill>
                    <a:srgbClr val="2B91AF"/>
                  </a:solidFill>
                  <a:latin typeface="Consolas"/>
                  <a:ea typeface="Consolas"/>
                  <a:cs typeface="Consolas"/>
                  <a:sym typeface="Consolas"/>
                </a:rPr>
                <a:t>Barrier</a:t>
              </a:r>
              <a:r>
                <a:rPr sz="1600">
                  <a:latin typeface="Consolas"/>
                  <a:ea typeface="Consolas"/>
                  <a:cs typeface="Consolas"/>
                  <a:sym typeface="Consolas"/>
                </a:rPr>
                <a:t> _barrier = </a:t>
              </a:r>
              <a:r>
                <a:rPr sz="1600">
                  <a:solidFill>
                    <a:srgbClr val="0000FF"/>
                  </a:solidFill>
                  <a:latin typeface="Consolas"/>
                  <a:ea typeface="Consolas"/>
                  <a:cs typeface="Consolas"/>
                  <a:sym typeface="Consolas"/>
                </a:rPr>
                <a:t>new</a:t>
              </a:r>
              <a:r>
                <a:rPr sz="1600">
                  <a:latin typeface="Consolas"/>
                  <a:ea typeface="Consolas"/>
                  <a:cs typeface="Consolas"/>
                  <a:sym typeface="Consolas"/>
                </a:rPr>
                <a:t> </a:t>
              </a:r>
              <a:r>
                <a:rPr sz="1600">
                  <a:solidFill>
                    <a:srgbClr val="2B91AF"/>
                  </a:solidFill>
                  <a:latin typeface="Consolas"/>
                  <a:ea typeface="Consolas"/>
                  <a:cs typeface="Consolas"/>
                  <a:sym typeface="Consolas"/>
                </a:rPr>
                <a:t>Barrier</a:t>
              </a:r>
              <a:r>
                <a:rPr sz="1600">
                  <a:latin typeface="Consolas"/>
                  <a:ea typeface="Consolas"/>
                  <a:cs typeface="Consolas"/>
                  <a:sym typeface="Consolas"/>
                </a:rPr>
                <a:t> (3);</a:t>
              </a:r>
            </a:p>
            <a:p>
              <a:r>
                <a:rPr sz="1600">
                  <a:latin typeface="Consolas"/>
                  <a:ea typeface="Consolas"/>
                  <a:cs typeface="Consolas"/>
                  <a:sym typeface="Consolas"/>
                </a:rPr>
                <a:t> </a:t>
              </a:r>
            </a:p>
            <a:p>
              <a:r>
                <a:rPr sz="1600">
                  <a:solidFill>
                    <a:srgbClr val="0000FF"/>
                  </a:solidFill>
                  <a:latin typeface="Consolas"/>
                  <a:ea typeface="Consolas"/>
                  <a:cs typeface="Consolas"/>
                  <a:sym typeface="Consolas"/>
                </a:rPr>
                <a:t>static</a:t>
              </a:r>
              <a:r>
                <a:rPr sz="1600">
                  <a:latin typeface="Consolas"/>
                  <a:ea typeface="Consolas"/>
                  <a:cs typeface="Consolas"/>
                  <a:sym typeface="Consolas"/>
                </a:rPr>
                <a:t> </a:t>
              </a:r>
              <a:r>
                <a:rPr sz="1600">
                  <a:solidFill>
                    <a:srgbClr val="0000FF"/>
                  </a:solidFill>
                  <a:latin typeface="Consolas"/>
                  <a:ea typeface="Consolas"/>
                  <a:cs typeface="Consolas"/>
                  <a:sym typeface="Consolas"/>
                </a:rPr>
                <a:t>void</a:t>
              </a:r>
              <a:r>
                <a:rPr sz="1600">
                  <a:latin typeface="Consolas"/>
                  <a:ea typeface="Consolas"/>
                  <a:cs typeface="Consolas"/>
                  <a:sym typeface="Consolas"/>
                </a:rPr>
                <a:t> Main()</a:t>
              </a:r>
            </a:p>
            <a:p>
              <a:r>
                <a:rPr sz="1600">
                  <a:latin typeface="Consolas"/>
                  <a:ea typeface="Consolas"/>
                  <a:cs typeface="Consolas"/>
                  <a:sym typeface="Consolas"/>
                </a:rPr>
                <a:t>{</a:t>
              </a:r>
            </a:p>
            <a:p>
              <a:r>
                <a:rPr sz="1600">
                  <a:latin typeface="Consolas"/>
                  <a:ea typeface="Consolas"/>
                  <a:cs typeface="Consolas"/>
                  <a:sym typeface="Consolas"/>
                </a:rPr>
                <a:t>  </a:t>
              </a:r>
              <a:r>
                <a:rPr sz="1600">
                  <a:solidFill>
                    <a:srgbClr val="0000FF"/>
                  </a:solidFill>
                  <a:latin typeface="Consolas"/>
                  <a:ea typeface="Consolas"/>
                  <a:cs typeface="Consolas"/>
                  <a:sym typeface="Consolas"/>
                </a:rPr>
                <a:t>new</a:t>
              </a:r>
              <a:r>
                <a:rPr sz="1600">
                  <a:latin typeface="Consolas"/>
                  <a:ea typeface="Consolas"/>
                  <a:cs typeface="Consolas"/>
                  <a:sym typeface="Consolas"/>
                </a:rPr>
                <a:t> </a:t>
              </a:r>
              <a:r>
                <a:rPr sz="1600">
                  <a:solidFill>
                    <a:srgbClr val="2B91AF"/>
                  </a:solidFill>
                  <a:latin typeface="Consolas"/>
                  <a:ea typeface="Consolas"/>
                  <a:cs typeface="Consolas"/>
                  <a:sym typeface="Consolas"/>
                </a:rPr>
                <a:t>Thread</a:t>
              </a:r>
              <a:r>
                <a:rPr sz="1600">
                  <a:latin typeface="Consolas"/>
                  <a:ea typeface="Consolas"/>
                  <a:cs typeface="Consolas"/>
                  <a:sym typeface="Consolas"/>
                </a:rPr>
                <a:t> (Speak).Start();</a:t>
              </a:r>
            </a:p>
            <a:p>
              <a:r>
                <a:rPr sz="1600">
                  <a:latin typeface="Consolas"/>
                  <a:ea typeface="Consolas"/>
                  <a:cs typeface="Consolas"/>
                  <a:sym typeface="Consolas"/>
                </a:rPr>
                <a:t>  </a:t>
              </a:r>
              <a:r>
                <a:rPr sz="1600">
                  <a:solidFill>
                    <a:srgbClr val="0000FF"/>
                  </a:solidFill>
                  <a:latin typeface="Consolas"/>
                  <a:ea typeface="Consolas"/>
                  <a:cs typeface="Consolas"/>
                  <a:sym typeface="Consolas"/>
                </a:rPr>
                <a:t>new</a:t>
              </a:r>
              <a:r>
                <a:rPr sz="1600">
                  <a:latin typeface="Consolas"/>
                  <a:ea typeface="Consolas"/>
                  <a:cs typeface="Consolas"/>
                  <a:sym typeface="Consolas"/>
                </a:rPr>
                <a:t> </a:t>
              </a:r>
              <a:r>
                <a:rPr sz="1600">
                  <a:solidFill>
                    <a:srgbClr val="2B91AF"/>
                  </a:solidFill>
                  <a:latin typeface="Consolas"/>
                  <a:ea typeface="Consolas"/>
                  <a:cs typeface="Consolas"/>
                  <a:sym typeface="Consolas"/>
                </a:rPr>
                <a:t>Thread</a:t>
              </a:r>
              <a:r>
                <a:rPr sz="1600">
                  <a:latin typeface="Consolas"/>
                  <a:ea typeface="Consolas"/>
                  <a:cs typeface="Consolas"/>
                  <a:sym typeface="Consolas"/>
                </a:rPr>
                <a:t> (Speak).Start();</a:t>
              </a:r>
            </a:p>
            <a:p>
              <a:r>
                <a:rPr sz="1600">
                  <a:latin typeface="Consolas"/>
                  <a:ea typeface="Consolas"/>
                  <a:cs typeface="Consolas"/>
                  <a:sym typeface="Consolas"/>
                </a:rPr>
                <a:t>  </a:t>
              </a:r>
              <a:r>
                <a:rPr sz="1600">
                  <a:solidFill>
                    <a:srgbClr val="0000FF"/>
                  </a:solidFill>
                  <a:latin typeface="Consolas"/>
                  <a:ea typeface="Consolas"/>
                  <a:cs typeface="Consolas"/>
                  <a:sym typeface="Consolas"/>
                </a:rPr>
                <a:t>new</a:t>
              </a:r>
              <a:r>
                <a:rPr sz="1600">
                  <a:latin typeface="Consolas"/>
                  <a:ea typeface="Consolas"/>
                  <a:cs typeface="Consolas"/>
                  <a:sym typeface="Consolas"/>
                </a:rPr>
                <a:t> </a:t>
              </a:r>
              <a:r>
                <a:rPr sz="1600">
                  <a:solidFill>
                    <a:srgbClr val="2B91AF"/>
                  </a:solidFill>
                  <a:latin typeface="Consolas"/>
                  <a:ea typeface="Consolas"/>
                  <a:cs typeface="Consolas"/>
                  <a:sym typeface="Consolas"/>
                </a:rPr>
                <a:t>Thread</a:t>
              </a:r>
              <a:r>
                <a:rPr sz="1600">
                  <a:latin typeface="Consolas"/>
                  <a:ea typeface="Consolas"/>
                  <a:cs typeface="Consolas"/>
                  <a:sym typeface="Consolas"/>
                </a:rPr>
                <a:t> (Speak).Start();</a:t>
              </a:r>
            </a:p>
            <a:p>
              <a:r>
                <a:rPr sz="1600">
                  <a:latin typeface="Consolas"/>
                  <a:ea typeface="Consolas"/>
                  <a:cs typeface="Consolas"/>
                  <a:sym typeface="Consolas"/>
                </a:rPr>
                <a:t>}</a:t>
              </a:r>
            </a:p>
            <a:p>
              <a:r>
                <a:rPr sz="1600">
                  <a:latin typeface="Consolas"/>
                  <a:ea typeface="Consolas"/>
                  <a:cs typeface="Consolas"/>
                  <a:sym typeface="Consolas"/>
                </a:rPr>
                <a:t> </a:t>
              </a:r>
            </a:p>
            <a:p>
              <a:r>
                <a:rPr sz="1600">
                  <a:solidFill>
                    <a:srgbClr val="0000FF"/>
                  </a:solidFill>
                  <a:latin typeface="Consolas"/>
                  <a:ea typeface="Consolas"/>
                  <a:cs typeface="Consolas"/>
                  <a:sym typeface="Consolas"/>
                </a:rPr>
                <a:t>static</a:t>
              </a:r>
              <a:r>
                <a:rPr sz="1600">
                  <a:latin typeface="Consolas"/>
                  <a:ea typeface="Consolas"/>
                  <a:cs typeface="Consolas"/>
                  <a:sym typeface="Consolas"/>
                </a:rPr>
                <a:t> </a:t>
              </a:r>
              <a:r>
                <a:rPr sz="1600">
                  <a:solidFill>
                    <a:srgbClr val="0000FF"/>
                  </a:solidFill>
                  <a:latin typeface="Consolas"/>
                  <a:ea typeface="Consolas"/>
                  <a:cs typeface="Consolas"/>
                  <a:sym typeface="Consolas"/>
                </a:rPr>
                <a:t>void</a:t>
              </a:r>
              <a:r>
                <a:rPr sz="1600">
                  <a:latin typeface="Consolas"/>
                  <a:ea typeface="Consolas"/>
                  <a:cs typeface="Consolas"/>
                  <a:sym typeface="Consolas"/>
                </a:rPr>
                <a:t> Speak()</a:t>
              </a:r>
            </a:p>
            <a:p>
              <a:r>
                <a:rPr sz="1600">
                  <a:latin typeface="Consolas"/>
                  <a:ea typeface="Consolas"/>
                  <a:cs typeface="Consolas"/>
                  <a:sym typeface="Consolas"/>
                </a:rPr>
                <a:t>{</a:t>
              </a:r>
            </a:p>
            <a:p>
              <a:r>
                <a:rPr sz="1600">
                  <a:latin typeface="Consolas"/>
                  <a:ea typeface="Consolas"/>
                  <a:cs typeface="Consolas"/>
                  <a:sym typeface="Consolas"/>
                </a:rPr>
                <a:t>  </a:t>
              </a:r>
              <a:r>
                <a:rPr sz="1600">
                  <a:solidFill>
                    <a:srgbClr val="0000FF"/>
                  </a:solidFill>
                  <a:latin typeface="Consolas"/>
                  <a:ea typeface="Consolas"/>
                  <a:cs typeface="Consolas"/>
                  <a:sym typeface="Consolas"/>
                </a:rPr>
                <a:t>for</a:t>
              </a:r>
              <a:r>
                <a:rPr sz="1600">
                  <a:latin typeface="Consolas"/>
                  <a:ea typeface="Consolas"/>
                  <a:cs typeface="Consolas"/>
                  <a:sym typeface="Consolas"/>
                </a:rPr>
                <a:t> (</a:t>
              </a:r>
              <a:r>
                <a:rPr sz="1600">
                  <a:solidFill>
                    <a:srgbClr val="0000FF"/>
                  </a:solidFill>
                  <a:latin typeface="Consolas"/>
                  <a:ea typeface="Consolas"/>
                  <a:cs typeface="Consolas"/>
                  <a:sym typeface="Consolas"/>
                </a:rPr>
                <a:t>int</a:t>
              </a:r>
              <a:r>
                <a:rPr sz="1600">
                  <a:latin typeface="Consolas"/>
                  <a:ea typeface="Consolas"/>
                  <a:cs typeface="Consolas"/>
                  <a:sym typeface="Consolas"/>
                </a:rPr>
                <a:t> i = 0; i &lt; 5; i++)</a:t>
              </a:r>
            </a:p>
            <a:p>
              <a:r>
                <a:rPr sz="1600">
                  <a:latin typeface="Consolas"/>
                  <a:ea typeface="Consolas"/>
                  <a:cs typeface="Consolas"/>
                  <a:sym typeface="Consolas"/>
                </a:rPr>
                <a:t>  {</a:t>
              </a:r>
            </a:p>
            <a:p>
              <a:r>
                <a:rPr sz="1600">
                  <a:latin typeface="Consolas"/>
                  <a:ea typeface="Consolas"/>
                  <a:cs typeface="Consolas"/>
                  <a:sym typeface="Consolas"/>
                </a:rPr>
                <a:t>    </a:t>
              </a:r>
              <a:r>
                <a:rPr sz="1600">
                  <a:solidFill>
                    <a:srgbClr val="2B91AF"/>
                  </a:solidFill>
                  <a:latin typeface="Consolas"/>
                  <a:ea typeface="Consolas"/>
                  <a:cs typeface="Consolas"/>
                  <a:sym typeface="Consolas"/>
                </a:rPr>
                <a:t>Console</a:t>
              </a:r>
              <a:r>
                <a:rPr sz="1600">
                  <a:latin typeface="Consolas"/>
                  <a:ea typeface="Consolas"/>
                  <a:cs typeface="Consolas"/>
                  <a:sym typeface="Consolas"/>
                </a:rPr>
                <a:t>.Write (i + </a:t>
              </a:r>
              <a:r>
                <a:rPr sz="1600">
                  <a:solidFill>
                    <a:srgbClr val="A31515"/>
                  </a:solidFill>
                  <a:latin typeface="Consolas"/>
                  <a:ea typeface="Consolas"/>
                  <a:cs typeface="Consolas"/>
                  <a:sym typeface="Consolas"/>
                </a:rPr>
                <a:t>" "</a:t>
              </a:r>
              <a:r>
                <a:rPr sz="1600">
                  <a:latin typeface="Consolas"/>
                  <a:ea typeface="Consolas"/>
                  <a:cs typeface="Consolas"/>
                  <a:sym typeface="Consolas"/>
                </a:rPr>
                <a:t>);</a:t>
              </a:r>
            </a:p>
            <a:p>
              <a:r>
                <a:rPr sz="1600">
                  <a:latin typeface="Consolas"/>
                  <a:ea typeface="Consolas"/>
                  <a:cs typeface="Consolas"/>
                  <a:sym typeface="Consolas"/>
                </a:rPr>
                <a:t>    _barrier.SignalAndWait();</a:t>
              </a:r>
            </a:p>
            <a:p>
              <a:r>
                <a:rPr sz="1600">
                  <a:latin typeface="Consolas"/>
                  <a:ea typeface="Consolas"/>
                  <a:cs typeface="Consolas"/>
                  <a:sym typeface="Consolas"/>
                </a:rPr>
                <a:t>  }</a:t>
              </a:r>
            </a:p>
            <a:p>
              <a:r>
                <a:rPr sz="1600">
                  <a:latin typeface="Consolas"/>
                  <a:ea typeface="Consolas"/>
                  <a:cs typeface="Consolas"/>
                  <a:sym typeface="Consolas"/>
                </a:rPr>
                <a:t>}</a:t>
              </a:r>
            </a:p>
            <a:p>
              <a:r>
                <a:rPr b="1">
                  <a:latin typeface="Consolas"/>
                  <a:ea typeface="Consolas"/>
                  <a:cs typeface="Consolas"/>
                  <a:sym typeface="Consolas"/>
                </a:rPr>
                <a:t>Output : 0 0 0 1 1 1 2 2 2 3 3 3 4 4 4</a:t>
              </a:r>
            </a:p>
          </p:txBody>
        </p:sp>
      </p:grpSp>
    </p:spTree>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 name="Shape 1095"/>
          <p:cNvSpPr>
            <a:spLocks noGrp="1"/>
          </p:cNvSpPr>
          <p:nvPr>
            <p:ph type="title"/>
          </p:nvPr>
        </p:nvSpPr>
        <p:spPr>
          <a:xfrm>
            <a:off x="249647" y="179342"/>
            <a:ext cx="9599270" cy="365132"/>
          </a:xfrm>
          <a:prstGeom prst="rect">
            <a:avLst/>
          </a:prstGeom>
        </p:spPr>
        <p:txBody>
          <a:bodyPr>
            <a:normAutofit fontScale="90000"/>
          </a:bodyPr>
          <a:lstStyle/>
          <a:p>
            <a:pPr>
              <a:tabLst>
                <a:tab pos="8229600" algn="r"/>
              </a:tabLst>
            </a:pPr>
            <a:r>
              <a:t>Класс Barrier</a:t>
            </a:r>
          </a:p>
        </p:txBody>
      </p:sp>
      <p:grpSp>
        <p:nvGrpSpPr>
          <p:cNvPr id="1098" name="Group 1098"/>
          <p:cNvGrpSpPr/>
          <p:nvPr/>
        </p:nvGrpSpPr>
        <p:grpSpPr>
          <a:xfrm>
            <a:off x="335279" y="762000"/>
            <a:ext cx="9471661" cy="1295400"/>
            <a:chOff x="0" y="0"/>
            <a:chExt cx="9471659" cy="1295400"/>
          </a:xfrm>
        </p:grpSpPr>
        <p:sp>
          <p:nvSpPr>
            <p:cNvPr id="1096" name="Shape 1096"/>
            <p:cNvSpPr/>
            <p:nvPr/>
          </p:nvSpPr>
          <p:spPr>
            <a:xfrm>
              <a:off x="0" y="0"/>
              <a:ext cx="9471660" cy="12954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1097" name="Shape 1097"/>
            <p:cNvSpPr/>
            <p:nvPr/>
          </p:nvSpPr>
          <p:spPr>
            <a:xfrm>
              <a:off x="63235" y="182880"/>
              <a:ext cx="9345190" cy="929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spcBef>
                  <a:spcPts val="1000"/>
                </a:spcBef>
              </a:pPr>
              <a:r>
                <a:t>Очень полезной возможностью класса Barrier является возможность указать при его конструировании </a:t>
              </a:r>
              <a:r>
                <a:rPr i="1"/>
                <a:t>постдействие</a:t>
              </a:r>
              <a:r>
                <a:t> (</a:t>
              </a:r>
              <a:r>
                <a:rPr i="1"/>
                <a:t>post-phase action</a:t>
              </a:r>
              <a:r>
                <a:t>). Этот делегат выполняется после того, как метод SignalAndWait вызван </a:t>
              </a:r>
              <a:r>
                <a:rPr i="1"/>
                <a:t>n </a:t>
              </a:r>
              <a:r>
                <a:t>раз, но </a:t>
              </a:r>
              <a:r>
                <a:rPr i="1"/>
                <a:t>перед </a:t>
              </a:r>
              <a:r>
                <a:t>тем, как потоки будут разблокированы</a:t>
              </a:r>
            </a:p>
          </p:txBody>
        </p:sp>
      </p:grpSp>
      <p:grpSp>
        <p:nvGrpSpPr>
          <p:cNvPr id="1101" name="Group 1101"/>
          <p:cNvGrpSpPr/>
          <p:nvPr/>
        </p:nvGrpSpPr>
        <p:grpSpPr>
          <a:xfrm>
            <a:off x="335280" y="2209800"/>
            <a:ext cx="9471660" cy="827517"/>
            <a:chOff x="0" y="0"/>
            <a:chExt cx="9471659" cy="827516"/>
          </a:xfrm>
        </p:grpSpPr>
        <p:sp>
          <p:nvSpPr>
            <p:cNvPr id="1099" name="Shape 1099"/>
            <p:cNvSpPr/>
            <p:nvPr/>
          </p:nvSpPr>
          <p:spPr>
            <a:xfrm>
              <a:off x="0" y="0"/>
              <a:ext cx="9471660" cy="827517"/>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pPr>
                <a:defRPr sz="1600">
                  <a:latin typeface="Consolas"/>
                  <a:ea typeface="Consolas"/>
                  <a:cs typeface="Consolas"/>
                  <a:sym typeface="Consolas"/>
                </a:defRPr>
              </a:pPr>
              <a:endParaRPr/>
            </a:p>
          </p:txBody>
        </p:sp>
        <p:sp>
          <p:nvSpPr>
            <p:cNvPr id="1100" name="Shape 1100"/>
            <p:cNvSpPr/>
            <p:nvPr/>
          </p:nvSpPr>
          <p:spPr>
            <a:xfrm>
              <a:off x="0" y="187088"/>
              <a:ext cx="9471660" cy="2980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r>
                <a:rPr sz="1600">
                  <a:solidFill>
                    <a:srgbClr val="0000FF"/>
                  </a:solidFill>
                  <a:latin typeface="Consolas"/>
                  <a:ea typeface="Consolas"/>
                  <a:cs typeface="Consolas"/>
                  <a:sym typeface="Consolas"/>
                </a:rPr>
                <a:t>static</a:t>
              </a:r>
              <a:r>
                <a:rPr sz="1600">
                  <a:latin typeface="Consolas"/>
                  <a:ea typeface="Consolas"/>
                  <a:cs typeface="Consolas"/>
                  <a:sym typeface="Consolas"/>
                </a:rPr>
                <a:t> </a:t>
              </a:r>
              <a:r>
                <a:rPr sz="1600">
                  <a:solidFill>
                    <a:srgbClr val="2B91AF"/>
                  </a:solidFill>
                  <a:latin typeface="Consolas"/>
                  <a:ea typeface="Consolas"/>
                  <a:cs typeface="Consolas"/>
                  <a:sym typeface="Consolas"/>
                </a:rPr>
                <a:t>Barrier</a:t>
              </a:r>
              <a:r>
                <a:rPr sz="1600">
                  <a:latin typeface="Consolas"/>
                  <a:ea typeface="Consolas"/>
                  <a:cs typeface="Consolas"/>
                  <a:sym typeface="Consolas"/>
                </a:rPr>
                <a:t> _barrier = </a:t>
              </a:r>
              <a:r>
                <a:rPr sz="1600">
                  <a:solidFill>
                    <a:srgbClr val="0000FF"/>
                  </a:solidFill>
                  <a:latin typeface="Consolas"/>
                  <a:ea typeface="Consolas"/>
                  <a:cs typeface="Consolas"/>
                  <a:sym typeface="Consolas"/>
                </a:rPr>
                <a:t>new</a:t>
              </a:r>
              <a:r>
                <a:rPr sz="1600">
                  <a:latin typeface="Consolas"/>
                  <a:ea typeface="Consolas"/>
                  <a:cs typeface="Consolas"/>
                  <a:sym typeface="Consolas"/>
                </a:rPr>
                <a:t> </a:t>
              </a:r>
              <a:r>
                <a:rPr sz="1600">
                  <a:solidFill>
                    <a:srgbClr val="2B91AF"/>
                  </a:solidFill>
                  <a:latin typeface="Consolas"/>
                  <a:ea typeface="Consolas"/>
                  <a:cs typeface="Consolas"/>
                  <a:sym typeface="Consolas"/>
                </a:rPr>
                <a:t>Barrier</a:t>
              </a:r>
              <a:r>
                <a:rPr sz="1600">
                  <a:latin typeface="Consolas"/>
                  <a:ea typeface="Consolas"/>
                  <a:cs typeface="Consolas"/>
                  <a:sym typeface="Consolas"/>
                </a:rPr>
                <a:t> (3, barrier =&gt; </a:t>
              </a:r>
              <a:r>
                <a:rPr sz="1600">
                  <a:solidFill>
                    <a:srgbClr val="2B91AF"/>
                  </a:solidFill>
                  <a:latin typeface="Consolas"/>
                  <a:ea typeface="Consolas"/>
                  <a:cs typeface="Consolas"/>
                  <a:sym typeface="Consolas"/>
                </a:rPr>
                <a:t>Console</a:t>
              </a:r>
              <a:r>
                <a:rPr sz="1600">
                  <a:latin typeface="Consolas"/>
                  <a:ea typeface="Consolas"/>
                  <a:cs typeface="Consolas"/>
                  <a:sym typeface="Consolas"/>
                </a:rPr>
                <a:t>.WriteLine());</a:t>
              </a:r>
            </a:p>
          </p:txBody>
        </p:sp>
      </p:grpSp>
      <p:grpSp>
        <p:nvGrpSpPr>
          <p:cNvPr id="1104" name="Group 1104"/>
          <p:cNvGrpSpPr/>
          <p:nvPr/>
        </p:nvGrpSpPr>
        <p:grpSpPr>
          <a:xfrm>
            <a:off x="8298180" y="3048000"/>
            <a:ext cx="1005840" cy="2057400"/>
            <a:chOff x="0" y="0"/>
            <a:chExt cx="1005838" cy="2057400"/>
          </a:xfrm>
        </p:grpSpPr>
        <p:sp>
          <p:nvSpPr>
            <p:cNvPr id="1102" name="Shape 1102"/>
            <p:cNvSpPr/>
            <p:nvPr/>
          </p:nvSpPr>
          <p:spPr>
            <a:xfrm>
              <a:off x="0" y="0"/>
              <a:ext cx="1005839" cy="2057400"/>
            </a:xfrm>
            <a:prstGeom prst="rect">
              <a:avLst/>
            </a:prstGeom>
            <a:solidFill>
              <a:srgbClr val="FFFFFF"/>
            </a:solidFill>
            <a:ln w="9525" cap="flat">
              <a:solidFill>
                <a:srgbClr val="4A7EBB"/>
              </a:solidFill>
              <a:prstDash val="solid"/>
              <a:bevel/>
            </a:ln>
            <a:effectLst/>
          </p:spPr>
          <p:txBody>
            <a:bodyPr wrap="square" lIns="45719" tIns="45719" rIns="45719" bIns="45719" numCol="1" anchor="ctr">
              <a:noAutofit/>
            </a:bodyPr>
            <a:lstStyle/>
            <a:p>
              <a:pPr>
                <a:spcBef>
                  <a:spcPts val="1000"/>
                </a:spcBef>
                <a:defRPr b="1"/>
              </a:pPr>
              <a:endParaRPr/>
            </a:p>
          </p:txBody>
        </p:sp>
        <p:sp>
          <p:nvSpPr>
            <p:cNvPr id="1103" name="Shape 1103"/>
            <p:cNvSpPr/>
            <p:nvPr/>
          </p:nvSpPr>
          <p:spPr>
            <a:xfrm>
              <a:off x="0" y="30480"/>
              <a:ext cx="1005839" cy="1996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spcBef>
                  <a:spcPts val="1000"/>
                </a:spcBef>
              </a:pPr>
              <a:r>
                <a:rPr b="1"/>
                <a:t>0 0 0 </a:t>
              </a:r>
            </a:p>
            <a:p>
              <a:pPr>
                <a:spcBef>
                  <a:spcPts val="1000"/>
                </a:spcBef>
              </a:pPr>
              <a:r>
                <a:rPr b="1"/>
                <a:t>1 1 1 </a:t>
              </a:r>
            </a:p>
            <a:p>
              <a:pPr>
                <a:spcBef>
                  <a:spcPts val="1000"/>
                </a:spcBef>
              </a:pPr>
              <a:r>
                <a:rPr b="1"/>
                <a:t>2 2 2 </a:t>
              </a:r>
            </a:p>
            <a:p>
              <a:pPr>
                <a:spcBef>
                  <a:spcPts val="1000"/>
                </a:spcBef>
              </a:pPr>
              <a:r>
                <a:rPr b="1"/>
                <a:t>3 3 3 </a:t>
              </a:r>
            </a:p>
            <a:p>
              <a:pPr>
                <a:spcBef>
                  <a:spcPts val="1000"/>
                </a:spcBef>
              </a:pPr>
              <a:r>
                <a:rPr b="1"/>
                <a:t>4 4 4 </a:t>
              </a:r>
            </a:p>
          </p:txBody>
        </p:sp>
      </p:grpSp>
    </p:spTree>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 name="Shape 1106"/>
          <p:cNvSpPr>
            <a:spLocks noGrp="1"/>
          </p:cNvSpPr>
          <p:nvPr>
            <p:ph type="title"/>
          </p:nvPr>
        </p:nvSpPr>
        <p:spPr>
          <a:xfrm>
            <a:off x="249647" y="179342"/>
            <a:ext cx="9599270" cy="365132"/>
          </a:xfrm>
          <a:prstGeom prst="rect">
            <a:avLst/>
          </a:prstGeom>
        </p:spPr>
        <p:txBody>
          <a:bodyPr>
            <a:normAutofit fontScale="90000"/>
          </a:bodyPr>
          <a:lstStyle/>
          <a:p>
            <a:pPr>
              <a:tabLst>
                <a:tab pos="8229600" algn="r"/>
              </a:tabLst>
            </a:pPr>
            <a:r>
              <a:t>Класс Barrier</a:t>
            </a:r>
          </a:p>
        </p:txBody>
      </p:sp>
      <p:pic>
        <p:nvPicPr>
          <p:cNvPr id="1107" name="image17.png"/>
          <p:cNvPicPr>
            <a:picLocks noChangeAspect="1"/>
          </p:cNvPicPr>
          <p:nvPr/>
        </p:nvPicPr>
        <p:blipFill>
          <a:blip r:embed="rId2">
            <a:extLst/>
          </a:blip>
          <a:stretch>
            <a:fillRect/>
          </a:stretch>
        </p:blipFill>
        <p:spPr>
          <a:xfrm>
            <a:off x="779130" y="1077809"/>
            <a:ext cx="8608711" cy="4560992"/>
          </a:xfrm>
          <a:prstGeom prst="rect">
            <a:avLst/>
          </a:prstGeom>
          <a:ln w="12700">
            <a:miter lim="400000"/>
          </a:ln>
        </p:spPr>
      </p:pic>
    </p:spTree>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9" name="Shape 1109"/>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Локальное хранилище потока</a:t>
            </a:r>
          </a:p>
        </p:txBody>
      </p:sp>
      <p:grpSp>
        <p:nvGrpSpPr>
          <p:cNvPr id="1112" name="Group 1112"/>
          <p:cNvGrpSpPr/>
          <p:nvPr/>
        </p:nvGrpSpPr>
        <p:grpSpPr>
          <a:xfrm>
            <a:off x="335279" y="762000"/>
            <a:ext cx="9471661" cy="1905000"/>
            <a:chOff x="0" y="0"/>
            <a:chExt cx="9471659" cy="1905000"/>
          </a:xfrm>
        </p:grpSpPr>
        <p:sp>
          <p:nvSpPr>
            <p:cNvPr id="1110" name="Shape 1110"/>
            <p:cNvSpPr/>
            <p:nvPr/>
          </p:nvSpPr>
          <p:spPr>
            <a:xfrm>
              <a:off x="0" y="0"/>
              <a:ext cx="9471660" cy="19050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endParaRPr/>
            </a:p>
          </p:txBody>
        </p:sp>
        <p:sp>
          <p:nvSpPr>
            <p:cNvPr id="1111" name="Shape 1111"/>
            <p:cNvSpPr/>
            <p:nvPr/>
          </p:nvSpPr>
          <p:spPr>
            <a:xfrm>
              <a:off x="92994" y="68580"/>
              <a:ext cx="9285672" cy="176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r>
                <a:t>Иногда данные должны хранится изолировано, гарантируя, что каждый поток имеет отдельную их копию</a:t>
              </a:r>
            </a:p>
            <a:p>
              <a:pPr algn="just"/>
              <a:r>
                <a:t>Расширение локальных данных – локальное хранилище потока</a:t>
              </a:r>
            </a:p>
            <a:p>
              <a:pPr algn="just"/>
              <a:r>
                <a:t>Основное применение локального хранилища потока касается сохранения данных, с помощью которых осуществляется поддержка пути выполнения (обмен сообщениями, транзакции, маркеры безопасности)</a:t>
              </a:r>
            </a:p>
          </p:txBody>
        </p:sp>
      </p:grpSp>
      <p:grpSp>
        <p:nvGrpSpPr>
          <p:cNvPr id="1115" name="Group 1115"/>
          <p:cNvGrpSpPr/>
          <p:nvPr/>
        </p:nvGrpSpPr>
        <p:grpSpPr>
          <a:xfrm>
            <a:off x="419099" y="2791244"/>
            <a:ext cx="9387842" cy="2887821"/>
            <a:chOff x="0" y="0"/>
            <a:chExt cx="9387840" cy="2887820"/>
          </a:xfrm>
        </p:grpSpPr>
        <p:sp>
          <p:nvSpPr>
            <p:cNvPr id="1113" name="Shape 1113"/>
            <p:cNvSpPr/>
            <p:nvPr/>
          </p:nvSpPr>
          <p:spPr>
            <a:xfrm>
              <a:off x="0" y="104355"/>
              <a:ext cx="9387841" cy="2783466"/>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pPr>
                <a:defRPr sz="1600"/>
              </a:pPr>
              <a:endParaRPr/>
            </a:p>
          </p:txBody>
        </p:sp>
        <p:sp>
          <p:nvSpPr>
            <p:cNvPr id="1114" name="Shape 1114"/>
            <p:cNvSpPr/>
            <p:nvPr/>
          </p:nvSpPr>
          <p:spPr>
            <a:xfrm>
              <a:off x="0" y="-1"/>
              <a:ext cx="9387841" cy="24697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endParaRPr sz="1600">
                <a:latin typeface="Consolas"/>
                <a:ea typeface="Consolas"/>
                <a:cs typeface="Consolas"/>
                <a:sym typeface="Consolas"/>
              </a:endParaRPr>
            </a:p>
            <a:p>
              <a:r>
                <a:rPr sz="1600">
                  <a:latin typeface="Consolas"/>
                  <a:ea typeface="Consolas"/>
                  <a:cs typeface="Consolas"/>
                  <a:sym typeface="Consolas"/>
                </a:rPr>
                <a:t>[</a:t>
              </a:r>
              <a:r>
                <a:rPr sz="1600" b="1">
                  <a:latin typeface="Consolas"/>
                  <a:ea typeface="Consolas"/>
                  <a:cs typeface="Consolas"/>
                  <a:sym typeface="Consolas"/>
                </a:rPr>
                <a:t>ThreadStatic</a:t>
              </a:r>
              <a:r>
                <a:rPr sz="1600">
                  <a:latin typeface="Consolas"/>
                  <a:ea typeface="Consolas"/>
                  <a:cs typeface="Consolas"/>
                  <a:sym typeface="Consolas"/>
                </a:rPr>
                <a:t>] </a:t>
              </a:r>
            </a:p>
            <a:p>
              <a:r>
                <a:rPr sz="1600">
                  <a:solidFill>
                    <a:srgbClr val="0000FF"/>
                  </a:solidFill>
                  <a:latin typeface="Consolas"/>
                  <a:ea typeface="Consolas"/>
                  <a:cs typeface="Consolas"/>
                  <a:sym typeface="Consolas"/>
                </a:rPr>
                <a:t>static</a:t>
              </a:r>
              <a:r>
                <a:rPr sz="1600">
                  <a:latin typeface="Consolas"/>
                  <a:ea typeface="Consolas"/>
                  <a:cs typeface="Consolas"/>
                  <a:sym typeface="Consolas"/>
                </a:rPr>
                <a:t> </a:t>
              </a:r>
              <a:r>
                <a:rPr sz="1600">
                  <a:solidFill>
                    <a:srgbClr val="0000FF"/>
                  </a:solidFill>
                  <a:latin typeface="Consolas"/>
                  <a:ea typeface="Consolas"/>
                  <a:cs typeface="Consolas"/>
                  <a:sym typeface="Consolas"/>
                </a:rPr>
                <a:t>int</a:t>
              </a:r>
              <a:r>
                <a:rPr sz="1600">
                  <a:latin typeface="Consolas"/>
                  <a:ea typeface="Consolas"/>
                  <a:cs typeface="Consolas"/>
                  <a:sym typeface="Consolas"/>
                </a:rPr>
                <a:t> _x;</a:t>
              </a:r>
              <a:r>
                <a:rPr sz="1600">
                  <a:solidFill>
                    <a:srgbClr val="00B050"/>
                  </a:solidFill>
                  <a:latin typeface="Consolas"/>
                  <a:ea typeface="Consolas"/>
                  <a:cs typeface="Consolas"/>
                  <a:sym typeface="Consolas"/>
                </a:rPr>
                <a:t>//не работает с полями экземпляра</a:t>
              </a:r>
            </a:p>
            <a:p>
              <a:endParaRPr sz="1600">
                <a:latin typeface="Consolas"/>
                <a:ea typeface="Consolas"/>
                <a:cs typeface="Consolas"/>
                <a:sym typeface="Consolas"/>
              </a:endParaRPr>
            </a:p>
            <a:p>
              <a:r>
                <a:rPr sz="1600">
                  <a:solidFill>
                    <a:srgbClr val="0000FF"/>
                  </a:solidFill>
                  <a:latin typeface="Consolas"/>
                  <a:ea typeface="Consolas"/>
                  <a:cs typeface="Consolas"/>
                  <a:sym typeface="Consolas"/>
                </a:rPr>
                <a:t>void</a:t>
              </a:r>
              <a:r>
                <a:rPr sz="1600">
                  <a:latin typeface="Consolas"/>
                  <a:ea typeface="Consolas"/>
                  <a:cs typeface="Consolas"/>
                  <a:sym typeface="Consolas"/>
                </a:rPr>
                <a:t> Main()</a:t>
              </a:r>
            </a:p>
            <a:p>
              <a:r>
                <a:rPr sz="1600">
                  <a:latin typeface="Consolas"/>
                  <a:ea typeface="Consolas"/>
                  <a:cs typeface="Consolas"/>
                  <a:sym typeface="Consolas"/>
                </a:rPr>
                <a:t>{</a:t>
              </a:r>
            </a:p>
            <a:p>
              <a:pPr lvl="1"/>
              <a:r>
                <a:rPr sz="1600">
                  <a:solidFill>
                    <a:srgbClr val="0000FF"/>
                  </a:solidFill>
                  <a:latin typeface="Consolas"/>
                  <a:ea typeface="Consolas"/>
                  <a:cs typeface="Consolas"/>
                  <a:sym typeface="Consolas"/>
                </a:rPr>
                <a:t>new</a:t>
              </a:r>
              <a:r>
                <a:rPr sz="1600">
                  <a:latin typeface="Consolas"/>
                  <a:ea typeface="Consolas"/>
                  <a:cs typeface="Consolas"/>
                  <a:sym typeface="Consolas"/>
                </a:rPr>
                <a:t> Thread (() =&gt; { Thread.Sleep(</a:t>
              </a:r>
              <a:r>
                <a:rPr sz="1600">
                  <a:solidFill>
                    <a:srgbClr val="C81EFA"/>
                  </a:solidFill>
                  <a:latin typeface="Consolas"/>
                  <a:ea typeface="Consolas"/>
                  <a:cs typeface="Consolas"/>
                  <a:sym typeface="Consolas"/>
                </a:rPr>
                <a:t>1000</a:t>
              </a:r>
              <a:r>
                <a:rPr sz="1600">
                  <a:latin typeface="Consolas"/>
                  <a:ea typeface="Consolas"/>
                  <a:cs typeface="Consolas"/>
                  <a:sym typeface="Consolas"/>
                </a:rPr>
                <a:t>); _x++; _x.Dump(); }).Start();</a:t>
              </a:r>
            </a:p>
            <a:p>
              <a:pPr lvl="1"/>
              <a:r>
                <a:rPr sz="1600">
                  <a:solidFill>
                    <a:srgbClr val="0000FF"/>
                  </a:solidFill>
                  <a:latin typeface="Consolas"/>
                  <a:ea typeface="Consolas"/>
                  <a:cs typeface="Consolas"/>
                  <a:sym typeface="Consolas"/>
                </a:rPr>
                <a:t>new</a:t>
              </a:r>
              <a:r>
                <a:rPr sz="1600">
                  <a:latin typeface="Consolas"/>
                  <a:ea typeface="Consolas"/>
                  <a:cs typeface="Consolas"/>
                  <a:sym typeface="Consolas"/>
                </a:rPr>
                <a:t> Thread (() =&gt; { Thread.Sleep(</a:t>
              </a:r>
              <a:r>
                <a:rPr sz="1600">
                  <a:solidFill>
                    <a:srgbClr val="C81EFA"/>
                  </a:solidFill>
                  <a:latin typeface="Consolas"/>
                  <a:ea typeface="Consolas"/>
                  <a:cs typeface="Consolas"/>
                  <a:sym typeface="Consolas"/>
                </a:rPr>
                <a:t>2000</a:t>
              </a:r>
              <a:r>
                <a:rPr sz="1600">
                  <a:latin typeface="Consolas"/>
                  <a:ea typeface="Consolas"/>
                  <a:cs typeface="Consolas"/>
                  <a:sym typeface="Consolas"/>
                </a:rPr>
                <a:t>); _x++; _x.Dump(); }).Start();</a:t>
              </a:r>
            </a:p>
            <a:p>
              <a:pPr lvl="1"/>
              <a:r>
                <a:rPr sz="1600">
                  <a:solidFill>
                    <a:srgbClr val="0000FF"/>
                  </a:solidFill>
                  <a:latin typeface="Consolas"/>
                  <a:ea typeface="Consolas"/>
                  <a:cs typeface="Consolas"/>
                  <a:sym typeface="Consolas"/>
                </a:rPr>
                <a:t>new</a:t>
              </a:r>
              <a:r>
                <a:rPr sz="1600">
                  <a:latin typeface="Consolas"/>
                  <a:ea typeface="Consolas"/>
                  <a:cs typeface="Consolas"/>
                  <a:sym typeface="Consolas"/>
                </a:rPr>
                <a:t> Thread (() =&gt; { Thread.Sleep(</a:t>
              </a:r>
              <a:r>
                <a:rPr sz="1600">
                  <a:solidFill>
                    <a:srgbClr val="C81EFA"/>
                  </a:solidFill>
                  <a:latin typeface="Consolas"/>
                  <a:ea typeface="Consolas"/>
                  <a:cs typeface="Consolas"/>
                  <a:sym typeface="Consolas"/>
                </a:rPr>
                <a:t>3000</a:t>
              </a:r>
              <a:r>
                <a:rPr sz="1600">
                  <a:latin typeface="Consolas"/>
                  <a:ea typeface="Consolas"/>
                  <a:cs typeface="Consolas"/>
                  <a:sym typeface="Consolas"/>
                </a:rPr>
                <a:t>); _x++; _x.Dump(); }).Start();</a:t>
              </a:r>
            </a:p>
            <a:p>
              <a:r>
                <a:rPr sz="1600">
                  <a:latin typeface="Consolas"/>
                  <a:ea typeface="Consolas"/>
                  <a:cs typeface="Consolas"/>
                  <a:sym typeface="Consolas"/>
                </a:rPr>
                <a:t>}</a:t>
              </a:r>
            </a:p>
          </p:txBody>
        </p:sp>
      </p:grpSp>
    </p:spTree>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7" name="Shape 1117"/>
          <p:cNvSpPr>
            <a:spLocks noGrp="1"/>
          </p:cNvSpPr>
          <p:nvPr>
            <p:ph type="title"/>
          </p:nvPr>
        </p:nvSpPr>
        <p:spPr>
          <a:xfrm>
            <a:off x="249647" y="179342"/>
            <a:ext cx="9599270" cy="365132"/>
          </a:xfrm>
          <a:prstGeom prst="rect">
            <a:avLst/>
          </a:prstGeom>
        </p:spPr>
        <p:txBody>
          <a:bodyPr>
            <a:normAutofit fontScale="90000"/>
          </a:bodyPr>
          <a:lstStyle>
            <a:lvl1pPr>
              <a:tabLst>
                <a:tab pos="8229600" algn="r"/>
              </a:tabLst>
            </a:lvl1pPr>
          </a:lstStyle>
          <a:p>
            <a:r>
              <a:t>Локальное хранилище потока</a:t>
            </a:r>
          </a:p>
        </p:txBody>
      </p:sp>
      <p:grpSp>
        <p:nvGrpSpPr>
          <p:cNvPr id="1120" name="Group 1120"/>
          <p:cNvGrpSpPr/>
          <p:nvPr/>
        </p:nvGrpSpPr>
        <p:grpSpPr>
          <a:xfrm>
            <a:off x="419099" y="914399"/>
            <a:ext cx="9387842" cy="3234839"/>
            <a:chOff x="0" y="0"/>
            <a:chExt cx="9387840" cy="3234837"/>
          </a:xfrm>
        </p:grpSpPr>
        <p:sp>
          <p:nvSpPr>
            <p:cNvPr id="1118" name="Shape 1118"/>
            <p:cNvSpPr/>
            <p:nvPr/>
          </p:nvSpPr>
          <p:spPr>
            <a:xfrm>
              <a:off x="0" y="0"/>
              <a:ext cx="9387841" cy="3234838"/>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rgbClr val="4A7EBB"/>
              </a:solidFill>
              <a:prstDash val="solid"/>
              <a:bevel/>
            </a:ln>
            <a:effectLst/>
          </p:spPr>
          <p:txBody>
            <a:bodyPr wrap="square" lIns="45719" tIns="45719" rIns="45719" bIns="45719" numCol="1" anchor="ctr">
              <a:noAutofit/>
            </a:bodyPr>
            <a:lstStyle/>
            <a:p>
              <a:pPr>
                <a:defRPr sz="1600"/>
              </a:pPr>
              <a:endParaRPr/>
            </a:p>
          </p:txBody>
        </p:sp>
        <p:sp>
          <p:nvSpPr>
            <p:cNvPr id="1119" name="Shape 1119"/>
            <p:cNvSpPr/>
            <p:nvPr/>
          </p:nvSpPr>
          <p:spPr>
            <a:xfrm>
              <a:off x="0" y="320268"/>
              <a:ext cx="9387841" cy="19871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r>
                <a:rPr sz="1600">
                  <a:solidFill>
                    <a:srgbClr val="0000FF"/>
                  </a:solidFill>
                  <a:latin typeface="Consolas"/>
                  <a:ea typeface="Consolas"/>
                  <a:cs typeface="Consolas"/>
                  <a:sym typeface="Consolas"/>
                </a:rPr>
                <a:t>static</a:t>
              </a:r>
              <a:r>
                <a:rPr sz="1600">
                  <a:latin typeface="Consolas"/>
                  <a:ea typeface="Consolas"/>
                  <a:cs typeface="Consolas"/>
                  <a:sym typeface="Consolas"/>
                </a:rPr>
                <a:t> ThreadLocal&lt;</a:t>
              </a:r>
              <a:r>
                <a:rPr sz="1600">
                  <a:solidFill>
                    <a:srgbClr val="0000FF"/>
                  </a:solidFill>
                  <a:latin typeface="Consolas"/>
                  <a:ea typeface="Consolas"/>
                  <a:cs typeface="Consolas"/>
                  <a:sym typeface="Consolas"/>
                </a:rPr>
                <a:t>int</a:t>
              </a:r>
              <a:r>
                <a:rPr sz="1600">
                  <a:latin typeface="Consolas"/>
                  <a:ea typeface="Consolas"/>
                  <a:cs typeface="Consolas"/>
                  <a:sym typeface="Consolas"/>
                </a:rPr>
                <a:t>&gt; _x = </a:t>
              </a:r>
              <a:r>
                <a:rPr sz="1600">
                  <a:solidFill>
                    <a:srgbClr val="0000FF"/>
                  </a:solidFill>
                  <a:latin typeface="Consolas"/>
                  <a:ea typeface="Consolas"/>
                  <a:cs typeface="Consolas"/>
                  <a:sym typeface="Consolas"/>
                </a:rPr>
                <a:t>new</a:t>
              </a:r>
              <a:r>
                <a:rPr sz="1600">
                  <a:latin typeface="Consolas"/>
                  <a:ea typeface="Consolas"/>
                  <a:cs typeface="Consolas"/>
                  <a:sym typeface="Consolas"/>
                </a:rPr>
                <a:t> ThreadLocal&lt;</a:t>
              </a:r>
              <a:r>
                <a:rPr sz="1600">
                  <a:solidFill>
                    <a:srgbClr val="0000FF"/>
                  </a:solidFill>
                  <a:latin typeface="Consolas"/>
                  <a:ea typeface="Consolas"/>
                  <a:cs typeface="Consolas"/>
                  <a:sym typeface="Consolas"/>
                </a:rPr>
                <a:t>int</a:t>
              </a:r>
              <a:r>
                <a:rPr sz="1600">
                  <a:latin typeface="Consolas"/>
                  <a:ea typeface="Consolas"/>
                  <a:cs typeface="Consolas"/>
                  <a:sym typeface="Consolas"/>
                </a:rPr>
                <a:t>&gt; (() =&gt; </a:t>
              </a:r>
              <a:r>
                <a:rPr sz="1600">
                  <a:solidFill>
                    <a:srgbClr val="C81EFA"/>
                  </a:solidFill>
                  <a:latin typeface="Consolas"/>
                  <a:ea typeface="Consolas"/>
                  <a:cs typeface="Consolas"/>
                  <a:sym typeface="Consolas"/>
                </a:rPr>
                <a:t>3</a:t>
              </a:r>
              <a:r>
                <a:rPr sz="1600">
                  <a:latin typeface="Consolas"/>
                  <a:ea typeface="Consolas"/>
                  <a:cs typeface="Consolas"/>
                  <a:sym typeface="Consolas"/>
                </a:rPr>
                <a:t>);</a:t>
              </a:r>
              <a:r>
                <a:rPr sz="1600">
                  <a:solidFill>
                    <a:srgbClr val="00B050"/>
                  </a:solidFill>
                  <a:latin typeface="Consolas"/>
                  <a:ea typeface="Consolas"/>
                  <a:cs typeface="Consolas"/>
                  <a:sym typeface="Consolas"/>
                </a:rPr>
                <a:t> //4.0 + поля!</a:t>
              </a:r>
            </a:p>
            <a:p>
              <a:endParaRPr sz="1600">
                <a:latin typeface="Consolas"/>
                <a:ea typeface="Consolas"/>
                <a:cs typeface="Consolas"/>
                <a:sym typeface="Consolas"/>
              </a:endParaRPr>
            </a:p>
            <a:p>
              <a:r>
                <a:rPr sz="1600">
                  <a:solidFill>
                    <a:srgbClr val="0000FF"/>
                  </a:solidFill>
                  <a:latin typeface="Consolas"/>
                  <a:ea typeface="Consolas"/>
                  <a:cs typeface="Consolas"/>
                  <a:sym typeface="Consolas"/>
                </a:rPr>
                <a:t>void</a:t>
              </a:r>
              <a:r>
                <a:rPr sz="1600">
                  <a:latin typeface="Consolas"/>
                  <a:ea typeface="Consolas"/>
                  <a:cs typeface="Consolas"/>
                  <a:sym typeface="Consolas"/>
                </a:rPr>
                <a:t> Main()</a:t>
              </a:r>
            </a:p>
            <a:p>
              <a:r>
                <a:rPr sz="1600">
                  <a:latin typeface="Consolas"/>
                  <a:ea typeface="Consolas"/>
                  <a:cs typeface="Consolas"/>
                  <a:sym typeface="Consolas"/>
                </a:rPr>
                <a:t>{</a:t>
              </a:r>
            </a:p>
            <a:p>
              <a:r>
                <a:rPr sz="1600">
                  <a:solidFill>
                    <a:srgbClr val="0000FF"/>
                  </a:solidFill>
                  <a:latin typeface="Consolas"/>
                  <a:ea typeface="Consolas"/>
                  <a:cs typeface="Consolas"/>
                  <a:sym typeface="Consolas"/>
                </a:rPr>
                <a:t> new</a:t>
              </a:r>
              <a:r>
                <a:rPr sz="1600">
                  <a:latin typeface="Consolas"/>
                  <a:ea typeface="Consolas"/>
                  <a:cs typeface="Consolas"/>
                  <a:sym typeface="Consolas"/>
                </a:rPr>
                <a:t> Thread (() =&gt; { Thread.Sleep(</a:t>
              </a:r>
              <a:r>
                <a:rPr sz="1600">
                  <a:solidFill>
                    <a:srgbClr val="C81EFA"/>
                  </a:solidFill>
                  <a:latin typeface="Consolas"/>
                  <a:ea typeface="Consolas"/>
                  <a:cs typeface="Consolas"/>
                  <a:sym typeface="Consolas"/>
                </a:rPr>
                <a:t>1000</a:t>
              </a:r>
              <a:r>
                <a:rPr sz="1600">
                  <a:latin typeface="Consolas"/>
                  <a:ea typeface="Consolas"/>
                  <a:cs typeface="Consolas"/>
                  <a:sym typeface="Consolas"/>
                </a:rPr>
                <a:t>); _x.</a:t>
              </a:r>
              <a:r>
                <a:rPr sz="1600" b="1">
                  <a:latin typeface="Consolas"/>
                  <a:ea typeface="Consolas"/>
                  <a:cs typeface="Consolas"/>
                  <a:sym typeface="Consolas"/>
                </a:rPr>
                <a:t>Value</a:t>
              </a:r>
              <a:r>
                <a:rPr sz="1600">
                  <a:latin typeface="Consolas"/>
                  <a:ea typeface="Consolas"/>
                  <a:cs typeface="Consolas"/>
                  <a:sym typeface="Consolas"/>
                </a:rPr>
                <a:t>++; _x.Dump(); }).Start();</a:t>
              </a:r>
            </a:p>
            <a:p>
              <a:r>
                <a:rPr sz="1600">
                  <a:solidFill>
                    <a:srgbClr val="0000FF"/>
                  </a:solidFill>
                  <a:latin typeface="Consolas"/>
                  <a:ea typeface="Consolas"/>
                  <a:cs typeface="Consolas"/>
                  <a:sym typeface="Consolas"/>
                </a:rPr>
                <a:t> new</a:t>
              </a:r>
              <a:r>
                <a:rPr sz="1600">
                  <a:latin typeface="Consolas"/>
                  <a:ea typeface="Consolas"/>
                  <a:cs typeface="Consolas"/>
                  <a:sym typeface="Consolas"/>
                </a:rPr>
                <a:t> Thread (() =&gt; { Thread.Sleep(</a:t>
              </a:r>
              <a:r>
                <a:rPr sz="1600">
                  <a:solidFill>
                    <a:srgbClr val="C81EFA"/>
                  </a:solidFill>
                  <a:latin typeface="Consolas"/>
                  <a:ea typeface="Consolas"/>
                  <a:cs typeface="Consolas"/>
                  <a:sym typeface="Consolas"/>
                </a:rPr>
                <a:t>2000</a:t>
              </a:r>
              <a:r>
                <a:rPr sz="1600">
                  <a:latin typeface="Consolas"/>
                  <a:ea typeface="Consolas"/>
                  <a:cs typeface="Consolas"/>
                  <a:sym typeface="Consolas"/>
                </a:rPr>
                <a:t>); _x.Value++; _x.Dump(); }).Start();</a:t>
              </a:r>
            </a:p>
            <a:p>
              <a:r>
                <a:rPr sz="1600">
                  <a:solidFill>
                    <a:srgbClr val="0000FF"/>
                  </a:solidFill>
                  <a:latin typeface="Consolas"/>
                  <a:ea typeface="Consolas"/>
                  <a:cs typeface="Consolas"/>
                  <a:sym typeface="Consolas"/>
                </a:rPr>
                <a:t> new</a:t>
              </a:r>
              <a:r>
                <a:rPr sz="1600">
                  <a:latin typeface="Consolas"/>
                  <a:ea typeface="Consolas"/>
                  <a:cs typeface="Consolas"/>
                  <a:sym typeface="Consolas"/>
                </a:rPr>
                <a:t> Thread (() =&gt; { Thread.Sleep(</a:t>
              </a:r>
              <a:r>
                <a:rPr sz="1600">
                  <a:solidFill>
                    <a:srgbClr val="C81EFA"/>
                  </a:solidFill>
                  <a:latin typeface="Consolas"/>
                  <a:ea typeface="Consolas"/>
                  <a:cs typeface="Consolas"/>
                  <a:sym typeface="Consolas"/>
                </a:rPr>
                <a:t>3000</a:t>
              </a:r>
              <a:r>
                <a:rPr sz="1600">
                  <a:latin typeface="Consolas"/>
                  <a:ea typeface="Consolas"/>
                  <a:cs typeface="Consolas"/>
                  <a:sym typeface="Consolas"/>
                </a:rPr>
                <a:t>); _x.Value++; _x.Dump(); }).Start();</a:t>
              </a:r>
            </a:p>
            <a:p>
              <a:r>
                <a:rPr sz="1600">
                  <a:latin typeface="Consolas"/>
                  <a:ea typeface="Consolas"/>
                  <a:cs typeface="Consolas"/>
                  <a:sym typeface="Consolas"/>
                </a:rPr>
                <a:t>}</a:t>
              </a:r>
            </a:p>
          </p:txBody>
        </p:sp>
      </p:grpSp>
    </p:spTree>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 name="Shape 1122"/>
          <p:cNvSpPr>
            <a:spLocks noGrp="1"/>
          </p:cNvSpPr>
          <p:nvPr>
            <p:ph type="title"/>
          </p:nvPr>
        </p:nvSpPr>
        <p:spPr>
          <a:xfrm>
            <a:off x="249647" y="179342"/>
            <a:ext cx="9599270" cy="365132"/>
          </a:xfrm>
          <a:prstGeom prst="rect">
            <a:avLst/>
          </a:prstGeom>
        </p:spPr>
        <p:txBody>
          <a:bodyPr>
            <a:normAutofit fontScale="90000"/>
          </a:bodyPr>
          <a:lstStyle/>
          <a:p>
            <a:pPr>
              <a:tabLst>
                <a:tab pos="8229600" algn="r"/>
              </a:tabLst>
            </a:pPr>
            <a:r>
              <a:t>Локальное хранилище потока. GetData и SetData</a:t>
            </a:r>
          </a:p>
        </p:txBody>
      </p:sp>
      <p:grpSp>
        <p:nvGrpSpPr>
          <p:cNvPr id="1125" name="Group 1125"/>
          <p:cNvGrpSpPr/>
          <p:nvPr/>
        </p:nvGrpSpPr>
        <p:grpSpPr>
          <a:xfrm>
            <a:off x="419100" y="762000"/>
            <a:ext cx="9387841" cy="1219200"/>
            <a:chOff x="0" y="0"/>
            <a:chExt cx="9387840" cy="1219200"/>
          </a:xfrm>
        </p:grpSpPr>
        <p:sp>
          <p:nvSpPr>
            <p:cNvPr id="1123" name="Shape 1123"/>
            <p:cNvSpPr/>
            <p:nvPr/>
          </p:nvSpPr>
          <p:spPr>
            <a:xfrm>
              <a:off x="0" y="0"/>
              <a:ext cx="9387841" cy="1219200"/>
            </a:xfrm>
            <a:prstGeom prst="roundRect">
              <a:avLst>
                <a:gd name="adj" fmla="val 16667"/>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bevel/>
            </a:ln>
            <a:effectLst>
              <a:outerShdw blurRad="38100" dist="20000" dir="5400000" rotWithShape="0">
                <a:srgbClr val="000000">
                  <a:alpha val="38000"/>
                </a:srgbClr>
              </a:outerShdw>
            </a:effectLst>
          </p:spPr>
          <p:txBody>
            <a:bodyPr wrap="square" lIns="45719" tIns="45719" rIns="45719" bIns="45719" numCol="1" anchor="ctr">
              <a:noAutofit/>
            </a:bodyPr>
            <a:lstStyle/>
            <a:p>
              <a:pPr algn="just">
                <a:spcBef>
                  <a:spcPts val="1000"/>
                </a:spcBef>
              </a:pPr>
              <a:endParaRPr/>
            </a:p>
          </p:txBody>
        </p:sp>
        <p:sp>
          <p:nvSpPr>
            <p:cNvPr id="1124" name="Shape 1124"/>
            <p:cNvSpPr/>
            <p:nvPr/>
          </p:nvSpPr>
          <p:spPr>
            <a:xfrm>
              <a:off x="59516" y="144780"/>
              <a:ext cx="9268808" cy="929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just">
                <a:spcBef>
                  <a:spcPts val="1000"/>
                </a:spcBef>
              </a:pPr>
              <a:r>
                <a:t>Методы GetData и SetData  сохраняют данные в «ячейках», специфичных для потока. Используют объект LocalDataStoreSlot для идентификации ячейки. Одна и та же ячейка может использоваться во всех потоках, но все они будут получать отдельные значения</a:t>
              </a:r>
            </a:p>
          </p:txBody>
        </p:sp>
      </p:grpSp>
    </p:spTree>
  </p:cSld>
  <p:clrMapOvr>
    <a:masterClrMapping/>
  </p:clrMapOvr>
  <p:transition spd="slow"/>
</p:sld>
</file>

<file path=ppt/theme/theme1.xml><?xml version="1.0" encoding="utf-8"?>
<a:theme xmlns:a="http://schemas.openxmlformats.org/drawingml/2006/main"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bevel/>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bevel/>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bevel/>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bevel/>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1606</TotalTime>
  <Words>14345</Words>
  <Application>Microsoft Macintosh PowerPoint</Application>
  <PresentationFormat>Custom</PresentationFormat>
  <Paragraphs>1910</Paragraphs>
  <Slides>163</Slides>
  <Notes>41</Notes>
  <HiddenSlides>12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163</vt:i4>
      </vt:variant>
    </vt:vector>
  </HeadingPairs>
  <TitlesOfParts>
    <vt:vector size="172" baseType="lpstr">
      <vt:lpstr>Arial</vt:lpstr>
      <vt:lpstr>Calibri</vt:lpstr>
      <vt:lpstr>Consolas</vt:lpstr>
      <vt:lpstr>Helvetica</vt:lpstr>
      <vt:lpstr>Helvetica LT Std</vt:lpstr>
      <vt:lpstr>Helvetica Neue</vt:lpstr>
      <vt:lpstr>Times New Roman</vt:lpstr>
      <vt:lpstr>Wingdings</vt:lpstr>
      <vt:lpstr>Default</vt:lpstr>
      <vt:lpstr>Введение в многопоточное программирование</vt:lpstr>
      <vt:lpstr>PowerPoint Presentation</vt:lpstr>
      <vt:lpstr>Распространенные сценарии применения параллелизма</vt:lpstr>
      <vt:lpstr>Обзор и ключевые понятия. Потоки vs. процессы</vt:lpstr>
      <vt:lpstr>Обзор и ключевые понятия. Потоки vs. процессы</vt:lpstr>
      <vt:lpstr>Обзор и ключевые понятия</vt:lpstr>
      <vt:lpstr>Обзор и ключевые понятия</vt:lpstr>
      <vt:lpstr>Обзор и ключевые понятия</vt:lpstr>
      <vt:lpstr>Обзор и ключевые понятия</vt:lpstr>
      <vt:lpstr>Обзор и ключевые понятия</vt:lpstr>
      <vt:lpstr>Создание и запуск потоков</vt:lpstr>
      <vt:lpstr>Создание и запуск потоков</vt:lpstr>
      <vt:lpstr>Создание и запуск потоков</vt:lpstr>
      <vt:lpstr>Создание и запуск потоков</vt:lpstr>
      <vt:lpstr>Создание и запуск потоков</vt:lpstr>
      <vt:lpstr>Создание и запуск потоков. Свойства класса Thread </vt:lpstr>
      <vt:lpstr>Создание и запуск потоков. Свойства класса Thread </vt:lpstr>
      <vt:lpstr>Создание и запуск потоков. Свойства класса Thread </vt:lpstr>
      <vt:lpstr>Создание и запуск потоков. Основные и фоновые потоки (Foreground and Background Threads)</vt:lpstr>
      <vt:lpstr>Создание и запуск потоков. Приоритеты потоков</vt:lpstr>
      <vt:lpstr>Создание и запуск потоков. Обработка исключений</vt:lpstr>
      <vt:lpstr>Создание и запуск потоков. Обработка исключений</vt:lpstr>
      <vt:lpstr>Пул потоков CLR</vt:lpstr>
      <vt:lpstr>Пул потоков CLR</vt:lpstr>
      <vt:lpstr>Пул потоков CLR</vt:lpstr>
      <vt:lpstr>Пул потоков CLR</vt:lpstr>
      <vt:lpstr>Пул потоков CLR</vt:lpstr>
      <vt:lpstr>Пул потоков CLR</vt:lpstr>
      <vt:lpstr>Пул потоков CLR</vt:lpstr>
      <vt:lpstr>PowerPoint Presentation</vt:lpstr>
      <vt:lpstr>Обзор и ключевые понятия. Локальное и разделяемое состояние</vt:lpstr>
      <vt:lpstr>Обзор и ключевые понятия. Создание потока</vt:lpstr>
      <vt:lpstr>Обзор и ключевые понятия. Создание потока</vt:lpstr>
      <vt:lpstr>Обзор и ключевые понятия. Локальное и разделяемое состояние</vt:lpstr>
      <vt:lpstr>Обзор и ключевые понятия . Локальное и разделяемое состояние</vt:lpstr>
      <vt:lpstr>Обзор и ключевые понятия. Локальное и разделяемое состояние</vt:lpstr>
      <vt:lpstr>Обзор и ключевые понятия . Локальное и разделяемое состояние</vt:lpstr>
      <vt:lpstr>Обзор и ключевые понятия. Локальное и разделяемое состояние</vt:lpstr>
      <vt:lpstr>Обзор и ключевые понятия. Блокировка и безопасность потоков</vt:lpstr>
      <vt:lpstr>Обзор и ключевые понятия. Блокировка и безопасность потоков</vt:lpstr>
      <vt:lpstr>Обзор и ключевые понятия. Блокировка и безопасность потоков</vt:lpstr>
      <vt:lpstr>Важнейшие средства синхронизации</vt:lpstr>
      <vt:lpstr>Важнейшие средства синхронизации</vt:lpstr>
      <vt:lpstr>Важнейшие средства синхронизации</vt:lpstr>
      <vt:lpstr>Важнейшие средства синхронизации</vt:lpstr>
      <vt:lpstr>Важнейшие средства синхронизации</vt:lpstr>
      <vt:lpstr>Важнейшие средства синхронизации. Блокировка</vt:lpstr>
      <vt:lpstr>Важнейшие средства синхронизации. Блокировка. Sleeping и Spinning</vt:lpstr>
      <vt:lpstr>Важнейшие средства синхронизации. Блокировка. Блокирование против ожидания в цикле</vt:lpstr>
      <vt:lpstr>Важнейшие средства синхронизации. Блокировка. Ожидание завершения потока</vt:lpstr>
      <vt:lpstr>Блокирование и потоковая безопасность</vt:lpstr>
      <vt:lpstr>Блокирование и потоковая безопасность</vt:lpstr>
      <vt:lpstr>Блокирование и потоковая безопасность</vt:lpstr>
      <vt:lpstr>Блокирование и потоковая безопасность. Выбор объекта синхронизации</vt:lpstr>
      <vt:lpstr>Блокирование и потоковая безопасность. Выбор объекта синхронизации</vt:lpstr>
      <vt:lpstr>Вложенные блокировки</vt:lpstr>
      <vt:lpstr>Когда блокировать</vt:lpstr>
      <vt:lpstr>Когда блокировать</vt:lpstr>
      <vt:lpstr>Неблокирующая синхронизация</vt:lpstr>
      <vt:lpstr>Неблокирующая синхронизация. Атомарность и Interlocked</vt:lpstr>
      <vt:lpstr>Неблокирующая синхронизация. Атомарность и Interlocked</vt:lpstr>
      <vt:lpstr>Неблокирующая синхронизация. Атомарность и Interlocked</vt:lpstr>
      <vt:lpstr>Неблокирующая синхронизация. Атомарность и Interlocked</vt:lpstr>
      <vt:lpstr>Сигнализирующие конструкции. Методы Wait, Pulse и PulseAll</vt:lpstr>
      <vt:lpstr>Interrupt и Abort</vt:lpstr>
      <vt:lpstr>Interrupt и Abort</vt:lpstr>
      <vt:lpstr>Interrupt и Abort</vt:lpstr>
      <vt:lpstr>Состояния потока</vt:lpstr>
      <vt:lpstr>Состояния потока</vt:lpstr>
      <vt:lpstr>Состояния потока</vt:lpstr>
      <vt:lpstr>Структура SpinLock</vt:lpstr>
      <vt:lpstr>Потоковая безопасность</vt:lpstr>
      <vt:lpstr>Потоковая безопасность</vt:lpstr>
      <vt:lpstr>Потокобезопасность и типы .NET Framework</vt:lpstr>
      <vt:lpstr>Дескрипторы ожидания (Wait Handles)</vt:lpstr>
      <vt:lpstr>Дескрипторы ожидания</vt:lpstr>
      <vt:lpstr>Класс Mutex</vt:lpstr>
      <vt:lpstr>Класс Semaphore (SemaphoreSlim)</vt:lpstr>
      <vt:lpstr>Декларативная блокировка</vt:lpstr>
      <vt:lpstr>Дескрипторы ожидания</vt:lpstr>
      <vt:lpstr>Сигнализирование с помощью дескрипторов ожидания событий (Event wait handle ) </vt:lpstr>
      <vt:lpstr>Сигнализирующие конструкции</vt:lpstr>
      <vt:lpstr>Сигнализирование с помощью дескрипторов ожидания событий. EventWaitHandle</vt:lpstr>
      <vt:lpstr>Сигнализирование с помощью дескрипторов ожидания событий. AutoResetEvent</vt:lpstr>
      <vt:lpstr>Сигнализирование с помощью дескрипторов ожидания событий. AutoResetEvent</vt:lpstr>
      <vt:lpstr>Сигнализирование с помощью дескрипторов ожидания событий. AutoResetEvent</vt:lpstr>
      <vt:lpstr>Сигнализирование с помощью дескрипторов ожидания событий. AutoResetEvent.  Шаблон «Получите и распишитесь»(«Get and sign»)</vt:lpstr>
      <vt:lpstr>Сигнализирование с помощью дескрипторов ожидания событий. AutoResetEvent</vt:lpstr>
      <vt:lpstr>Сигнализирование с помощью дескрипторов ожидания событий. AutoResetEvent. Очередь Поставщик/Потребитель (Producer/Consumer)</vt:lpstr>
      <vt:lpstr>Сигнализирование с помощью дескрипторов ожидания событий. ManualResetEvent</vt:lpstr>
      <vt:lpstr>Сигнализирование с помощью дескрипторов ожидания событий. CountdownEvent</vt:lpstr>
      <vt:lpstr>WaitAny, WaitAll и SignalAndWait</vt:lpstr>
      <vt:lpstr>Класс Barrier</vt:lpstr>
      <vt:lpstr>Класс Barrier</vt:lpstr>
      <vt:lpstr>Класс Barrier</vt:lpstr>
      <vt:lpstr>Класс Barrier</vt:lpstr>
      <vt:lpstr>Локальное хранилище потока</vt:lpstr>
      <vt:lpstr>Локальное хранилище потока</vt:lpstr>
      <vt:lpstr>Локальное хранилище потока. GetData и SetData</vt:lpstr>
      <vt:lpstr>Таймеры</vt:lpstr>
      <vt:lpstr>Таймеры</vt:lpstr>
      <vt:lpstr>Таймеры</vt:lpstr>
      <vt:lpstr>Таймеры</vt:lpstr>
      <vt:lpstr>Подходы разработки асинхронных программ</vt:lpstr>
      <vt:lpstr>Асинхронные делегаты</vt:lpstr>
      <vt:lpstr>Асинхронные делегаты</vt:lpstr>
      <vt:lpstr>Асинхронные делегаты</vt:lpstr>
      <vt:lpstr>Асинхронные делегаты. Асинхронный обратный вызов</vt:lpstr>
      <vt:lpstr>Асинхронные делегаты. Асинхронный обратный вызов</vt:lpstr>
      <vt:lpstr>Подходы разработки асинхронных программ</vt:lpstr>
      <vt:lpstr>BackgroundWorker</vt:lpstr>
      <vt:lpstr>Подходы разработки асинхронных программ</vt:lpstr>
      <vt:lpstr>Подходы разработки асинхронных программ</vt:lpstr>
      <vt:lpstr>PowerPoint Presentation</vt:lpstr>
      <vt:lpstr>Подходы разработки асинхронных программ</vt:lpstr>
      <vt:lpstr>Концепции библиотеки Parallel Framework (PFX)</vt:lpstr>
      <vt:lpstr>Концепции библиотеки Parallel Framework (PFX)</vt:lpstr>
      <vt:lpstr>Концепции библиотеки Parallel Framework (PFX)</vt:lpstr>
      <vt:lpstr>Концепции библиотеки Parallel Framework (PFX)</vt:lpstr>
      <vt:lpstr>Концепции библиотеки Parallel Framework (PFX)</vt:lpstr>
      <vt:lpstr>Концепции библиотеки Parallel Framework (PFX)</vt:lpstr>
      <vt:lpstr>Параллелизм на уровне задач</vt:lpstr>
      <vt:lpstr>Параллелизм на уровне задач</vt:lpstr>
      <vt:lpstr>Параллелизм на уровне задач</vt:lpstr>
      <vt:lpstr>Параллелизм на уровне задач. Создание и запуск задачи</vt:lpstr>
      <vt:lpstr>Параллелизм на уровне задач. Создание и запуск задачи</vt:lpstr>
      <vt:lpstr>Параллелизм на уровне задач. Создание и запуск задачи</vt:lpstr>
      <vt:lpstr>Параллелизм на уровне задач. TaskCreationOptions</vt:lpstr>
      <vt:lpstr>Параллелизм на уровне задач. TaskCreationOptions</vt:lpstr>
      <vt:lpstr>Параллелизм на уровне задач. Возврат значений</vt:lpstr>
      <vt:lpstr>Параллелизм на уровне задач. Ожидание задач</vt:lpstr>
      <vt:lpstr>Параллелизм на уровне задач. Класс TaskCompletionSource</vt:lpstr>
      <vt:lpstr>Параллелизм на уровне задач. Класс TaskCompletionSource</vt:lpstr>
      <vt:lpstr>Параллелизм на уровне задач. Обработка ошибок в задачах</vt:lpstr>
      <vt:lpstr>Параллелизм на уровне задач. Обработка ошибок в задачах</vt:lpstr>
      <vt:lpstr>Параллелизм на уровне задач. Обработка ошибок в задачах</vt:lpstr>
      <vt:lpstr>Параллелизм на уровне задач. Продолжения</vt:lpstr>
      <vt:lpstr>Параллелизм на уровне задач. Продолжения и Task&lt;TResult&gt;</vt:lpstr>
      <vt:lpstr>Параллелизм на уровне задач. Отмена выполнения задач</vt:lpstr>
      <vt:lpstr>Параллелизм на уровне задач. Отмена выполнения задач</vt:lpstr>
      <vt:lpstr>PLINQ</vt:lpstr>
      <vt:lpstr>PLINQ</vt:lpstr>
      <vt:lpstr>PLINQ</vt:lpstr>
      <vt:lpstr>PLINQ</vt:lpstr>
      <vt:lpstr>PLINQ</vt:lpstr>
      <vt:lpstr>PLINQ</vt:lpstr>
      <vt:lpstr>PLINQ</vt:lpstr>
      <vt:lpstr>PLINQ</vt:lpstr>
      <vt:lpstr>PLINQ. Пример: параллельная проверка правописания</vt:lpstr>
      <vt:lpstr>Класс Parallel</vt:lpstr>
      <vt:lpstr>Класс Parallel. Parallel.Invoke</vt:lpstr>
      <vt:lpstr>Класс Parallel. Parallel.Invoke</vt:lpstr>
      <vt:lpstr>Класс Parallel. Parallel.Invoke</vt:lpstr>
      <vt:lpstr>Класс Parallel. Parallel.For и Parallel.ForEach</vt:lpstr>
      <vt:lpstr>Класс Parallel. Parallel.For и Parallel.ForEach</vt:lpstr>
      <vt:lpstr>Класс Parallel. Parallel.For и Parallel.ForEach</vt:lpstr>
      <vt:lpstr>Класс Parallel. Внешние циклы vs внутренние циклы</vt:lpstr>
      <vt:lpstr>Класс Parallel. Пример: параллельная проверка правописания</vt:lpstr>
      <vt:lpstr>Обработка исключений и отмена выполнения задач</vt:lpstr>
      <vt:lpstr>Обработка исключений и отмена выполнения задач</vt:lpstr>
      <vt:lpstr>Параллельные коллекции</vt:lpstr>
      <vt:lpstr>Параллельные коллекции</vt:lpstr>
      <vt:lpstr>Спасибо за внимание</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Введение в многопоточное программирование</dc:title>
  <cp:lastModifiedBy>Microsoft Office User</cp:lastModifiedBy>
  <cp:revision>31</cp:revision>
  <dcterms:modified xsi:type="dcterms:W3CDTF">2015-11-16T17:43:42Z</dcterms:modified>
</cp:coreProperties>
</file>